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72" r:id="rId2"/>
    <p:sldId id="313" r:id="rId3"/>
    <p:sldId id="262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6" autoAdjust="0"/>
    <p:restoredTop sz="94464" autoAdjust="0"/>
  </p:normalViewPr>
  <p:slideViewPr>
    <p:cSldViewPr snapToGrid="0">
      <p:cViewPr varScale="1">
        <p:scale>
          <a:sx n="79" d="100"/>
          <a:sy n="79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18E2-E8E4-4118-8AA7-9FADDC44867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715D-31EA-41FC-B868-D73824BD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DAC7-6A3D-45C9-8106-EB714EB502FD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50C7-CDD4-4FF9-A6B5-B52EF3743369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9B6-4C7C-4948-BE18-53525478D9C6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5B4-A3EE-4C02-BEDA-61A29471B3B1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D2F-57C5-47A6-8222-E8DDDAC55C30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EE5-B0C8-43A0-B1AF-4D1B91DAF481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16A5-1E4B-4B74-B740-999CDC82ABB6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E94-10BE-407B-8985-6A5B2C98297D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262-7D5C-4C2F-93DA-C30830DBB861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5C66F1-92C6-4CE5-9037-05ACD45DFA3A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A7BA-CEA3-4C75-87D6-C7C8088A9BE6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5A0ECF-AE02-49A0-876C-B6F19C40C5A6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8.0590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194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5.0598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</a:pPr>
            <a:endParaRPr lang="fa-IR" sz="6000" b="1" dirty="0" smtClean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6000" b="1" dirty="0" smtClean="0">
                <a:cs typeface="B Nazanin" panose="00000400000000000000" pitchFamily="2" charset="-78"/>
              </a:rPr>
              <a:t>مکان‌یابی متن در تصویر</a:t>
            </a:r>
            <a:endParaRPr lang="en-US" sz="6000" b="1" dirty="0" smtClean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endParaRPr lang="fa-IR" sz="2800" b="1" dirty="0" smtClean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400" b="1" dirty="0" smtClean="0">
                <a:cs typeface="B Nazanin" panose="00000400000000000000" pitchFamily="2" charset="-78"/>
              </a:rPr>
              <a:t>سارا آئین</a:t>
            </a:r>
          </a:p>
          <a:p>
            <a:pPr algn="ctr" rtl="1">
              <a:lnSpc>
                <a:spcPct val="150000"/>
              </a:lnSpc>
            </a:pPr>
            <a:r>
              <a:rPr lang="fa-IR" sz="2400" b="1" dirty="0" smtClean="0">
                <a:cs typeface="B Nazanin" panose="00000400000000000000" pitchFamily="2" charset="-78"/>
              </a:rPr>
              <a:t>مریم سادات هاشمی</a:t>
            </a:r>
            <a:endParaRPr lang="en-US" sz="24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09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2. بهبود 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ورودی شاخه ی سوم: </a:t>
            </a:r>
          </a:p>
          <a:p>
            <a:pPr marL="292608" lvl="1" indent="0" algn="r" rtl="1">
              <a:buNone/>
            </a:pPr>
            <a:r>
              <a:rPr lang="fa-IR" sz="2200" dirty="0">
                <a:cs typeface="B Nazanin" panose="00000400000000000000" pitchFamily="2" charset="-78"/>
              </a:rPr>
              <a:t>ن</a:t>
            </a:r>
            <a:r>
              <a:rPr lang="fa-IR" sz="2200" dirty="0" smtClean="0">
                <a:cs typeface="B Nazanin" panose="00000400000000000000" pitchFamily="2" charset="-78"/>
              </a:rPr>
              <a:t>قشه ی ویژگی های خروجی از شبکه ی </a:t>
            </a:r>
            <a:r>
              <a:rPr lang="en-US" sz="2200" dirty="0" smtClean="0">
                <a:cs typeface="B Nazanin" panose="00000400000000000000" pitchFamily="2" charset="-78"/>
              </a:rPr>
              <a:t>SE_VGG16</a:t>
            </a:r>
            <a:r>
              <a:rPr lang="fa-IR" sz="2200" dirty="0" smtClean="0">
                <a:cs typeface="B Nazanin" panose="00000400000000000000" pitchFamily="2" charset="-78"/>
              </a:rPr>
              <a:t> و خروجی شبکه ی </a:t>
            </a:r>
            <a:r>
              <a:rPr lang="en-US" sz="2200" dirty="0" err="1" smtClean="0">
                <a:cs typeface="B Nazanin" panose="00000400000000000000" pitchFamily="2" charset="-78"/>
              </a:rPr>
              <a:t>Text_RPN</a:t>
            </a:r>
            <a:r>
              <a:rPr lang="fa-IR" sz="2200" dirty="0" smtClean="0">
                <a:cs typeface="B Nazanin" panose="00000400000000000000" pitchFamily="2" charset="-78"/>
              </a:rPr>
              <a:t> بعد از آن که بر روی آن ها </a:t>
            </a:r>
            <a:r>
              <a:rPr lang="en-US" sz="2200" dirty="0" smtClean="0">
                <a:cs typeface="B Nazanin" panose="00000400000000000000" pitchFamily="2" charset="-78"/>
              </a:rPr>
              <a:t>ROI</a:t>
            </a:r>
            <a:r>
              <a:rPr lang="en-US" sz="2200" dirty="0"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cs typeface="B Nazanin" panose="00000400000000000000" pitchFamily="2" charset="-78"/>
              </a:rPr>
              <a:t>Pooling</a:t>
            </a:r>
            <a:r>
              <a:rPr lang="fa-IR" sz="2200" dirty="0" smtClean="0">
                <a:cs typeface="B Nazanin" panose="00000400000000000000" pitchFamily="2" charset="-78"/>
              </a:rPr>
              <a:t> اعمال شده است.</a:t>
            </a:r>
          </a:p>
          <a:p>
            <a:pPr marL="0" indent="0" algn="r" rtl="1">
              <a:buNone/>
            </a:pPr>
            <a:r>
              <a:rPr lang="fa-IR" sz="2400" b="1" dirty="0" smtClean="0">
                <a:cs typeface="B Nazanin" panose="00000400000000000000" pitchFamily="2" charset="-78"/>
              </a:rPr>
              <a:t>خروجی شاخه سوم: </a:t>
            </a:r>
          </a:p>
          <a:p>
            <a:pPr marL="292608" lvl="1" indent="0" algn="r" rtl="1">
              <a:buNone/>
            </a:pPr>
            <a:r>
              <a:rPr lang="fa-IR" sz="2200" dirty="0" smtClean="0">
                <a:cs typeface="B Nazanin" panose="00000400000000000000" pitchFamily="2" charset="-78"/>
              </a:rPr>
              <a:t>نقاط </a:t>
            </a:r>
            <a:r>
              <a:rPr lang="fa-IR" sz="2200" dirty="0">
                <a:cs typeface="B Nazanin" panose="00000400000000000000" pitchFamily="2" charset="-78"/>
              </a:rPr>
              <a:t>مرزی </a:t>
            </a:r>
            <a:r>
              <a:rPr lang="fa-IR" sz="2200" dirty="0" smtClean="0">
                <a:cs typeface="B Nazanin" panose="00000400000000000000" pitchFamily="2" charset="-78"/>
              </a:rPr>
              <a:t>مکان متن </a:t>
            </a:r>
          </a:p>
          <a:p>
            <a:pPr marL="0" indent="0" algn="r" rtl="1">
              <a:buNone/>
            </a:pPr>
            <a:r>
              <a:rPr lang="fa-IR" sz="24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سوال: تعداد نقاط مرزی برای </a:t>
            </a:r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هر متن متفاوت </a:t>
            </a:r>
            <a:r>
              <a:rPr lang="fa-IR" sz="24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است، خروجی شبکه ی پیشنهادی باید به چه صورت باشد؟</a:t>
            </a:r>
          </a:p>
          <a:p>
            <a:pPr marL="0" indent="0" algn="r" rtl="1">
              <a:buNone/>
            </a:pPr>
            <a:r>
              <a:rPr lang="fa-IR" sz="24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جواب: استفاده از شبکه های </a:t>
            </a:r>
            <a:r>
              <a:rPr lang="en-US" sz="24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RNN</a:t>
            </a:r>
            <a:endParaRPr lang="fa-IR" sz="2400" dirty="0" smtClean="0">
              <a:solidFill>
                <a:srgbClr val="92D05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10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945549" y="4484847"/>
            <a:ext cx="894944" cy="22373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0059" y="4365882"/>
            <a:ext cx="87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LSTM</a:t>
            </a:r>
            <a:endParaRPr lang="en-US" sz="2400" dirty="0">
              <a:solidFill>
                <a:srgbClr val="92D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698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2. بهبود 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ورودی همه ی گام های زمانی در </a:t>
            </a:r>
            <a:r>
              <a:rPr lang="en-US" b="1" dirty="0" smtClean="0">
                <a:cs typeface="B Nazanin" panose="00000400000000000000" pitchFamily="2" charset="-78"/>
              </a:rPr>
              <a:t>LSTM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	ویژگی </a:t>
            </a:r>
            <a:r>
              <a:rPr lang="fa-IR" dirty="0">
                <a:cs typeface="B Nazanin" panose="00000400000000000000" pitchFamily="2" charset="-78"/>
              </a:rPr>
              <a:t>های  بدست آمده بعد از اعمال </a:t>
            </a:r>
            <a:r>
              <a:rPr lang="en-US" dirty="0">
                <a:cs typeface="B Nazanin" panose="00000400000000000000" pitchFamily="2" charset="-78"/>
              </a:rPr>
              <a:t>ROI </a:t>
            </a:r>
            <a:r>
              <a:rPr lang="en-US" dirty="0" smtClean="0">
                <a:cs typeface="B Nazanin" panose="00000400000000000000" pitchFamily="2" charset="-78"/>
              </a:rPr>
              <a:t>Pooling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خروجی</a:t>
            </a:r>
            <a:r>
              <a:rPr lang="fa-IR" b="1" dirty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همه </a:t>
            </a:r>
            <a:r>
              <a:rPr lang="fa-IR" b="1" dirty="0">
                <a:cs typeface="B Nazanin" panose="00000400000000000000" pitchFamily="2" charset="-78"/>
              </a:rPr>
              <a:t>ی گام های زمانی در </a:t>
            </a:r>
            <a:r>
              <a:rPr lang="en-US" b="1" dirty="0" smtClean="0">
                <a:cs typeface="B Nazanin" panose="00000400000000000000" pitchFamily="2" charset="-78"/>
              </a:rPr>
              <a:t>LSTM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</a:p>
          <a:p>
            <a:pPr marL="201168" lvl="1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	یک زوج </a:t>
            </a:r>
            <a:r>
              <a:rPr lang="fa-IR" sz="2000" dirty="0">
                <a:cs typeface="B Nazanin" panose="00000400000000000000" pitchFamily="2" charset="-78"/>
              </a:rPr>
              <a:t>نقطه از نقاط </a:t>
            </a:r>
            <a:r>
              <a:rPr lang="fa-IR" sz="2000" dirty="0" smtClean="0">
                <a:cs typeface="B Nazanin" panose="00000400000000000000" pitchFamily="2" charset="-78"/>
              </a:rPr>
              <a:t>مرزی</a:t>
            </a:r>
          </a:p>
          <a:p>
            <a:pPr marL="201168" lvl="1" indent="0" algn="r" rtl="1">
              <a:buNone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چگونه زمان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توقف را به شبکه اعلام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کنیم؟</a:t>
            </a:r>
          </a:p>
          <a:p>
            <a:pPr marL="201168" lvl="1" indent="0" algn="r" rtl="1">
              <a:buNone/>
            </a:pPr>
            <a:r>
              <a:rPr lang="en-US" sz="2000" dirty="0" smtClean="0">
                <a:cs typeface="B Nazanin" panose="00000400000000000000" pitchFamily="2" charset="-78"/>
              </a:rPr>
              <a:t>	</a:t>
            </a:r>
            <a:r>
              <a:rPr lang="fa-IR" sz="20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استفاده از برچسب </a:t>
            </a:r>
            <a:r>
              <a:rPr lang="en-US" sz="20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stop/continue</a:t>
            </a:r>
            <a:r>
              <a:rPr lang="fa-IR" sz="20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 </a:t>
            </a:r>
            <a:endParaRPr lang="en-US" sz="2000" dirty="0" smtClean="0">
              <a:solidFill>
                <a:srgbClr val="92D050"/>
              </a:solidFill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endParaRPr lang="en-US" sz="2000" dirty="0" smtClean="0"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r>
              <a:rPr lang="fa-IR" sz="2000" dirty="0">
                <a:cs typeface="B Nazanin" panose="00000400000000000000" pitchFamily="2" charset="-78"/>
              </a:rPr>
              <a:t>پیش بینی برچسب </a:t>
            </a:r>
            <a:r>
              <a:rPr lang="en-US" sz="2000" dirty="0" smtClean="0">
                <a:cs typeface="B Nazanin" panose="00000400000000000000" pitchFamily="2" charset="-78"/>
              </a:rPr>
              <a:t>stop/continue</a:t>
            </a:r>
            <a:r>
              <a:rPr lang="fa-IR" sz="2000" dirty="0" smtClean="0">
                <a:cs typeface="B Nazanin" panose="00000400000000000000" pitchFamily="2" charset="-78"/>
              </a:rPr>
              <a:t> یک </a:t>
            </a:r>
            <a:r>
              <a:rPr lang="fa-IR" sz="2000" dirty="0">
                <a:cs typeface="B Nazanin" panose="00000400000000000000" pitchFamily="2" charset="-78"/>
              </a:rPr>
              <a:t>مسئله ی طبقه </a:t>
            </a:r>
            <a:r>
              <a:rPr lang="fa-IR" sz="2000" dirty="0" smtClean="0">
                <a:cs typeface="B Nazanin" panose="00000400000000000000" pitchFamily="2" charset="-78"/>
              </a:rPr>
              <a:t>بندی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پیش بینی مختصات نقاط مرزی یک مسئله ی رگرسیون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8060" y="5058858"/>
            <a:ext cx="42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هر گام زمانی در شبکه ی </a:t>
            </a:r>
            <a:r>
              <a:rPr lang="en-US" dirty="0">
                <a:cs typeface="B Nazanin" panose="00000400000000000000" pitchFamily="2" charset="-78"/>
              </a:rPr>
              <a:t>LSTM</a:t>
            </a:r>
            <a:r>
              <a:rPr lang="fa-IR" dirty="0">
                <a:cs typeface="B Nazanin" panose="00000400000000000000" pitchFamily="2" charset="-78"/>
              </a:rPr>
              <a:t> دو شاخه خروجی</a:t>
            </a:r>
            <a:endParaRPr lang="en-US" sz="2400" dirty="0">
              <a:solidFill>
                <a:srgbClr val="92D050"/>
              </a:solidFill>
              <a:cs typeface="B Nazanin" panose="00000400000000000000" pitchFamily="2" charset="-78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5750020" y="4828864"/>
            <a:ext cx="359923" cy="829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2. بهبود 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نهایت همانند سایر روش های تشخیص اشیا، در این روش هم لازم است که از روش </a:t>
            </a:r>
            <a:r>
              <a:rPr lang="en-US" sz="2400" dirty="0">
                <a:cs typeface="B Nazanin" panose="00000400000000000000" pitchFamily="2" charset="-78"/>
              </a:rPr>
              <a:t>NMS</a:t>
            </a:r>
            <a:r>
              <a:rPr lang="fa-IR" sz="2400" dirty="0">
                <a:cs typeface="B Nazanin" panose="00000400000000000000" pitchFamily="2" charset="-78"/>
              </a:rPr>
              <a:t> استفاده کنیم. که در اینجا از </a:t>
            </a:r>
            <a:r>
              <a:rPr lang="en-US" sz="2400" dirty="0">
                <a:cs typeface="B Nazanin" panose="00000400000000000000" pitchFamily="2" charset="-78"/>
              </a:rPr>
              <a:t>NMS</a:t>
            </a:r>
            <a:r>
              <a:rPr lang="fa-IR" sz="2400" dirty="0">
                <a:cs typeface="B Nazanin" panose="00000400000000000000" pitchFamily="2" charset="-78"/>
              </a:rPr>
              <a:t> معمولی نمی توانیم استفاده کنیم و باید از </a:t>
            </a:r>
            <a:r>
              <a:rPr lang="en-US" sz="2400" dirty="0">
                <a:cs typeface="B Nazanin" panose="00000400000000000000" pitchFamily="2" charset="-78"/>
              </a:rPr>
              <a:t>Polygon NMS</a:t>
            </a:r>
            <a:r>
              <a:rPr lang="fa-IR" sz="2400" dirty="0">
                <a:cs typeface="B Nazanin" panose="00000400000000000000" pitchFamily="2" charset="-78"/>
              </a:rPr>
              <a:t> استفاده کنیم که براساس مساحت چند ضلعی نشان دهنده ی مکان </a:t>
            </a:r>
            <a:r>
              <a:rPr lang="fa-IR" sz="2400" dirty="0" smtClean="0">
                <a:cs typeface="B Nazanin" panose="00000400000000000000" pitchFamily="2" charset="-78"/>
              </a:rPr>
              <a:t>متن، </a:t>
            </a:r>
            <a:r>
              <a:rPr lang="fa-IR" sz="2400" dirty="0">
                <a:cs typeface="B Nazanin" panose="00000400000000000000" pitchFamily="2" charset="-78"/>
              </a:rPr>
              <a:t>محاسبه می شود.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/>
              <a:t>“</a:t>
            </a:r>
            <a:r>
              <a:rPr lang="en-US" sz="4000" b="1" dirty="0">
                <a:latin typeface="+mn-lt"/>
              </a:rPr>
              <a:t>Efficient and Accurate Arbitrary Shaped text Detection With Pixel Aggregation </a:t>
            </a:r>
            <a:r>
              <a:rPr lang="en-US" sz="4000" b="1" dirty="0" smtClean="0">
                <a:latin typeface="+mn-lt"/>
              </a:rPr>
              <a:t>Network</a:t>
            </a:r>
            <a:r>
              <a:rPr lang="en-US" sz="4000" b="1" dirty="0" smtClean="0"/>
              <a:t>”</a:t>
            </a:r>
            <a:endParaRPr lang="en-US" sz="4000" dirty="0"/>
          </a:p>
          <a:p>
            <a:pPr algn="ctr">
              <a:lnSpc>
                <a:spcPct val="150000"/>
              </a:lnSpc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2019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ICCV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://arxiv.org/abs/1908.05900</a:t>
            </a:r>
            <a:endParaRPr lang="fa-IR" sz="6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 smtClean="0"/>
              <a:t>“</a:t>
            </a:r>
            <a:r>
              <a:rPr lang="en-US" sz="4000" b="1" dirty="0" smtClean="0">
                <a:latin typeface="+mn-lt"/>
              </a:rPr>
              <a:t>Arbitrary </a:t>
            </a:r>
            <a:r>
              <a:rPr lang="en-US" sz="4000" b="1" dirty="0">
                <a:latin typeface="+mn-lt"/>
              </a:rPr>
              <a:t>Shape Scene Text Detection with Adaptive Text Region </a:t>
            </a:r>
            <a:r>
              <a:rPr lang="en-US" sz="4000" b="1" dirty="0" smtClean="0">
                <a:latin typeface="+mn-lt"/>
              </a:rPr>
              <a:t>Representation</a:t>
            </a:r>
            <a:r>
              <a:rPr lang="en-US" sz="4000" b="1" dirty="0" smtClean="0"/>
              <a:t>”</a:t>
            </a:r>
            <a:endParaRPr lang="en-US" sz="4000" dirty="0"/>
          </a:p>
          <a:p>
            <a:pPr algn="ctr">
              <a:lnSpc>
                <a:spcPct val="150000"/>
              </a:lnSpc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2019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CVPR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hlinkClick r:id="rId2"/>
              </a:rPr>
              <a:t>https://arxiv.org/abs/1904.01941</a:t>
            </a:r>
            <a:endParaRPr lang="fa-IR" sz="6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9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 smtClean="0"/>
              <a:t>“</a:t>
            </a:r>
            <a:r>
              <a:rPr lang="en-US" sz="4000" b="1" dirty="0" smtClean="0">
                <a:latin typeface="+mn-lt"/>
              </a:rPr>
              <a:t>Arbitrary </a:t>
            </a:r>
            <a:r>
              <a:rPr lang="en-US" sz="4000" b="1" dirty="0">
                <a:latin typeface="+mn-lt"/>
              </a:rPr>
              <a:t>Shape Scene Text Detection with Adaptive Text Region </a:t>
            </a:r>
            <a:r>
              <a:rPr lang="en-US" sz="4000" b="1" dirty="0" smtClean="0">
                <a:latin typeface="+mn-lt"/>
              </a:rPr>
              <a:t>Representation</a:t>
            </a:r>
            <a:r>
              <a:rPr lang="en-US" sz="4000" b="1" dirty="0" smtClean="0"/>
              <a:t>”</a:t>
            </a:r>
            <a:endParaRPr lang="en-US" sz="4000" dirty="0"/>
          </a:p>
          <a:p>
            <a:pPr algn="ctr">
              <a:lnSpc>
                <a:spcPct val="150000"/>
              </a:lnSpc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2019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CVPR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://arxiv.org/abs/1905.05980</a:t>
            </a:r>
            <a:endParaRPr lang="en-US" sz="2000" dirty="0"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fa-IR" sz="6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76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مراحل روش </a:t>
            </a:r>
            <a:r>
              <a:rPr lang="fa-IR" dirty="0">
                <a:cs typeface="B Nazanin" panose="00000400000000000000" pitchFamily="2" charset="-78"/>
              </a:rPr>
              <a:t>پیشنهادی </a:t>
            </a:r>
            <a:r>
              <a:rPr lang="fa-IR" dirty="0" smtClean="0">
                <a:cs typeface="B Nazanin" panose="00000400000000000000" pitchFamily="2" charset="-78"/>
              </a:rPr>
              <a:t>این مقاله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/>
          </a:bodyPr>
          <a:lstStyle/>
          <a:p>
            <a:pPr algn="r" rtl="1"/>
            <a:endParaRPr lang="en-US" sz="3200" dirty="0">
              <a:cs typeface="B Nazanin" panose="00000400000000000000" pitchFamily="2" charset="-78"/>
            </a:endParaRP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3000" dirty="0" smtClean="0">
                <a:cs typeface="B Nazanin" panose="00000400000000000000" pitchFamily="2" charset="-78"/>
              </a:rPr>
              <a:t>پیشنهاد</a:t>
            </a:r>
            <a:r>
              <a:rPr lang="en-US" sz="3000" dirty="0" smtClean="0">
                <a:cs typeface="B Nazanin" panose="00000400000000000000" pitchFamily="2" charset="-78"/>
              </a:rPr>
              <a:t> </a:t>
            </a:r>
            <a:r>
              <a:rPr lang="fa-IR" sz="3000" dirty="0" smtClean="0">
                <a:cs typeface="B Nazanin" panose="00000400000000000000" pitchFamily="2" charset="-78"/>
              </a:rPr>
              <a:t>مکان متن </a:t>
            </a:r>
            <a:r>
              <a:rPr lang="fa-IR" sz="3000" dirty="0">
                <a:cs typeface="B Nazanin" panose="00000400000000000000" pitchFamily="2" charset="-78"/>
              </a:rPr>
              <a:t>(</a:t>
            </a:r>
            <a:r>
              <a:rPr lang="en-US" sz="3000" dirty="0">
                <a:cs typeface="B Nazanin" panose="00000400000000000000" pitchFamily="2" charset="-78"/>
              </a:rPr>
              <a:t>Text Proposal</a:t>
            </a:r>
            <a:r>
              <a:rPr lang="fa-IR" sz="3000" dirty="0">
                <a:cs typeface="B Nazanin" panose="00000400000000000000" pitchFamily="2" charset="-78"/>
              </a:rPr>
              <a:t>) </a:t>
            </a:r>
            <a:endParaRPr lang="en-US" sz="3000" dirty="0">
              <a:cs typeface="B Nazanin" panose="00000400000000000000" pitchFamily="2" charset="-78"/>
            </a:endParaRPr>
          </a:p>
          <a:p>
            <a:pPr marL="806958" lvl="1" indent="-514350" algn="r" rtl="1">
              <a:buFont typeface="+mj-lt"/>
              <a:buAutoNum type="arabicPeriod"/>
            </a:pPr>
            <a:r>
              <a:rPr lang="en-US" sz="3000" dirty="0">
                <a:cs typeface="B Nazanin" panose="00000400000000000000" pitchFamily="2" charset="-78"/>
              </a:rPr>
              <a:t> </a:t>
            </a:r>
            <a:r>
              <a:rPr lang="fa-IR" sz="3000" dirty="0">
                <a:cs typeface="B Nazanin" panose="00000400000000000000" pitchFamily="2" charset="-78"/>
              </a:rPr>
              <a:t>بهبود پیشنهادات </a:t>
            </a:r>
            <a:r>
              <a:rPr lang="fa-IR" sz="3000" dirty="0" smtClean="0">
                <a:cs typeface="B Nazanin" panose="00000400000000000000" pitchFamily="2" charset="-78"/>
              </a:rPr>
              <a:t>(</a:t>
            </a:r>
            <a:r>
              <a:rPr lang="en-US" sz="3000" dirty="0" smtClean="0">
                <a:cs typeface="B Nazanin" panose="00000400000000000000" pitchFamily="2" charset="-78"/>
              </a:rPr>
              <a:t>Proposal </a:t>
            </a:r>
            <a:r>
              <a:rPr lang="en-US" sz="3000" dirty="0">
                <a:cs typeface="B Nazanin" panose="00000400000000000000" pitchFamily="2" charset="-78"/>
              </a:rPr>
              <a:t>R</a:t>
            </a:r>
            <a:r>
              <a:rPr lang="en-US" sz="3000" dirty="0" smtClean="0">
                <a:cs typeface="B Nazanin" panose="00000400000000000000" pitchFamily="2" charset="-78"/>
              </a:rPr>
              <a:t>efinement</a:t>
            </a:r>
            <a:r>
              <a:rPr lang="fa-IR" sz="3000" dirty="0" smtClean="0">
                <a:cs typeface="B Nazanin" panose="00000400000000000000" pitchFamily="2" charset="-78"/>
              </a:rPr>
              <a:t>)</a:t>
            </a:r>
            <a:endParaRPr lang="en-US" sz="30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ایده اصلی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 ایده </a:t>
            </a:r>
            <a:r>
              <a:rPr lang="fa-IR" sz="2800" dirty="0">
                <a:cs typeface="B Nazanin" panose="00000400000000000000" pitchFamily="2" charset="-78"/>
              </a:rPr>
              <a:t>ای که در این مقاله مطرح می شود این است که برای بازنمایی مکان متن در تصویر، منطقی است که از چند ضلعی هایی استفاده شود که نقاط آن متغیر و متناسب با شکل و محدوده ی متن باشد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fa-IR" sz="2800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ساده ترین کار این است که </a:t>
            </a:r>
            <a:r>
              <a:rPr lang="fa-IR" sz="2800" dirty="0">
                <a:cs typeface="B Nazanin" panose="00000400000000000000" pitchFamily="2" charset="-78"/>
              </a:rPr>
              <a:t>از نقاط گوشه ای موجود بر روی مرز متن برای نمایش مکان متن استفاده کنیم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مشکل : یادگیری </a:t>
            </a:r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و پیدا کردن این </a:t>
            </a:r>
            <a:r>
              <a:rPr lang="fa-IR" sz="2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نقاط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راه حل:</a:t>
            </a:r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 مرز بالا و پایین یک متن با یکدیگر تقارن دارند و کافی است ما زوج نقاطی از مرز بالا و پایین متن را بدست </a:t>
            </a:r>
            <a:r>
              <a:rPr lang="fa-IR" sz="28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آوریم.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r" rtl="1">
              <a:lnSpc>
                <a:spcPct val="85000"/>
              </a:lnSpc>
              <a:spcBef>
                <a:spcPct val="0"/>
              </a:spcBef>
            </a:pPr>
            <a:r>
              <a:rPr lang="fa-IR" sz="4800" dirty="0" smtClean="0">
                <a:cs typeface="B Nazanin" panose="00000400000000000000" pitchFamily="2" charset="-78"/>
              </a:rPr>
              <a:t>1. پیشنهاد</a:t>
            </a:r>
            <a:r>
              <a:rPr lang="en-US" sz="4800" dirty="0" smtClean="0"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cs typeface="B Nazanin" panose="00000400000000000000" pitchFamily="2" charset="-78"/>
              </a:rPr>
              <a:t>مکان متن (</a:t>
            </a:r>
            <a:r>
              <a:rPr lang="en-US" sz="4800" dirty="0" smtClean="0">
                <a:cs typeface="B Nazanin" panose="00000400000000000000" pitchFamily="2" charset="-78"/>
              </a:rPr>
              <a:t>Text Proposal</a:t>
            </a:r>
            <a:r>
              <a:rPr lang="fa-IR" sz="4800" dirty="0" smtClean="0">
                <a:cs typeface="B Nazanin" panose="00000400000000000000" pitchFamily="2" charset="-78"/>
              </a:rPr>
              <a:t>)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استفاده از شبکه‌ی </a:t>
            </a:r>
            <a:r>
              <a:rPr lang="en-US" sz="2800" b="1" dirty="0" err="1" smtClean="0">
                <a:cs typeface="B Nazanin" panose="00000400000000000000" pitchFamily="2" charset="-78"/>
              </a:rPr>
              <a:t>Text_RPN</a:t>
            </a:r>
            <a:endParaRPr lang="en-US" sz="2800" b="1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مشابه‌ی </a:t>
            </a:r>
            <a:r>
              <a:rPr lang="fa-IR" sz="2800" dirty="0">
                <a:cs typeface="B Nazanin" panose="00000400000000000000" pitchFamily="2" charset="-78"/>
              </a:rPr>
              <a:t>شبکه </a:t>
            </a:r>
            <a:r>
              <a:rPr lang="en-US" sz="2800" dirty="0">
                <a:cs typeface="B Nazanin" panose="00000400000000000000" pitchFamily="2" charset="-78"/>
              </a:rPr>
              <a:t>RPN</a:t>
            </a:r>
            <a:r>
              <a:rPr lang="fa-IR" sz="2800" dirty="0">
                <a:cs typeface="B Nazanin" panose="00000400000000000000" pitchFamily="2" charset="-78"/>
              </a:rPr>
              <a:t> در</a:t>
            </a:r>
            <a:r>
              <a:rPr lang="en-US" sz="2800" dirty="0">
                <a:cs typeface="B Nazanin" panose="00000400000000000000" pitchFamily="2" charset="-78"/>
              </a:rPr>
              <a:t> Faster R_CNN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است</a:t>
            </a:r>
            <a:r>
              <a:rPr lang="en-US" sz="2800" dirty="0" smtClean="0">
                <a:cs typeface="B Nazanin" panose="00000400000000000000" pitchFamily="2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>
                <a:cs typeface="B Nazanin" panose="00000400000000000000" pitchFamily="2" charset="-78"/>
              </a:rPr>
              <a:t>با این تفاوت که </a:t>
            </a:r>
            <a:r>
              <a:rPr lang="fa-IR" sz="2800" b="1" dirty="0" smtClean="0">
                <a:cs typeface="B Nazanin" panose="00000400000000000000" pitchFamily="2" charset="-78"/>
              </a:rPr>
              <a:t>شبکه‌ی </a:t>
            </a:r>
            <a:r>
              <a:rPr lang="fa-IR" sz="2800" b="1" dirty="0">
                <a:cs typeface="B Nazanin" panose="00000400000000000000" pitchFamily="2" charset="-78"/>
              </a:rPr>
              <a:t>اصلی </a:t>
            </a:r>
            <a:r>
              <a:rPr lang="fa-IR" sz="2800" dirty="0">
                <a:cs typeface="B Nazanin" panose="00000400000000000000" pitchFamily="2" charset="-78"/>
              </a:rPr>
              <a:t>آن و </a:t>
            </a:r>
            <a:r>
              <a:rPr lang="fa-IR" sz="2800" b="1" dirty="0">
                <a:cs typeface="B Nazanin" panose="00000400000000000000" pitchFamily="2" charset="-78"/>
              </a:rPr>
              <a:t>سایز </a:t>
            </a:r>
            <a:r>
              <a:rPr lang="en-US" sz="2800" b="1" dirty="0" smtClean="0">
                <a:cs typeface="B Nazanin" panose="00000400000000000000" pitchFamily="2" charset="-78"/>
              </a:rPr>
              <a:t>anchor</a:t>
            </a:r>
            <a:r>
              <a:rPr lang="fa-IR" sz="2800" b="1" dirty="0">
                <a:cs typeface="B Nazanin" panose="00000400000000000000" pitchFamily="2" charset="-78"/>
              </a:rPr>
              <a:t>‌</a:t>
            </a:r>
            <a:r>
              <a:rPr lang="fa-IR" sz="2800" b="1" dirty="0" smtClean="0">
                <a:cs typeface="B Nazanin" panose="00000400000000000000" pitchFamily="2" charset="-78"/>
              </a:rPr>
              <a:t>ها </a:t>
            </a:r>
            <a:r>
              <a:rPr lang="fa-IR" sz="2800" dirty="0" smtClean="0">
                <a:cs typeface="B Nazanin" panose="00000400000000000000" pitchFamily="2" charset="-78"/>
              </a:rPr>
              <a:t>متفاوت است. 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شبکه‌ی </a:t>
            </a:r>
            <a:r>
              <a:rPr lang="fa-IR" sz="2800" dirty="0">
                <a:cs typeface="B Nazanin" panose="00000400000000000000" pitchFamily="2" charset="-78"/>
              </a:rPr>
              <a:t>اصلی </a:t>
            </a:r>
            <a:r>
              <a:rPr lang="en-US" sz="2800" dirty="0" err="1">
                <a:cs typeface="B Nazanin" panose="00000400000000000000" pitchFamily="2" charset="-78"/>
              </a:rPr>
              <a:t>Text_RPN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شبکه‌ی </a:t>
            </a:r>
            <a:r>
              <a:rPr lang="en-US" sz="2800" b="1" dirty="0" smtClean="0">
                <a:cs typeface="B Nazanin" panose="00000400000000000000" pitchFamily="2" charset="-78"/>
              </a:rPr>
              <a:t>SE_VGG16</a:t>
            </a:r>
            <a:r>
              <a:rPr lang="fa-IR" sz="2800" dirty="0" smtClean="0">
                <a:cs typeface="B Nazanin" panose="00000400000000000000" pitchFamily="2" charset="-78"/>
              </a:rPr>
              <a:t> است </a:t>
            </a:r>
            <a:r>
              <a:rPr lang="fa-IR" sz="2800" dirty="0">
                <a:cs typeface="B Nazanin" panose="00000400000000000000" pitchFamily="2" charset="-78"/>
              </a:rPr>
              <a:t>که در واقع </a:t>
            </a:r>
            <a:r>
              <a:rPr lang="fa-IR" sz="2800" dirty="0" smtClean="0">
                <a:cs typeface="B Nazanin" panose="00000400000000000000" pitchFamily="2" charset="-78"/>
              </a:rPr>
              <a:t>همان</a:t>
            </a:r>
            <a:r>
              <a:rPr lang="en-US" sz="2800" dirty="0" smtClean="0">
                <a:cs typeface="B Nazanin" panose="00000400000000000000" pitchFamily="2" charset="-78"/>
              </a:rPr>
              <a:t>VGG16</a:t>
            </a:r>
            <a:r>
              <a:rPr lang="fa-IR" sz="2800" dirty="0" smtClean="0">
                <a:cs typeface="B Nazanin" panose="00000400000000000000" pitchFamily="2" charset="-78"/>
              </a:rPr>
              <a:t> است </a:t>
            </a:r>
            <a:r>
              <a:rPr lang="fa-IR" sz="2800" dirty="0">
                <a:cs typeface="B Nazanin" panose="00000400000000000000" pitchFamily="2" charset="-78"/>
              </a:rPr>
              <a:t>که  </a:t>
            </a:r>
            <a:r>
              <a:rPr lang="fa-IR" sz="2800" dirty="0" smtClean="0">
                <a:cs typeface="B Nazanin" panose="00000400000000000000" pitchFamily="2" charset="-78"/>
              </a:rPr>
              <a:t>بلاک‌های </a:t>
            </a:r>
            <a:r>
              <a:rPr lang="en-US" sz="2800" b="1" dirty="0">
                <a:cs typeface="B Nazanin" panose="00000400000000000000" pitchFamily="2" charset="-78"/>
              </a:rPr>
              <a:t>squeeze-and- excitation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به آن اضافه شده است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معماری </a:t>
            </a:r>
            <a:r>
              <a:rPr lang="en-US" dirty="0" smtClean="0">
                <a:cs typeface="B Nazanin" panose="00000400000000000000" pitchFamily="2" charset="-78"/>
              </a:rPr>
              <a:t>SE_VGG16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6" t="3108" r="5314" b="2805"/>
          <a:stretch/>
        </p:blipFill>
        <p:spPr>
          <a:xfrm>
            <a:off x="4808382" y="1871089"/>
            <a:ext cx="2636196" cy="44549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 smtClean="0">
                <a:cs typeface="B Nazanin" panose="00000400000000000000" pitchFamily="2" charset="-78"/>
              </a:rPr>
              <a:t>Squeeze And Excitation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Ø"/>
            </a:pPr>
            <a:r>
              <a:rPr lang="fa-IR" sz="2800" dirty="0">
                <a:cs typeface="B Nazanin" panose="00000400000000000000" pitchFamily="2" charset="-78"/>
              </a:rPr>
              <a:t>علت استفاده از بلوک‌های </a:t>
            </a:r>
            <a:r>
              <a:rPr lang="en-US" sz="2800" dirty="0">
                <a:cs typeface="B Nazanin" panose="00000400000000000000" pitchFamily="2" charset="-78"/>
              </a:rPr>
              <a:t>SE</a:t>
            </a:r>
            <a:r>
              <a:rPr lang="fa-IR" sz="2800" dirty="0">
                <a:cs typeface="B Nazanin" panose="00000400000000000000" pitchFamily="2" charset="-78"/>
              </a:rPr>
              <a:t> این است که بلوک‌های </a:t>
            </a:r>
            <a:r>
              <a:rPr lang="en-US" sz="2800" dirty="0">
                <a:cs typeface="B Nazanin" panose="00000400000000000000" pitchFamily="2" charset="-78"/>
              </a:rPr>
              <a:t>SE</a:t>
            </a:r>
            <a:r>
              <a:rPr lang="fa-IR" sz="2800" dirty="0">
                <a:cs typeface="B Nazanin" panose="00000400000000000000" pitchFamily="2" charset="-78"/>
              </a:rPr>
              <a:t> با در نظر گرفتن وابستگی بین کانال‌ها  و </a:t>
            </a:r>
            <a:r>
              <a:rPr lang="fa-IR" sz="2800" dirty="0" smtClean="0">
                <a:cs typeface="B Nazanin" panose="00000400000000000000" pitchFamily="2" charset="-78"/>
              </a:rPr>
              <a:t>مدل‌سازی آن، </a:t>
            </a:r>
            <a:r>
              <a:rPr lang="fa-IR" sz="2800" dirty="0">
                <a:cs typeface="B Nazanin" panose="00000400000000000000" pitchFamily="2" charset="-78"/>
              </a:rPr>
              <a:t>ویژگی‌های کانال را </a:t>
            </a:r>
            <a:r>
              <a:rPr lang="en-US" sz="2800" dirty="0" smtClean="0">
                <a:cs typeface="B Nazanin" panose="00000400000000000000" pitchFamily="2" charset="-78"/>
              </a:rPr>
              <a:t>recalibrate</a:t>
            </a:r>
            <a:r>
              <a:rPr lang="fa-IR" sz="2800" dirty="0" smtClean="0">
                <a:cs typeface="B Nazanin" panose="00000400000000000000" pitchFamily="2" charset="-78"/>
              </a:rPr>
              <a:t> می‌کنند</a:t>
            </a:r>
            <a:r>
              <a:rPr lang="fa-IR" sz="2800" dirty="0">
                <a:cs typeface="B Nazanin" panose="00000400000000000000" pitchFamily="2" charset="-78"/>
              </a:rPr>
              <a:t>، که به طور قابل توجهی باعث بهبود عملکرد </a:t>
            </a:r>
            <a:r>
              <a:rPr lang="fa-IR" sz="2800" dirty="0" smtClean="0">
                <a:cs typeface="B Nazanin" panose="00000400000000000000" pitchFamily="2" charset="-78"/>
              </a:rPr>
              <a:t>می‌شود</a:t>
            </a:r>
            <a:r>
              <a:rPr lang="fa-IR" sz="2800" dirty="0">
                <a:cs typeface="B Nazanin" panose="00000400000000000000" pitchFamily="2" charset="-78"/>
              </a:rPr>
              <a:t>.</a:t>
            </a:r>
            <a:endParaRPr lang="en-US" sz="2800" dirty="0">
              <a:cs typeface="B Nazanin" panose="00000400000000000000" pitchFamily="2" charset="-78"/>
            </a:endParaRPr>
          </a:p>
          <a:p>
            <a:pPr algn="just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65" y="3245491"/>
            <a:ext cx="6838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در شبکه ی </a:t>
            </a:r>
            <a:r>
              <a:rPr lang="en-US" sz="2800" dirty="0" err="1" smtClean="0">
                <a:cs typeface="B Nazanin" panose="00000400000000000000" pitchFamily="2" charset="-78"/>
              </a:rPr>
              <a:t>Text_RPN</a:t>
            </a:r>
            <a:r>
              <a:rPr lang="fa-IR" sz="2800" dirty="0" smtClean="0">
                <a:cs typeface="B Nazanin" panose="00000400000000000000" pitchFamily="2" charset="-78"/>
              </a:rPr>
              <a:t> سایز</a:t>
            </a:r>
            <a:r>
              <a:rPr lang="en-US" sz="2800" dirty="0" smtClean="0">
                <a:cs typeface="B Nazanin" panose="00000400000000000000" pitchFamily="2" charset="-78"/>
              </a:rPr>
              <a:t>anchor</a:t>
            </a:r>
            <a:r>
              <a:rPr lang="fa-IR" sz="2800" dirty="0" smtClean="0">
                <a:cs typeface="B Nazanin" panose="00000400000000000000" pitchFamily="2" charset="-78"/>
              </a:rPr>
              <a:t> ها برابر با است: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cs typeface="B Nazanin" panose="00000400000000000000" pitchFamily="2" charset="-78"/>
              </a:rPr>
              <a:t>32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64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128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256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512</a:t>
            </a:r>
            <a:r>
              <a:rPr lang="fa-IR" sz="2200" dirty="0" smtClean="0">
                <a:cs typeface="B Nazanin" panose="00000400000000000000" pitchFamily="2" charset="-78"/>
              </a:rPr>
              <a:t> </a:t>
            </a:r>
            <a:endParaRPr lang="fa-IR" sz="28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که در مقیاس های </a:t>
            </a:r>
            <a:r>
              <a:rPr lang="en-US" sz="2800" dirty="0" smtClean="0">
                <a:cs typeface="B Nazanin" panose="00000400000000000000" pitchFamily="2" charset="-78"/>
              </a:rPr>
              <a:t>0.5</a:t>
            </a:r>
            <a:r>
              <a:rPr lang="en-US" sz="2800" dirty="0">
                <a:cs typeface="B Nazanin" panose="00000400000000000000" pitchFamily="2" charset="-78"/>
              </a:rPr>
              <a:t>, 1, </a:t>
            </a:r>
            <a:r>
              <a:rPr lang="en-US" sz="2800" dirty="0" smtClean="0">
                <a:cs typeface="B Nazanin" panose="00000400000000000000" pitchFamily="2" charset="-78"/>
              </a:rPr>
              <a:t>2</a:t>
            </a:r>
            <a:r>
              <a:rPr lang="fa-IR" sz="2800" dirty="0" smtClean="0">
                <a:cs typeface="B Nazanin" panose="00000400000000000000" pitchFamily="2" charset="-78"/>
              </a:rPr>
              <a:t> استفاده می شود.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2. بهبود </a:t>
            </a:r>
            <a:r>
              <a:rPr lang="fa-IR" dirty="0">
                <a:cs typeface="B Nazanin" panose="00000400000000000000" pitchFamily="2" charset="-78"/>
              </a:rPr>
              <a:t>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این شبکه دارای سه </a:t>
            </a:r>
            <a:r>
              <a:rPr lang="fa-IR" sz="2800" dirty="0" smtClean="0">
                <a:cs typeface="B Nazanin" panose="00000400000000000000" pitchFamily="2" charset="-78"/>
              </a:rPr>
              <a:t>شاخه خروجی </a:t>
            </a:r>
            <a:r>
              <a:rPr lang="fa-IR" sz="2800" dirty="0">
                <a:cs typeface="B Nazanin" panose="00000400000000000000" pitchFamily="2" charset="-78"/>
              </a:rPr>
              <a:t>است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2600" dirty="0" smtClean="0">
                <a:cs typeface="B Nazanin" panose="00000400000000000000" pitchFamily="2" charset="-78"/>
              </a:rPr>
              <a:t>شاخه </a:t>
            </a:r>
            <a:r>
              <a:rPr lang="fa-IR" sz="2600" dirty="0">
                <a:cs typeface="B Nazanin" panose="00000400000000000000" pitchFamily="2" charset="-78"/>
              </a:rPr>
              <a:t>اول طبقه بندی می کند </a:t>
            </a:r>
            <a:r>
              <a:rPr lang="fa-IR" sz="2600" dirty="0" smtClean="0">
                <a:cs typeface="B Nazanin" panose="00000400000000000000" pitchFamily="2" charset="-78"/>
              </a:rPr>
              <a:t>که کاندید بدست آمده از مرحله ی قبل </a:t>
            </a:r>
            <a:r>
              <a:rPr lang="fa-IR" sz="2600" dirty="0">
                <a:cs typeface="B Nazanin" panose="00000400000000000000" pitchFamily="2" charset="-78"/>
              </a:rPr>
              <a:t>متن هست یا نه</a:t>
            </a:r>
            <a:r>
              <a:rPr lang="fa-IR" sz="2600" dirty="0" smtClean="0">
                <a:cs typeface="B Nazanin" panose="00000400000000000000" pitchFamily="2" charset="-78"/>
              </a:rPr>
              <a:t>.</a:t>
            </a: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2600" dirty="0" smtClean="0">
                <a:cs typeface="B Nazanin" panose="00000400000000000000" pitchFamily="2" charset="-78"/>
              </a:rPr>
              <a:t> </a:t>
            </a:r>
            <a:r>
              <a:rPr lang="fa-IR" sz="2600" dirty="0">
                <a:cs typeface="B Nazanin" panose="00000400000000000000" pitchFamily="2" charset="-78"/>
              </a:rPr>
              <a:t>شاخه دوم محدوده ی متن را خروجی می </a:t>
            </a:r>
            <a:r>
              <a:rPr lang="fa-IR" sz="2600" dirty="0" smtClean="0">
                <a:cs typeface="B Nazanin" panose="00000400000000000000" pitchFamily="2" charset="-78"/>
              </a:rPr>
              <a:t>دهد.</a:t>
            </a: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2600" dirty="0" smtClean="0">
                <a:cs typeface="B Nazanin" panose="00000400000000000000" pitchFamily="2" charset="-78"/>
              </a:rPr>
              <a:t>شاخه </a:t>
            </a:r>
            <a:r>
              <a:rPr lang="fa-IR" sz="2600" dirty="0">
                <a:cs typeface="B Nazanin" panose="00000400000000000000" pitchFamily="2" charset="-78"/>
              </a:rPr>
              <a:t>سوم چند ضلعی </a:t>
            </a:r>
            <a:r>
              <a:rPr lang="fa-IR" sz="2600" dirty="0" smtClean="0">
                <a:cs typeface="B Nazanin" panose="00000400000000000000" pitchFamily="2" charset="-78"/>
              </a:rPr>
              <a:t>که </a:t>
            </a:r>
            <a:r>
              <a:rPr lang="fa-IR" sz="2600" dirty="0">
                <a:cs typeface="B Nazanin" panose="00000400000000000000" pitchFamily="2" charset="-78"/>
              </a:rPr>
              <a:t>مکان متن را بازنمایی می کند را خروجی می </a:t>
            </a:r>
            <a:r>
              <a:rPr lang="fa-IR" sz="2600" dirty="0" smtClean="0">
                <a:cs typeface="B Nazanin" panose="00000400000000000000" pitchFamily="2" charset="-78"/>
              </a:rPr>
              <a:t>دهد.</a:t>
            </a:r>
          </a:p>
          <a:p>
            <a:pPr marL="806958" lvl="1" indent="-514350" algn="r" rtl="1">
              <a:buFont typeface="+mj-lt"/>
              <a:buAutoNum type="arabicPeriod"/>
            </a:pPr>
            <a:endParaRPr lang="fa-IR" sz="2600" dirty="0">
              <a:cs typeface="B Nazanin" panose="00000400000000000000" pitchFamily="2" charset="-78"/>
            </a:endParaRPr>
          </a:p>
          <a:p>
            <a:pPr marL="749808" lvl="1" indent="-457200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دو </a:t>
            </a:r>
            <a:r>
              <a:rPr lang="fa-IR" sz="2800" dirty="0">
                <a:cs typeface="B Nazanin" panose="00000400000000000000" pitchFamily="2" charset="-78"/>
              </a:rPr>
              <a:t>شاخه ی اول </a:t>
            </a:r>
            <a:r>
              <a:rPr lang="fa-IR" sz="2800" dirty="0" smtClean="0">
                <a:cs typeface="B Nazanin" panose="00000400000000000000" pitchFamily="2" charset="-78"/>
              </a:rPr>
              <a:t>همانند روش </a:t>
            </a:r>
            <a:r>
              <a:rPr lang="fa-IR" sz="2800" dirty="0">
                <a:cs typeface="B Nazanin" panose="00000400000000000000" pitchFamily="2" charset="-78"/>
              </a:rPr>
              <a:t>های </a:t>
            </a:r>
            <a:r>
              <a:rPr lang="fa-IR" sz="2800" dirty="0" smtClean="0">
                <a:cs typeface="B Nazanin" panose="00000400000000000000" pitchFamily="2" charset="-78"/>
              </a:rPr>
              <a:t>قبلی که در این زمینه وجود دارند؛ پیاده سازی می شوند.</a:t>
            </a:r>
          </a:p>
          <a:p>
            <a:pPr marL="292608" lvl="1" indent="0" algn="r" rtl="1">
              <a:buNone/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1878</TotalTime>
  <Words>586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 Nazanin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مراحل روش پیشنهادی این مقاله</vt:lpstr>
      <vt:lpstr>ایده اصلی</vt:lpstr>
      <vt:lpstr>1. پیشنهاد مکان متن (Text Proposal) </vt:lpstr>
      <vt:lpstr>معماری SE_VGG16</vt:lpstr>
      <vt:lpstr>Squeeze And Excitation Block</vt:lpstr>
      <vt:lpstr>Anchors</vt:lpstr>
      <vt:lpstr>2. بهبود پیشنهادات (proposal refinement)</vt:lpstr>
      <vt:lpstr>2. بهبود پیشنهادات (proposal refinement)</vt:lpstr>
      <vt:lpstr>2. بهبود پیشنهادات (proposal refinement)</vt:lpstr>
      <vt:lpstr>2. بهبود پیشنهادات (proposal refinement)</vt:lpstr>
      <vt:lpstr>Loss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Geolocation :  A Hybrid Approach</dc:title>
  <dc:creator>sara A</dc:creator>
  <cp:lastModifiedBy>Maryam Hashemi</cp:lastModifiedBy>
  <cp:revision>92</cp:revision>
  <dcterms:created xsi:type="dcterms:W3CDTF">2019-06-13T21:27:41Z</dcterms:created>
  <dcterms:modified xsi:type="dcterms:W3CDTF">2020-01-30T09:55:46Z</dcterms:modified>
</cp:coreProperties>
</file>