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5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28" r:id="rId71"/>
    <p:sldId id="330" r:id="rId72"/>
    <p:sldId id="331" r:id="rId73"/>
    <p:sldId id="332" r:id="rId74"/>
    <p:sldId id="333" r:id="rId75"/>
    <p:sldId id="335" r:id="rId76"/>
    <p:sldId id="334" r:id="rId77"/>
    <p:sldId id="336" r:id="rId78"/>
    <p:sldId id="337" r:id="rId79"/>
    <p:sldId id="338" r:id="rId80"/>
    <p:sldId id="339" r:id="rId81"/>
    <p:sldId id="340" r:id="rId82"/>
    <p:sldId id="343" r:id="rId83"/>
    <p:sldId id="341" r:id="rId84"/>
    <p:sldId id="342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1" r:id="rId102"/>
    <p:sldId id="360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3498DB"/>
    <a:srgbClr val="E74C3C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8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5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5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486F2-AC38-4D42-85BA-C385FC5B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985962"/>
            <a:ext cx="6124575" cy="2886075"/>
          </a:xfrm>
        </p:spPr>
      </p:pic>
    </p:spTree>
    <p:extLst>
      <p:ext uri="{BB962C8B-B14F-4D97-AF65-F5344CB8AC3E}">
        <p14:creationId xmlns:p14="http://schemas.microsoft.com/office/powerpoint/2010/main" val="11993002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D8433-E347-4579-8CD0-520C544D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000250"/>
            <a:ext cx="7934325" cy="2857500"/>
          </a:xfrm>
        </p:spPr>
      </p:pic>
    </p:spTree>
    <p:extLst>
      <p:ext uri="{BB962C8B-B14F-4D97-AF65-F5344CB8AC3E}">
        <p14:creationId xmlns:p14="http://schemas.microsoft.com/office/powerpoint/2010/main" val="443788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sz="4000" b="1" dirty="0"/>
              <a:t>Evaluation of Extensibility We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EEB67-A064-46CF-8086-E071CD45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53506"/>
            <a:ext cx="5915025" cy="2695575"/>
          </a:xfrm>
        </p:spPr>
      </p:pic>
    </p:spTree>
    <p:extLst>
      <p:ext uri="{BB962C8B-B14F-4D97-AF65-F5344CB8AC3E}">
        <p14:creationId xmlns:p14="http://schemas.microsoft.com/office/powerpoint/2010/main" val="158994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0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BDA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0 ≤ µ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464" y="1122363"/>
            <a:ext cx="9532536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Easy Transfer Learning By Exploiting Intra-domain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Multimedia and Expo, ICME, 2019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sz="2000" b="1" dirty="0">
                <a:solidFill>
                  <a:schemeClr val="tx1"/>
                </a:solidFill>
              </a:rPr>
              <a:t>traditional and deep TL methods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sz="2000" b="1" dirty="0">
                <a:solidFill>
                  <a:schemeClr val="tx1"/>
                </a:solidFill>
              </a:rPr>
              <a:t>parametric methods </a:t>
            </a:r>
            <a:r>
              <a:rPr lang="en-US" dirty="0">
                <a:solidFill>
                  <a:schemeClr val="tx1"/>
                </a:solidFill>
              </a:rPr>
              <a:t>that have to go through an </a:t>
            </a:r>
            <a:r>
              <a:rPr lang="en-US" sz="2000" b="1" dirty="0">
                <a:solidFill>
                  <a:schemeClr val="tx1"/>
                </a:solidFill>
              </a:rPr>
              <a:t>expensive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 process to tune a lot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Cross-validation </a:t>
            </a:r>
            <a:r>
              <a:rPr lang="en-US" dirty="0">
                <a:solidFill>
                  <a:schemeClr val="tx1"/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tx1"/>
                </a:solidFill>
              </a:rPr>
              <a:t>no labeled data</a:t>
            </a:r>
            <a:r>
              <a:rPr lang="en-US" dirty="0">
                <a:solidFill>
                  <a:schemeClr val="tx1"/>
                </a:solidFill>
              </a:rPr>
              <a:t> in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406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751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350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These challenges restrict the </a:t>
            </a:r>
          </a:p>
          <a:p>
            <a:pPr lvl="5"/>
            <a:r>
              <a:rPr lang="en-US" sz="3200" b="1" dirty="0"/>
              <a:t>real application </a:t>
            </a:r>
            <a:r>
              <a:rPr lang="en-US" sz="2800" dirty="0"/>
              <a:t>of TL, especially </a:t>
            </a:r>
          </a:p>
          <a:p>
            <a:pPr lvl="5"/>
            <a:r>
              <a:rPr lang="en-US" sz="2800" dirty="0"/>
              <a:t>on </a:t>
            </a:r>
            <a:r>
              <a:rPr lang="en-US" sz="3200" b="1" dirty="0"/>
              <a:t>devices</a:t>
            </a:r>
            <a:r>
              <a:rPr lang="en-US" sz="2800" dirty="0"/>
              <a:t> that require instant </a:t>
            </a:r>
          </a:p>
          <a:p>
            <a:pPr lvl="5"/>
            <a:r>
              <a:rPr lang="en-US" sz="2800" dirty="0"/>
              <a:t>local computing with limited </a:t>
            </a:r>
          </a:p>
          <a:p>
            <a:pPr lvl="5"/>
            <a:r>
              <a:rPr lang="en-US" sz="2800" dirty="0"/>
              <a:t>Resources.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4" y="2474461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1" y="436130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5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185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r>
              <a:rPr lang="en-US" sz="4000" b="1" dirty="0">
                <a:solidFill>
                  <a:srgbClr val="27AE60"/>
                </a:solidFill>
              </a:rPr>
              <a:t>Easy Transfer Learning</a:t>
            </a:r>
            <a:endParaRPr lang="en-US" sz="80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6035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64947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65608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092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760295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77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eliminates the need for model selection or hyperparameter tuning.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930036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52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96391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77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0854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447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65379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001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tuning.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48499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486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27AE60"/>
                </a:solidFill>
              </a:rPr>
              <a:t>EasyTL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EASY: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easy to implement and use.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eliminates the need for model selection or hyperparameter tuning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Accurate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Outperforms state of the art methods.</a:t>
            </a:r>
          </a:p>
          <a:p>
            <a:pPr lvl="1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Efficient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more suitable for resource-constrained devices such as wearables.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AE60"/>
                </a:solidFill>
              </a:rPr>
              <a:t>Extensible</a:t>
            </a:r>
          </a:p>
          <a:p>
            <a:pPr algn="ctr"/>
            <a:endParaRPr lang="en-US" sz="32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027501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EasyTL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322F-7358-4CB9-8B13-579E25F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495550"/>
            <a:ext cx="5534025" cy="1866900"/>
          </a:xfrm>
        </p:spPr>
      </p:pic>
    </p:spTree>
    <p:extLst>
      <p:ext uri="{BB962C8B-B14F-4D97-AF65-F5344CB8AC3E}">
        <p14:creationId xmlns:p14="http://schemas.microsoft.com/office/powerpoint/2010/main" val="1389673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050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498DB"/>
                </a:solidFill>
              </a:rPr>
              <a:t>Probability Annotation Matrix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3498DB"/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b="1" i="1" smtClean="0">
                            <a:solidFill>
                              <a:srgbClr val="3498DB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4000" b="1" i="1" smtClean="0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6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i="1" dirty="0"/>
                  <a:t>Cost Function</a:t>
                </a:r>
                <a:r>
                  <a:rPr lang="en-US" sz="4000" b="1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i="1" dirty="0">
                    <a:solidFill>
                      <a:schemeClr val="bg2">
                        <a:lumMod val="75000"/>
                      </a:schemeClr>
                    </a:solidFill>
                  </a:rPr>
                  <a:t>Cost Function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18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8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dirty="0"/>
                  <a:t>D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istance </a:t>
                </a:r>
                <a:r>
                  <a:rPr lang="en-US" sz="4000" b="1" dirty="0"/>
                  <a:t>M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atrix D?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4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9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>
                    <a:solidFill>
                      <a:schemeClr val="tx1"/>
                    </a:solidFill>
                  </a:rPr>
                  <a:t>How to solve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4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chemeClr val="bg2">
                        <a:lumMod val="75000"/>
                      </a:schemeClr>
                    </a:solidFill>
                  </a:rPr>
                  <a:t>How to solve it?</a:t>
                </a:r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4000" i="1" dirty="0"/>
                  <a:t>Package </a:t>
                </a:r>
                <a:r>
                  <a:rPr lang="en-US" sz="4000" i="1" dirty="0" err="1"/>
                  <a:t>PuLP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2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/>
                  <a:t>Obtain M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i="1" dirty="0"/>
                  <a:t>Obtain M</a:t>
                </a:r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i="1" dirty="0"/>
                  <a:t>T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6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36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 function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6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i="1" dirty="0"/>
                  <a:t>T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function: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1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/>
                  <a:t>T</a:t>
                </a:r>
                <a:r>
                  <a:rPr lang="en-US" i="1" dirty="0">
                    <a:solidFill>
                      <a:schemeClr val="tx1"/>
                    </a:solidFill>
                  </a:rPr>
                  <a:t>his classifier 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does not </a:t>
                </a:r>
                <a:r>
                  <a:rPr lang="en-US" i="1" dirty="0">
                    <a:solidFill>
                      <a:schemeClr val="tx1"/>
                    </a:solidFill>
                  </a:rPr>
                  <a:t>involve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any parameters to tune </a:t>
                </a:r>
                <a:r>
                  <a:rPr lang="en-US" i="1" dirty="0">
                    <a:solidFill>
                      <a:schemeClr val="tx1"/>
                    </a:solidFill>
                  </a:rPr>
                  <a:t>explicitly.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7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</p:txBody>
      </p:sp>
    </p:spTree>
    <p:extLst>
      <p:ext uri="{BB962C8B-B14F-4D97-AF65-F5344CB8AC3E}">
        <p14:creationId xmlns:p14="http://schemas.microsoft.com/office/powerpoint/2010/main" val="347748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  <a:p>
            <a:pPr marL="0" indent="0" algn="ctr">
              <a:buNone/>
            </a:pPr>
            <a:r>
              <a:rPr lang="en-US" i="1" dirty="0"/>
              <a:t>Reduce the domain divergence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86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b="1" i="1" dirty="0" err="1">
                <a:solidFill>
                  <a:srgbClr val="27AE60"/>
                </a:solidFill>
              </a:rPr>
              <a:t>CORrelation</a:t>
            </a:r>
            <a:r>
              <a:rPr lang="en-US" sz="4000" b="1" i="1" dirty="0">
                <a:solidFill>
                  <a:srgbClr val="27AE60"/>
                </a:solidFill>
              </a:rPr>
              <a:t> </a:t>
            </a:r>
            <a:r>
              <a:rPr lang="en-US" sz="4000" b="1" i="1" dirty="0" err="1">
                <a:solidFill>
                  <a:srgbClr val="27AE60"/>
                </a:solidFill>
              </a:rPr>
              <a:t>ALignment</a:t>
            </a:r>
            <a:endParaRPr lang="en-US" sz="4000" b="1" i="1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759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rgbClr val="27AE60"/>
                </a:solidFill>
              </a:rPr>
              <a:t>CORAL</a:t>
            </a:r>
          </a:p>
        </p:txBody>
      </p:sp>
    </p:spTree>
    <p:extLst>
      <p:ext uri="{BB962C8B-B14F-4D97-AF65-F5344CB8AC3E}">
        <p14:creationId xmlns:p14="http://schemas.microsoft.com/office/powerpoint/2010/main" val="47180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1" i="1" dirty="0">
                    <a:solidFill>
                      <a:srgbClr val="27AE60"/>
                    </a:solidFill>
                  </a:rPr>
                  <a:t>CORAL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nonparametric</a:t>
                </a:r>
              </a:p>
              <a:p>
                <a:pPr marL="0" indent="0" algn="ctr">
                  <a:buNone/>
                </a:pPr>
                <a:endParaRPr lang="en-US" sz="3600" b="1" i="1" dirty="0">
                  <a:solidFill>
                    <a:srgbClr val="27AE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27AE6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616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Algorithm EasyTL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Input</a:t>
                          </a:r>
                          <a:r>
                            <a:rPr lang="en-US" dirty="0"/>
                            <a:t>: </a:t>
                          </a:r>
                          <a:r>
                            <a:rPr lang="en-US" b="0" dirty="0"/>
                            <a:t>Feature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respectively; and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r>
                            <a:rPr lang="en-US" dirty="0"/>
                            <a:t>Output: </a:t>
                          </a:r>
                          <a:r>
                            <a:rPr lang="en-US" b="0" dirty="0"/>
                            <a:t>Predicted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target domain. </a:t>
                          </a:r>
                        </a:p>
                        <a:p>
                          <a:endParaRPr lang="en-US" b="0" dirty="0"/>
                        </a:p>
                        <a:p>
                          <a:r>
                            <a:rPr lang="en-US" b="0" dirty="0"/>
                            <a:t>     1: (Optional) Perform intra-domain alignment.</a:t>
                          </a:r>
                        </a:p>
                        <a:p>
                          <a:r>
                            <a:rPr lang="en-US" b="0" dirty="0"/>
                            <a:t>     2: Obtain the probability annotation matrix M and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  <a:p>
                          <a:r>
                            <a:rPr lang="en-US" b="0" dirty="0"/>
                            <a:t>     3: </a:t>
                          </a:r>
                          <a:r>
                            <a:rPr lang="en-US" b="1" dirty="0"/>
                            <a:t>return</a:t>
                          </a:r>
                          <a:r>
                            <a:rPr lang="en-US" b="0" dirty="0"/>
                            <a:t>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7553" r="-95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4028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CE95E-0D04-4EAD-AB42-76485770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8" y="1690688"/>
            <a:ext cx="8414844" cy="4351338"/>
          </a:xfrm>
        </p:spPr>
      </p:pic>
    </p:spTree>
    <p:extLst>
      <p:ext uri="{BB962C8B-B14F-4D97-AF65-F5344CB8AC3E}">
        <p14:creationId xmlns:p14="http://schemas.microsoft.com/office/powerpoint/2010/main" val="44656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2939</Words>
  <Application>Microsoft Office PowerPoint</Application>
  <PresentationFormat>Widescreen</PresentationFormat>
  <Paragraphs>585</Paragraphs>
  <Slides>102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Wingdings</vt:lpstr>
      <vt:lpstr>Office Theme</vt:lpstr>
      <vt:lpstr>Balanced Distribution Adaptation for Transfer Learning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 </vt:lpstr>
      <vt:lpstr>2) What is the solution?  </vt:lpstr>
      <vt:lpstr>2) What is the solution? 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3) Mathematical definition of the problem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  <vt:lpstr>Easy Transfer Learning By Exploiting Intra-domain Structures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2) What is the solution? </vt:lpstr>
      <vt:lpstr>3) EasyTL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5) Intra-domain Alignment</vt:lpstr>
      <vt:lpstr>5) Intra-domain Alignment</vt:lpstr>
      <vt:lpstr>5) Intra-domain Alignment</vt:lpstr>
      <vt:lpstr>5) Intra-domain Alignment</vt:lpstr>
      <vt:lpstr>5) Intra-domain Alignment</vt:lpstr>
      <vt:lpstr>6) Algorithm EasyTL</vt:lpstr>
      <vt:lpstr>7) Accuracy on Image-CLEF and Office-Home</vt:lpstr>
      <vt:lpstr>8) Accuracy on Amazon Review dataset</vt:lpstr>
      <vt:lpstr>9) Accuracy on Office-Caltech dataset</vt:lpstr>
      <vt:lpstr>10) Evaluation of Extensibility 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75</cp:revision>
  <dcterms:created xsi:type="dcterms:W3CDTF">2020-07-19T06:08:36Z</dcterms:created>
  <dcterms:modified xsi:type="dcterms:W3CDTF">2020-07-23T06:08:29Z</dcterms:modified>
</cp:coreProperties>
</file>