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5" r:id="rId54"/>
    <p:sldId id="311" r:id="rId55"/>
    <p:sldId id="312" r:id="rId56"/>
    <p:sldId id="313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9" r:id="rId70"/>
    <p:sldId id="328" r:id="rId71"/>
    <p:sldId id="330" r:id="rId72"/>
    <p:sldId id="331" r:id="rId73"/>
    <p:sldId id="332" r:id="rId74"/>
    <p:sldId id="333" r:id="rId75"/>
    <p:sldId id="335" r:id="rId76"/>
    <p:sldId id="334" r:id="rId77"/>
    <p:sldId id="336" r:id="rId78"/>
    <p:sldId id="337" r:id="rId79"/>
    <p:sldId id="338" r:id="rId80"/>
    <p:sldId id="339" r:id="rId81"/>
    <p:sldId id="340" r:id="rId82"/>
    <p:sldId id="343" r:id="rId83"/>
    <p:sldId id="341" r:id="rId84"/>
    <p:sldId id="342" r:id="rId85"/>
    <p:sldId id="344" r:id="rId86"/>
    <p:sldId id="345" r:id="rId87"/>
    <p:sldId id="346" r:id="rId88"/>
    <p:sldId id="34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819C42-E299-4B7E-AF39-26DCE4E29826}">
          <p14:sldIdLst>
            <p14:sldId id="256"/>
            <p14:sldId id="257"/>
            <p14:sldId id="260"/>
            <p14:sldId id="261"/>
            <p14:sldId id="259"/>
            <p14:sldId id="262"/>
            <p14:sldId id="263"/>
            <p14:sldId id="264"/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4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5"/>
            <p14:sldId id="311"/>
            <p14:sldId id="312"/>
            <p14:sldId id="313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3"/>
            <p14:sldId id="341"/>
            <p14:sldId id="342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27AE60"/>
    <a:srgbClr val="E74C3C"/>
    <a:srgbClr val="9B59B6"/>
    <a:srgbClr val="34495E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6" autoAdjust="0"/>
    <p:restoredTop sz="86449" autoAdjust="0"/>
  </p:normalViewPr>
  <p:slideViewPr>
    <p:cSldViewPr snapToGrid="0">
      <p:cViewPr varScale="1">
        <p:scale>
          <a:sx n="95" d="100"/>
          <a:sy n="95" d="100"/>
        </p:scale>
        <p:origin x="10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408B-28D4-40F9-9EDF-3CA4D1B781B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02A7F-87C4-4C22-86E1-E020D730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8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6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4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6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4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37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7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8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3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0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3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5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3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4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6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3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3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1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8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4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7E-A46C-42B8-A323-AF85AB38A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CCC5-A950-4DEF-9A25-5F4441A4F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FCFA-DD21-4535-987F-73350DD3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4539-2F0B-4A85-AC75-B28ECADD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F296-FCCE-4791-9290-E4126707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C839-8B05-4437-A7B4-826F506D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3100-207C-4774-B9E1-110142054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FBDA-3E53-44EF-85CD-AE5C9D8A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580B-6FA4-460E-BF3F-B7542843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7859-CE51-4E09-92E8-C2539481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FEAD7-5270-4076-B8C1-C9EFE37B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6BF4-7AD2-456D-82B6-57333167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D82D-2489-4B26-A203-52AEC83F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B393-7BD4-49B7-A309-BF3E0EFA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1C14-D78B-4BF1-BC7D-8DD6B9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2D21-AB85-489E-BDF3-04C03FC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4EF1-5865-4823-8157-6F04B9C7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24E8-17CB-4ADC-AC6D-E7BB7D91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463B-F509-4EE2-B449-C5CAA9F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8E64-A05E-43C2-AA52-7D98BF83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CD98-8F8D-4B4A-9822-64F52D32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9D86-2140-42B1-9F37-8D5A2ACE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8AA7-D75A-4A9A-997C-CA1A6B2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C023-E7EF-4F6A-AE26-DAE9823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26E9-1224-4F13-AAF7-11902BCF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E83A-AAEB-44C8-9C46-7B123D3B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E938-B85C-4F74-A960-108BC42B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E820-D1E4-4D0E-B62D-0A604CEE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4AD9-E581-45AA-A033-956E2EF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862E-2DEC-4B36-8099-A6E48D61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E414-3FAB-4724-9A85-A79CC96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10FB-2338-4410-B3E3-A21AB07A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19F7-4EC5-4148-B265-E9EACE5B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4AE1C-5C20-414E-8A79-9C2F04DF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4BC4-2B9B-4C8A-B22F-288D7A26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A839D-DD68-40E1-88A5-4C1282717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E8AC3-FA4D-4328-AC24-7F204793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F27CF-8190-4110-A7A0-648B4875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12E22-0297-4B95-B1EC-B5D7769D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AFE1-64C9-4770-84E2-8F7C2A02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8BD6E-BB27-4076-9E4E-AB4B7A08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1162B-5B23-47D9-AB25-09646B41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3E731-56A8-451B-B245-9F6204E7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16F9D-F087-42D3-B48F-D719488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BB3DF-55A8-4CA2-845B-45B4E1B0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651E-147C-410B-8305-A2AD9FB2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C2B9-DC66-4B74-91D2-90B96750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6622-2C37-4369-8560-FF531721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D8737-EF4F-4463-A21B-B1AE9F4A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873E-5B56-4F58-AB2C-35C84D9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15F9-1E5E-4D86-A481-441A51EF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C82E-808C-44FD-860C-A46E8D92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737-0CD3-4480-BFDB-496FE679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1D941-E291-4C67-9BB1-4B029FC9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A661A-5E10-4C40-930A-9D02D583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D70C-7DB5-4CC0-8818-426688A9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4228B-DB47-4C21-BA46-8BD6C5F5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F031-B9C4-4005-BFF3-5C8AA52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8B910-9DCC-484E-8CEC-2BB9D65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53F2-795B-4081-A928-5EC252C3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3E83-E51F-44B0-A12B-5ABCF8E04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4481-6CAE-4396-810F-37DC5C4DAF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F688-6218-4472-B5EF-DC67EE08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CADE-855F-4059-AB24-5FB76F85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Balanced Distribution Adaptation for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Data Mining, ICDM,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36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431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r>
              <a:rPr lang="en-US" sz="2400" b="1" dirty="0">
                <a:solidFill>
                  <a:srgbClr val="E74C3C"/>
                </a:solidFill>
              </a:rPr>
              <a:t>			        </a:t>
            </a:r>
            <a:r>
              <a:rPr lang="en-US" sz="8000" b="1" dirty="0">
                <a:solidFill>
                  <a:srgbClr val="27AE60"/>
                </a:solidFill>
              </a:rPr>
              <a:t>BDA</a:t>
            </a:r>
            <a:endParaRPr lang="en-US" sz="239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4499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pPr algn="ctr"/>
            <a:r>
              <a:rPr lang="en-US" sz="2400" b="1" dirty="0">
                <a:solidFill>
                  <a:srgbClr val="27AE60"/>
                </a:solidFill>
              </a:rPr>
              <a:t>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which can not only </a:t>
            </a:r>
            <a:r>
              <a:rPr lang="en-US" sz="2400" b="1" dirty="0">
                <a:solidFill>
                  <a:schemeClr val="tx1"/>
                </a:solidFill>
              </a:rPr>
              <a:t>adapt</a:t>
            </a:r>
            <a:r>
              <a:rPr lang="en-US" dirty="0">
                <a:solidFill>
                  <a:schemeClr val="tx1"/>
                </a:solidFill>
              </a:rPr>
              <a:t> marginal and conditional distributions between domains, but also </a:t>
            </a:r>
            <a:r>
              <a:rPr lang="en-US" sz="2400" b="1" dirty="0">
                <a:solidFill>
                  <a:schemeClr val="tx1"/>
                </a:solidFill>
              </a:rPr>
              <a:t>regulate the importance </a:t>
            </a:r>
            <a:r>
              <a:rPr lang="en-US" dirty="0">
                <a:solidFill>
                  <a:schemeClr val="tx1"/>
                </a:solidFill>
              </a:rPr>
              <a:t>of these two distributions in a </a:t>
            </a:r>
            <a:r>
              <a:rPr lang="en-US" sz="2400" b="1" dirty="0">
                <a:solidFill>
                  <a:schemeClr val="tx1"/>
                </a:solidFill>
              </a:rPr>
              <a:t>balanced way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02795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 </a:t>
            </a:r>
            <a:r>
              <a:rPr lang="en-US" sz="3200" b="1" dirty="0">
                <a:solidFill>
                  <a:srgbClr val="27AE60"/>
                </a:solidFill>
              </a:rPr>
              <a:t>Weighted 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51315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215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		                 </a:t>
            </a:r>
            <a:r>
              <a:rPr lang="en-US" sz="6600" b="1" dirty="0">
                <a:solidFill>
                  <a:srgbClr val="27AE60"/>
                </a:solidFill>
              </a:rPr>
              <a:t>WBDA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21928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r>
              <a:rPr lang="en-US" sz="2400" b="1" dirty="0">
                <a:solidFill>
                  <a:srgbClr val="27AE60"/>
                </a:solidFill>
              </a:rPr>
              <a:t>				    WBDA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sz="2400" b="1" dirty="0">
                <a:solidFill>
                  <a:schemeClr val="tx1"/>
                </a:solidFill>
              </a:rPr>
              <a:t>adaptively</a:t>
            </a:r>
            <a:r>
              <a:rPr lang="en-US" dirty="0">
                <a:solidFill>
                  <a:schemeClr val="tx1"/>
                </a:solidFill>
              </a:rPr>
              <a:t> change the </a:t>
            </a:r>
            <a:r>
              <a:rPr lang="en-US" sz="2400" b="1" dirty="0">
                <a:solidFill>
                  <a:schemeClr val="tx1"/>
                </a:solidFill>
              </a:rPr>
              <a:t>weight of each class</a:t>
            </a:r>
            <a:r>
              <a:rPr lang="en-US" dirty="0">
                <a:solidFill>
                  <a:schemeClr val="tx1"/>
                </a:solidFill>
              </a:rPr>
              <a:t> when performing distribution adaptation.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378667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Labeled </a:t>
                </a:r>
                <a:r>
                  <a:rPr lang="en-US" sz="32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91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70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3200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Unlabeled </a:t>
                </a:r>
                <a:r>
                  <a:rPr lang="en-US" sz="32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72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4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/>
              <a:t>Most of the existing distribution adaptation methods adapt either </a:t>
            </a:r>
            <a:r>
              <a:rPr lang="en-US" sz="2000" b="1" dirty="0"/>
              <a:t>marginal distribution</a:t>
            </a:r>
            <a:r>
              <a:rPr lang="en-US" dirty="0"/>
              <a:t>, </a:t>
            </a:r>
            <a:r>
              <a:rPr lang="en-US" sz="2000" b="1" dirty="0"/>
              <a:t>conditional distribution</a:t>
            </a:r>
            <a:r>
              <a:rPr lang="en-US" sz="2000" dirty="0"/>
              <a:t> </a:t>
            </a:r>
            <a:r>
              <a:rPr lang="en-US" dirty="0"/>
              <a:t>or </a:t>
            </a:r>
            <a:r>
              <a:rPr lang="en-US" sz="2000" b="1" dirty="0"/>
              <a:t>both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36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	</a:t>
                </a:r>
                <a:r>
                  <a:rPr lang="en-US" sz="1800" b="1" dirty="0">
                    <a:solidFill>
                      <a:srgbClr val="34495E"/>
                    </a:solidFill>
                  </a:rPr>
                  <a:t>Assumption:</a:t>
                </a:r>
                <a:r>
                  <a:rPr lang="en-US" sz="1800" dirty="0">
                    <a:solidFill>
                      <a:srgbClr val="34495E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rgbClr val="34495E"/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34495E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2000" b="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30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3200" b="0" dirty="0"/>
                  <a:t>Transfer learning aims to </a:t>
                </a:r>
                <a:r>
                  <a:rPr lang="en-US" sz="3200" b="1" dirty="0"/>
                  <a:t>learn</a:t>
                </a:r>
                <a:r>
                  <a:rPr lang="en-US" sz="3200" b="0" dirty="0"/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3200" b="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7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6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b="1" dirty="0"/>
                  <a:t>BDA</a:t>
                </a:r>
              </a:p>
              <a:p>
                <a:pPr marL="0" indent="0">
                  <a:buNone/>
                </a:pPr>
                <a:r>
                  <a:rPr lang="en-US" dirty="0"/>
                  <a:t>			minimize the discrepancies between: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	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42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6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9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27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[0,1]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US" dirty="0"/>
                  <a:t>           datasets are dissimilar	      marginal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 </m:t>
                    </m:r>
                  </m:oMath>
                </a14:m>
                <a:r>
                  <a:rPr lang="en-US" dirty="0"/>
                  <a:t>               datasets are similar	      conditional distribution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rrow1" descr="Line arrow Straight">
            <a:extLst>
              <a:ext uri="{FF2B5EF4-FFF2-40B4-BE49-F238E27FC236}">
                <a16:creationId xmlns:a16="http://schemas.microsoft.com/office/drawing/2014/main" id="{B66D4BE6-C2A2-49CA-9929-F64B9D3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284525"/>
            <a:ext cx="753869" cy="640080"/>
          </a:xfrm>
          <a:prstGeom prst="rect">
            <a:avLst/>
          </a:prstGeom>
        </p:spPr>
      </p:pic>
      <p:pic>
        <p:nvPicPr>
          <p:cNvPr id="11" name="arrow1" descr="Line arrow Straight">
            <a:extLst>
              <a:ext uri="{FF2B5EF4-FFF2-40B4-BE49-F238E27FC236}">
                <a16:creationId xmlns:a16="http://schemas.microsoft.com/office/drawing/2014/main" id="{4B4B84AB-E920-43B9-A68B-0CBD686B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40610" y="4824122"/>
            <a:ext cx="753869" cy="640080"/>
          </a:xfrm>
          <a:prstGeom prst="rect">
            <a:avLst/>
          </a:prstGeom>
        </p:spPr>
      </p:pic>
      <p:pic>
        <p:nvPicPr>
          <p:cNvPr id="12" name="arrow1" descr="Line arrow Straight">
            <a:extLst>
              <a:ext uri="{FF2B5EF4-FFF2-40B4-BE49-F238E27FC236}">
                <a16:creationId xmlns:a16="http://schemas.microsoft.com/office/drawing/2014/main" id="{96372BCD-B56D-429B-A8F6-8B78F5D09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796398"/>
            <a:ext cx="753869" cy="640080"/>
          </a:xfrm>
          <a:prstGeom prst="rect">
            <a:avLst/>
          </a:prstGeom>
        </p:spPr>
      </p:pic>
      <p:pic>
        <p:nvPicPr>
          <p:cNvPr id="15" name="arrow1" descr="Line arrow Straight">
            <a:extLst>
              <a:ext uri="{FF2B5EF4-FFF2-40B4-BE49-F238E27FC236}">
                <a16:creationId xmlns:a16="http://schemas.microsoft.com/office/drawing/2014/main" id="{E23DCFB5-35B6-49E5-9078-39270A9F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60705" y="4276304"/>
            <a:ext cx="75386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8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Maximum Mean Discrepancy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20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75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But</a:t>
            </a:r>
            <a:r>
              <a:rPr lang="en-US" dirty="0"/>
              <a:t> current methods consider the effect of both distributions to be the </a:t>
            </a:r>
            <a:r>
              <a:rPr lang="en-US" sz="2000" b="1" dirty="0"/>
              <a:t>same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8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6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Marginal distribution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3600" dirty="0"/>
                  <a:t>	    </a:t>
                </a:r>
                <a:r>
                  <a:rPr lang="en-US" sz="2000" dirty="0"/>
                  <a:t>Marginal distribution	                 Conditional distribution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91BD60D-5CEC-40A6-968E-F5AF3259589D}"/>
              </a:ext>
            </a:extLst>
          </p:cNvPr>
          <p:cNvSpPr/>
          <p:nvPr/>
        </p:nvSpPr>
        <p:spPr>
          <a:xfrm rot="5400000" flipH="1" flipV="1">
            <a:off x="8324320" y="3349105"/>
            <a:ext cx="274320" cy="365760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8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0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the adaptation of marginal and conditional	            regularization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            distribution with balance factor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0 ≤ µ 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700" b="1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5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500" dirty="0"/>
                  <a:t> preserve the inner </a:t>
                </a:r>
              </a:p>
              <a:p>
                <a:pPr marL="0" indent="0">
                  <a:buNone/>
                </a:pPr>
                <a:r>
                  <a:rPr lang="en-US" sz="1500" dirty="0"/>
                  <a:t>			                properties of the original data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058A6F26-9DA2-4E9B-8BF8-5F94D49A76BF}"/>
              </a:ext>
            </a:extLst>
          </p:cNvPr>
          <p:cNvSpPr/>
          <p:nvPr/>
        </p:nvSpPr>
        <p:spPr>
          <a:xfrm rot="5400000" flipH="1" flipV="1">
            <a:off x="5702103" y="1508248"/>
            <a:ext cx="274320" cy="557784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5B6E81D-E50D-4E9C-A0F9-D49755A77A07}"/>
              </a:ext>
            </a:extLst>
          </p:cNvPr>
          <p:cNvSpPr/>
          <p:nvPr/>
        </p:nvSpPr>
        <p:spPr>
          <a:xfrm rot="5400000" flipH="1" flipV="1">
            <a:off x="9121726" y="3931410"/>
            <a:ext cx="274320" cy="73152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3CFF9E6-E765-4041-B315-35C0E3C288FB}"/>
              </a:ext>
            </a:extLst>
          </p:cNvPr>
          <p:cNvSpPr/>
          <p:nvPr/>
        </p:nvSpPr>
        <p:spPr>
          <a:xfrm rot="5400000" flipH="1" flipV="1">
            <a:off x="5346726" y="5088142"/>
            <a:ext cx="91440" cy="155448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2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617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2000" dirty="0"/>
                  <a:t>Set derivative </a:t>
                </a: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5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the optimal transformation matrix A 	d smallest eigenvectors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64936" y="4437260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92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But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current methods consider the effect of both distributions to be the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the datasets are much more </a:t>
            </a:r>
            <a:r>
              <a:rPr lang="en-US" sz="2000" b="1" dirty="0"/>
              <a:t>dissimilar </a:t>
            </a:r>
            <a:r>
              <a:rPr lang="en-US" dirty="0"/>
              <a:t> 	       </a:t>
            </a:r>
            <a:r>
              <a:rPr lang="en-US" sz="2000" b="1" dirty="0"/>
              <a:t>marginal distributions</a:t>
            </a:r>
          </a:p>
          <a:p>
            <a:r>
              <a:rPr lang="en-US" dirty="0"/>
              <a:t>	          When the datasets are </a:t>
            </a:r>
            <a:r>
              <a:rPr lang="en-US" sz="2000" b="1" dirty="0"/>
              <a:t>similar</a:t>
            </a:r>
            <a:r>
              <a:rPr lang="en-US" dirty="0"/>
              <a:t> 	       </a:t>
            </a:r>
            <a:r>
              <a:rPr lang="en-US" sz="2000" b="1" dirty="0"/>
              <a:t>conditional distributions</a:t>
            </a:r>
          </a:p>
        </p:txBody>
      </p:sp>
      <p:pic>
        <p:nvPicPr>
          <p:cNvPr id="17" name="arrow1" descr="Line arrow Straight">
            <a:extLst>
              <a:ext uri="{FF2B5EF4-FFF2-40B4-BE49-F238E27FC236}">
                <a16:creationId xmlns:a16="http://schemas.microsoft.com/office/drawing/2014/main" id="{15DD4AFE-DFD2-4F77-BF45-84114427E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1" y="4509598"/>
            <a:ext cx="538478" cy="457200"/>
          </a:xfrm>
          <a:prstGeom prst="rect">
            <a:avLst/>
          </a:prstGeom>
        </p:spPr>
      </p:pic>
      <p:pic>
        <p:nvPicPr>
          <p:cNvPr id="22" name="arrow1" descr="Line arrow Straight">
            <a:extLst>
              <a:ext uri="{FF2B5EF4-FFF2-40B4-BE49-F238E27FC236}">
                <a16:creationId xmlns:a16="http://schemas.microsoft.com/office/drawing/2014/main" id="{7A69502A-1A83-4BDF-85EE-D2A39786D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0" y="4206148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6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81712" y="4126761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it has to be estimated according to data distributions.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recommend getting µ through cross-validation.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61616" y="3996137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4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915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8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𝑫𝒊𝒔𝒕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= </a:t>
                </a:r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4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0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0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6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85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9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93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3200" b="1" dirty="0"/>
              <a:t>adaptively</a:t>
            </a:r>
            <a:endParaRPr lang="en-US" sz="2800" b="1" dirty="0"/>
          </a:p>
          <a:p>
            <a:pPr lvl="5"/>
            <a:r>
              <a:rPr lang="en-US" sz="2800" dirty="0"/>
              <a:t>leverage the importance of</a:t>
            </a:r>
          </a:p>
          <a:p>
            <a:pPr lvl="5"/>
            <a:r>
              <a:rPr lang="en-US" sz="2800" dirty="0"/>
              <a:t>each distribution is a critical</a:t>
            </a:r>
          </a:p>
          <a:p>
            <a:pPr lvl="5"/>
            <a:r>
              <a:rPr lang="en-US" sz="2800" dirty="0"/>
              <a:t>problem.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240" y="442948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4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 algn="ctr">
                  <a:buAutoNum type="arabicParenR"/>
                </a:pP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WBDA provides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more accurate approximation to the conditional distributions </a:t>
                </a: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than BDA.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90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6) </a:t>
            </a:r>
            <a:r>
              <a:rPr lang="en-US" b="1" dirty="0"/>
              <a:t>Datasets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D4A18-3239-4A83-B2C6-DC90FF0B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52" y="2560320"/>
            <a:ext cx="5880296" cy="1737360"/>
          </a:xfrm>
        </p:spPr>
      </p:pic>
    </p:spTree>
    <p:extLst>
      <p:ext uri="{BB962C8B-B14F-4D97-AF65-F5344CB8AC3E}">
        <p14:creationId xmlns:p14="http://schemas.microsoft.com/office/powerpoint/2010/main" val="2912974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</p:spTree>
    <p:extLst>
      <p:ext uri="{BB962C8B-B14F-4D97-AF65-F5344CB8AC3E}">
        <p14:creationId xmlns:p14="http://schemas.microsoft.com/office/powerpoint/2010/main" val="837480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/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JDA</a:t>
                </a:r>
                <a:r>
                  <a:rPr lang="en-US" dirty="0"/>
                  <a:t> can be considered as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TCA</a:t>
                </a:r>
                <a:r>
                  <a:rPr lang="en-US" dirty="0"/>
                  <a:t> is also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blipFill>
                <a:blip r:embed="rId4"/>
                <a:stretch>
                  <a:fillRect l="-1531" t="-1176" r="-16837" b="-25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285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b="1" dirty="0"/>
              <a:t>Effectiveness of distribution adaptation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D469C-280C-41F2-9F6B-D850BBF2F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44019"/>
            <a:ext cx="5791200" cy="2114550"/>
          </a:xfrm>
        </p:spPr>
      </p:pic>
    </p:spTree>
    <p:extLst>
      <p:ext uri="{BB962C8B-B14F-4D97-AF65-F5344CB8AC3E}">
        <p14:creationId xmlns:p14="http://schemas.microsoft.com/office/powerpoint/2010/main" val="3332492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b="1" dirty="0"/>
              <a:t>Effectiveness of Balance Factor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ACDD6-AE43-4D61-B63E-FA4972629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463006"/>
            <a:ext cx="4019550" cy="3076575"/>
          </a:xfrm>
        </p:spPr>
      </p:pic>
    </p:spTree>
    <p:extLst>
      <p:ext uri="{BB962C8B-B14F-4D97-AF65-F5344CB8AC3E}">
        <p14:creationId xmlns:p14="http://schemas.microsoft.com/office/powerpoint/2010/main" val="3307852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10) </a:t>
            </a:r>
            <a:r>
              <a:rPr lang="en-US" b="1" dirty="0"/>
              <a:t>Effectiveness of Weighted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5F648-0DD1-4011-957E-DF1ADBE6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3020219"/>
            <a:ext cx="5010150" cy="1962150"/>
          </a:xfrm>
        </p:spPr>
      </p:pic>
    </p:spTree>
    <p:extLst>
      <p:ext uri="{BB962C8B-B14F-4D97-AF65-F5344CB8AC3E}">
        <p14:creationId xmlns:p14="http://schemas.microsoft.com/office/powerpoint/2010/main" val="3518658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464" y="1122363"/>
            <a:ext cx="9532536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Easy Transfer Learning By Exploiting Intra-domain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Multimedia and Expo, ICME, 2019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68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sz="2000" b="1" dirty="0">
                <a:solidFill>
                  <a:schemeClr val="tx1"/>
                </a:solidFill>
              </a:rPr>
              <a:t>traditional and deep TL methods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sz="2000" b="1" dirty="0">
                <a:solidFill>
                  <a:schemeClr val="tx1"/>
                </a:solidFill>
              </a:rPr>
              <a:t>parametric methods </a:t>
            </a:r>
            <a:r>
              <a:rPr lang="en-US" dirty="0">
                <a:solidFill>
                  <a:schemeClr val="tx1"/>
                </a:solidFill>
              </a:rPr>
              <a:t>that have to go through an </a:t>
            </a:r>
            <a:r>
              <a:rPr lang="en-US" sz="2000" b="1" dirty="0">
                <a:solidFill>
                  <a:schemeClr val="tx1"/>
                </a:solidFill>
              </a:rPr>
              <a:t>expensive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time-consuming</a:t>
            </a:r>
            <a:r>
              <a:rPr lang="en-US" dirty="0">
                <a:solidFill>
                  <a:schemeClr val="tx1"/>
                </a:solidFill>
              </a:rPr>
              <a:t> process to tune a lot of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688515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Cross-validation </a:t>
            </a:r>
            <a:r>
              <a:rPr lang="en-US" dirty="0">
                <a:solidFill>
                  <a:schemeClr val="tx1"/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tx1"/>
                </a:solidFill>
              </a:rPr>
              <a:t>no labeled data</a:t>
            </a:r>
            <a:r>
              <a:rPr lang="en-US" dirty="0">
                <a:solidFill>
                  <a:schemeClr val="tx1"/>
                </a:solidFill>
              </a:rPr>
              <a:t> in the target domain.</a:t>
            </a:r>
          </a:p>
        </p:txBody>
      </p:sp>
    </p:spTree>
    <p:extLst>
      <p:ext uri="{BB962C8B-B14F-4D97-AF65-F5344CB8AC3E}">
        <p14:creationId xmlns:p14="http://schemas.microsoft.com/office/powerpoint/2010/main" val="34068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138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/>
              <a:t>Class imbalance </a:t>
            </a:r>
            <a:r>
              <a:rPr lang="en-US" dirty="0"/>
              <a:t>often exists in many transfer learning scenarios.</a:t>
            </a:r>
          </a:p>
        </p:txBody>
      </p:sp>
    </p:spTree>
    <p:extLst>
      <p:ext uri="{BB962C8B-B14F-4D97-AF65-F5344CB8AC3E}">
        <p14:creationId xmlns:p14="http://schemas.microsoft.com/office/powerpoint/2010/main" val="1886574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2: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Cross-validation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no labeled 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target domain.</a:t>
            </a:r>
          </a:p>
        </p:txBody>
      </p:sp>
      <p:pic>
        <p:nvPicPr>
          <p:cNvPr id="13" name="problem icon" descr="Warning">
            <a:extLst>
              <a:ext uri="{FF2B5EF4-FFF2-40B4-BE49-F238E27FC236}">
                <a16:creationId xmlns:a16="http://schemas.microsoft.com/office/drawing/2014/main" id="{BDD556C5-6398-48B2-AC40-17D342AB9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3" y="4597343"/>
            <a:ext cx="914400" cy="914400"/>
          </a:xfrm>
          <a:prstGeom prst="rect">
            <a:avLst/>
          </a:prstGeom>
        </p:spPr>
      </p:pic>
      <p:sp>
        <p:nvSpPr>
          <p:cNvPr id="14" name="problem text">
            <a:extLst>
              <a:ext uri="{FF2B5EF4-FFF2-40B4-BE49-F238E27FC236}">
                <a16:creationId xmlns:a16="http://schemas.microsoft.com/office/drawing/2014/main" id="{5431947D-9E42-4AFD-AE3A-B82F05D220AF}"/>
              </a:ext>
            </a:extLst>
          </p:cNvPr>
          <p:cNvSpPr txBox="1"/>
          <p:nvPr/>
        </p:nvSpPr>
        <p:spPr>
          <a:xfrm>
            <a:off x="2018144" y="4916729"/>
            <a:ext cx="907011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3: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Although the recent </a:t>
            </a:r>
            <a:r>
              <a:rPr lang="en-US" sz="2000" b="1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methods can automatically tune the hyperparameters they are unable to handle the </a:t>
            </a:r>
            <a:r>
              <a:rPr lang="en-US" sz="2000" b="1" dirty="0">
                <a:solidFill>
                  <a:schemeClr val="tx1"/>
                </a:solidFill>
              </a:rPr>
              <a:t>different distributions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between domains in TL and take </a:t>
            </a:r>
            <a:r>
              <a:rPr lang="en-US" sz="2000" b="1" dirty="0">
                <a:solidFill>
                  <a:schemeClr val="tx1"/>
                </a:solidFill>
              </a:rPr>
              <a:t>a long time to converge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751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2: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Cross-validation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no labeled 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target domain.</a:t>
            </a:r>
          </a:p>
        </p:txBody>
      </p:sp>
      <p:pic>
        <p:nvPicPr>
          <p:cNvPr id="13" name="problem icon" descr="Warning">
            <a:extLst>
              <a:ext uri="{FF2B5EF4-FFF2-40B4-BE49-F238E27FC236}">
                <a16:creationId xmlns:a16="http://schemas.microsoft.com/office/drawing/2014/main" id="{BDD556C5-6398-48B2-AC40-17D342AB9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3" y="4597343"/>
            <a:ext cx="914400" cy="914400"/>
          </a:xfrm>
          <a:prstGeom prst="rect">
            <a:avLst/>
          </a:prstGeom>
        </p:spPr>
      </p:pic>
      <p:sp>
        <p:nvSpPr>
          <p:cNvPr id="14" name="problem text">
            <a:extLst>
              <a:ext uri="{FF2B5EF4-FFF2-40B4-BE49-F238E27FC236}">
                <a16:creationId xmlns:a16="http://schemas.microsoft.com/office/drawing/2014/main" id="{5431947D-9E42-4AFD-AE3A-B82F05D220AF}"/>
              </a:ext>
            </a:extLst>
          </p:cNvPr>
          <p:cNvSpPr txBox="1"/>
          <p:nvPr/>
        </p:nvSpPr>
        <p:spPr>
          <a:xfrm>
            <a:off x="2018144" y="4916729"/>
            <a:ext cx="907011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3: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Although the recent </a:t>
            </a:r>
            <a:r>
              <a:rPr lang="en-US" sz="2000" b="1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methods can automatically tune the hyperparameters they are unable to handle the </a:t>
            </a:r>
            <a:r>
              <a:rPr lang="en-US" sz="2000" b="1" dirty="0">
                <a:solidFill>
                  <a:schemeClr val="tx1"/>
                </a:solidFill>
              </a:rPr>
              <a:t>different distributions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between domains in TL and take </a:t>
            </a:r>
            <a:r>
              <a:rPr lang="en-US" sz="2000" b="1" dirty="0">
                <a:solidFill>
                  <a:schemeClr val="tx1"/>
                </a:solidFill>
              </a:rPr>
              <a:t>a long time to converge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3502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3016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These challenges restrict the </a:t>
            </a:r>
          </a:p>
          <a:p>
            <a:pPr lvl="5"/>
            <a:r>
              <a:rPr lang="en-US" sz="3200" b="1" dirty="0"/>
              <a:t>real application </a:t>
            </a:r>
            <a:r>
              <a:rPr lang="en-US" sz="2800" dirty="0"/>
              <a:t>of TL, especially </a:t>
            </a:r>
          </a:p>
          <a:p>
            <a:pPr lvl="5"/>
            <a:r>
              <a:rPr lang="en-US" sz="2800" dirty="0"/>
              <a:t>on </a:t>
            </a:r>
            <a:r>
              <a:rPr lang="en-US" sz="3200" b="1" dirty="0"/>
              <a:t>devices</a:t>
            </a:r>
            <a:r>
              <a:rPr lang="en-US" sz="2800" dirty="0"/>
              <a:t> that require instant </a:t>
            </a:r>
          </a:p>
          <a:p>
            <a:pPr lvl="5"/>
            <a:r>
              <a:rPr lang="en-US" sz="2800" dirty="0"/>
              <a:t>local computing with limited </a:t>
            </a:r>
          </a:p>
          <a:p>
            <a:pPr lvl="5"/>
            <a:r>
              <a:rPr lang="en-US" sz="2800" dirty="0"/>
              <a:t>Resources.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434" y="2474461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1681" y="436130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56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185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r>
              <a:rPr lang="en-US" sz="4000" b="1" dirty="0">
                <a:solidFill>
                  <a:srgbClr val="27AE60"/>
                </a:solidFill>
              </a:rPr>
              <a:t>Easy Transfer Learning</a:t>
            </a:r>
            <a:endParaRPr lang="en-US" sz="80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360352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649474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EASY: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656085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092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easy to implement and use.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7602952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77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eliminates the need for model selection or hyperparameter tuning.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930036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523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Accurate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9639148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3077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08542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23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Class imbalance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often exists in many transfer learning scenarios.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Existing methods often </a:t>
            </a:r>
            <a:r>
              <a:rPr lang="en-US" sz="2000" b="1" dirty="0">
                <a:solidFill>
                  <a:schemeClr val="tx1"/>
                </a:solidFill>
              </a:rPr>
              <a:t>ignore</a:t>
            </a:r>
            <a:r>
              <a:rPr lang="en-US" dirty="0">
                <a:solidFill>
                  <a:schemeClr val="tx1"/>
                </a:solidFill>
              </a:rPr>
              <a:t> this issue by treating the classes as balanced across domains.</a:t>
            </a:r>
          </a:p>
        </p:txBody>
      </p:sp>
    </p:spTree>
    <p:extLst>
      <p:ext uri="{BB962C8B-B14F-4D97-AF65-F5344CB8AC3E}">
        <p14:creationId xmlns:p14="http://schemas.microsoft.com/office/powerpoint/2010/main" val="14449664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3447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Efficient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65379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4001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Efficient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more suitable for resource-constrained devices such as wearables.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484999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486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Efficient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more suitable for resource-constrained devices such as wearables.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Extensible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027501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EasyTL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B322F-7358-4CB9-8B13-579E25FC4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2495550"/>
            <a:ext cx="5534025" cy="1866900"/>
          </a:xfrm>
        </p:spPr>
      </p:pic>
    </p:spTree>
    <p:extLst>
      <p:ext uri="{BB962C8B-B14F-4D97-AF65-F5344CB8AC3E}">
        <p14:creationId xmlns:p14="http://schemas.microsoft.com/office/powerpoint/2010/main" val="13896731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1050" dirty="0">
                  <a:solidFill>
                    <a:srgbClr val="3498DB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  <a:r>
                  <a:rPr lang="en-US" sz="3200" dirty="0">
                    <a:solidFill>
                      <a:srgbClr val="3498DB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5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498DB"/>
                </a:solidFill>
              </a:rPr>
              <a:t>Probability Annotation Matrix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3498DB"/>
              </a:solidFill>
            </a:endParaRPr>
          </a:p>
          <a:p>
            <a:pPr marL="0" indent="0" algn="ctr">
              <a:buNone/>
            </a:pP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64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</a:p>
              <a:p>
                <a:pPr marL="0" indent="0" algn="ctr">
                  <a:buNone/>
                </a:pPr>
                <a:endParaRPr lang="en-US" sz="3200" b="1" dirty="0">
                  <a:solidFill>
                    <a:srgbClr val="3498DB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8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sz="8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962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</a:p>
              <a:p>
                <a:pPr marL="0" indent="0" algn="ctr">
                  <a:buNone/>
                </a:pPr>
                <a:endParaRPr lang="en-US" sz="3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	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4000" b="1" i="1" smtClean="0">
                            <a:solidFill>
                              <a:srgbClr val="3498DB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  <m:e>
                          <m:r>
                            <a:rPr lang="en-US" sz="4000" b="1" i="1" smtClean="0">
                              <a:solidFill>
                                <a:srgbClr val="3498D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000" b="1" i="1" smtClean="0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4000" b="1" i="1" smtClean="0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000" b="1" i="1" smtClean="0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6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b="1" i="1" smtClean="0">
                              <a:solidFill>
                                <a:srgbClr val="3498DB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4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sz="4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40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40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4000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4000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50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  <a:r>
                  <a:rPr lang="en-US" sz="3200" dirty="0">
                    <a:solidFill>
                      <a:srgbClr val="3498DB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96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Probability Annotation Matrix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M.</a:t>
                </a:r>
              </a:p>
              <a:p>
                <a:pPr marL="0" indent="0" algn="ctr">
                  <a:buNone/>
                </a:pPr>
                <a:endParaRPr lang="en-US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b="1" i="1" dirty="0"/>
                  <a:t>Cost Function</a:t>
                </a:r>
                <a:r>
                  <a:rPr lang="en-US" sz="4000" b="1" dirty="0"/>
                  <a:t>?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900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31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2800" b="1" dirty="0"/>
              <a:t>handle the </a:t>
            </a:r>
          </a:p>
          <a:p>
            <a:pPr lvl="5"/>
            <a:r>
              <a:rPr lang="en-US" sz="2800" b="1" dirty="0"/>
              <a:t>class imbalance situation </a:t>
            </a:r>
            <a:r>
              <a:rPr lang="en-US" sz="2800" dirty="0"/>
              <a:t>in </a:t>
            </a:r>
          </a:p>
          <a:p>
            <a:pPr lvl="5"/>
            <a:r>
              <a:rPr lang="en-US" sz="2800" dirty="0"/>
              <a:t>transfer learning is another </a:t>
            </a:r>
          </a:p>
          <a:p>
            <a:pPr lvl="5"/>
            <a:r>
              <a:rPr lang="en-US" sz="2800" dirty="0"/>
              <a:t>important challenge.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3549" y="4110098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77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Probability Annotation Matrix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M.</a:t>
                </a:r>
                <a:endParaRPr lang="en-US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b="1" i="1" dirty="0">
                    <a:solidFill>
                      <a:schemeClr val="bg2">
                        <a:lumMod val="75000"/>
                      </a:schemeClr>
                    </a:solidFill>
                  </a:rPr>
                  <a:t>Cost Function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endParaRPr lang="en-US" sz="18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296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87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b="1" dirty="0"/>
                  <a:t>D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istance </a:t>
                </a:r>
                <a:r>
                  <a:rPr lang="en-US" sz="4000" b="1" dirty="0"/>
                  <a:t>M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atrix D?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24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𝒄𝒋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 = ||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𝒕𝒋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0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𝒄𝒋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||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𝒕𝒋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40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41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952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/>
              </a:p>
              <a:p>
                <a:pPr marL="0" indent="0" algn="ctr">
                  <a:buNone/>
                </a:pPr>
                <a:endParaRPr lang="en-US" sz="40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15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i="1" dirty="0">
                    <a:solidFill>
                      <a:schemeClr val="tx1"/>
                    </a:solidFill>
                  </a:rPr>
                  <a:t>How to solve it?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540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i="1" dirty="0">
                    <a:solidFill>
                      <a:schemeClr val="bg2">
                        <a:lumMod val="75000"/>
                      </a:schemeClr>
                    </a:solidFill>
                  </a:rPr>
                  <a:t>How to solve it?</a:t>
                </a:r>
              </a:p>
              <a:p>
                <a:pPr marL="0" indent="0" algn="ctr">
                  <a:buNone/>
                </a:pPr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4000" i="1" dirty="0"/>
                  <a:t>Package </a:t>
                </a:r>
                <a:r>
                  <a:rPr lang="en-US" sz="4000" i="1" dirty="0" err="1"/>
                  <a:t>PuLP</a:t>
                </a: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25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lvl="3"/>
            <a:r>
              <a:rPr lang="en-US" sz="3200" b="1" dirty="0">
                <a:solidFill>
                  <a:srgbClr val="27AE60"/>
                </a:solidFill>
              </a:rPr>
              <a:t>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66968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2677</Words>
  <Application>Microsoft Office PowerPoint</Application>
  <PresentationFormat>Widescreen</PresentationFormat>
  <Paragraphs>517</Paragraphs>
  <Slides>88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Wingdings</vt:lpstr>
      <vt:lpstr>Office Theme</vt:lpstr>
      <vt:lpstr>Balanced Distribution Adaptation for Transfer Learning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2) What is the solution? </vt:lpstr>
      <vt:lpstr>2) What is the solution? </vt:lpstr>
      <vt:lpstr>2) What is the solution? </vt:lpstr>
      <vt:lpstr>2) What is the solution?  </vt:lpstr>
      <vt:lpstr>2) What is the solution?  </vt:lpstr>
      <vt:lpstr>2) What is the solution? 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6) Datasets </vt:lpstr>
      <vt:lpstr>7) Performance Evaluation of BDA </vt:lpstr>
      <vt:lpstr>7) Performance Evaluation of BDA </vt:lpstr>
      <vt:lpstr>8) Effectiveness of distribution adaptation </vt:lpstr>
      <vt:lpstr>9) Effectiveness of Balance Factor </vt:lpstr>
      <vt:lpstr>10) Effectiveness of Weighted BDA </vt:lpstr>
      <vt:lpstr>Easy Transfer Learning By Exploiting Intra-domain Structures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3) EasyTL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Distribution Adaptation for Transfer Learning</dc:title>
  <dc:creator>Maryam Hashemi</dc:creator>
  <cp:lastModifiedBy>Maryam Hashemi</cp:lastModifiedBy>
  <cp:revision>67</cp:revision>
  <dcterms:created xsi:type="dcterms:W3CDTF">2020-07-19T06:08:36Z</dcterms:created>
  <dcterms:modified xsi:type="dcterms:W3CDTF">2020-07-22T14:30:06Z</dcterms:modified>
</cp:coreProperties>
</file>