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81" r:id="rId11"/>
    <p:sldId id="257" r:id="rId12"/>
    <p:sldId id="260" r:id="rId13"/>
    <p:sldId id="261" r:id="rId14"/>
    <p:sldId id="259" r:id="rId15"/>
    <p:sldId id="262" r:id="rId16"/>
    <p:sldId id="263" r:id="rId17"/>
    <p:sldId id="264" r:id="rId18"/>
    <p:sldId id="265" r:id="rId19"/>
    <p:sldId id="268" r:id="rId20"/>
    <p:sldId id="269" r:id="rId21"/>
    <p:sldId id="270" r:id="rId22"/>
    <p:sldId id="271" r:id="rId23"/>
    <p:sldId id="272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01" r:id="rId44"/>
    <p:sldId id="302" r:id="rId45"/>
    <p:sldId id="303" r:id="rId46"/>
    <p:sldId id="304" r:id="rId47"/>
    <p:sldId id="305" r:id="rId48"/>
    <p:sldId id="370" r:id="rId49"/>
    <p:sldId id="371" r:id="rId50"/>
    <p:sldId id="372" r:id="rId51"/>
    <p:sldId id="309" r:id="rId52"/>
    <p:sldId id="310" r:id="rId53"/>
    <p:sldId id="315" r:id="rId54"/>
    <p:sldId id="311" r:id="rId55"/>
    <p:sldId id="312" r:id="rId56"/>
    <p:sldId id="313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32" r:id="rId65"/>
    <p:sldId id="333" r:id="rId66"/>
    <p:sldId id="335" r:id="rId67"/>
    <p:sldId id="334" r:id="rId68"/>
    <p:sldId id="336" r:id="rId69"/>
    <p:sldId id="337" r:id="rId70"/>
    <p:sldId id="338" r:id="rId71"/>
    <p:sldId id="339" r:id="rId72"/>
    <p:sldId id="340" r:id="rId73"/>
    <p:sldId id="343" r:id="rId74"/>
    <p:sldId id="341" r:id="rId75"/>
    <p:sldId id="342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62" r:id="rId92"/>
    <p:sldId id="364" r:id="rId93"/>
    <p:sldId id="363" r:id="rId94"/>
    <p:sldId id="365" r:id="rId95"/>
    <p:sldId id="359" r:id="rId96"/>
    <p:sldId id="366" r:id="rId97"/>
    <p:sldId id="367" r:id="rId98"/>
    <p:sldId id="361" r:id="rId99"/>
    <p:sldId id="368" r:id="rId100"/>
    <p:sldId id="369" r:id="rId101"/>
    <p:sldId id="36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819C42-E299-4B7E-AF39-26DCE4E29826}">
          <p14:sldIdLst>
            <p14:sldId id="256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57"/>
            <p14:sldId id="260"/>
            <p14:sldId id="261"/>
            <p14:sldId id="259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82"/>
            <p14:sldId id="283"/>
            <p14:sldId id="284"/>
            <p14:sldId id="285"/>
            <p14:sldId id="286"/>
            <p14:sldId id="287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4"/>
            <p14:sldId id="300"/>
            <p14:sldId id="301"/>
            <p14:sldId id="302"/>
            <p14:sldId id="303"/>
            <p14:sldId id="304"/>
            <p14:sldId id="305"/>
            <p14:sldId id="370"/>
            <p14:sldId id="371"/>
            <p14:sldId id="372"/>
            <p14:sldId id="309"/>
            <p14:sldId id="310"/>
            <p14:sldId id="315"/>
            <p14:sldId id="311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2"/>
            <p14:sldId id="364"/>
            <p14:sldId id="363"/>
            <p14:sldId id="365"/>
            <p14:sldId id="359"/>
            <p14:sldId id="366"/>
            <p14:sldId id="367"/>
            <p14:sldId id="361"/>
            <p14:sldId id="368"/>
            <p14:sldId id="36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E60"/>
    <a:srgbClr val="3498DB"/>
    <a:srgbClr val="E74C3C"/>
    <a:srgbClr val="9B59B6"/>
    <a:srgbClr val="34495E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449" autoAdjust="0"/>
  </p:normalViewPr>
  <p:slideViewPr>
    <p:cSldViewPr snapToGrid="0">
      <p:cViewPr varScale="1">
        <p:scale>
          <a:sx n="95" d="100"/>
          <a:sy n="95" d="100"/>
        </p:scale>
        <p:origin x="10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408B-28D4-40F9-9EDF-3CA4D1B781B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2A7F-87C4-4C22-86E1-E020D730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1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6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4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3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0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8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3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8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7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3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1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8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4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2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2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3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3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5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0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6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3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49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35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98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39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79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0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58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8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73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2A7F-87C4-4C22-86E1-E020D73018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7E-A46C-42B8-A323-AF85AB38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CCC5-A950-4DEF-9A25-5F4441A4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FCFA-DD21-4535-987F-73350DD3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539-2F0B-4A85-AC75-B28ECAD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F296-FCCE-4791-9290-E4126707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C839-8B05-4437-A7B4-826F506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3100-207C-4774-B9E1-110142054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FBDA-3E53-44EF-85CD-AE5C9D8A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580B-6FA4-460E-BF3F-B754284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859-CE51-4E09-92E8-C2539481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FEAD7-5270-4076-B8C1-C9EFE37B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6BF4-7AD2-456D-82B6-57333167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D82D-2489-4B26-A203-52AEC83F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393-7BD4-49B7-A309-BF3E0EFA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1C14-D78B-4BF1-BC7D-8DD6B9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2D21-AB85-489E-BDF3-04C03FC3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EF1-5865-4823-8157-6F04B9C7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24E8-17CB-4ADC-AC6D-E7BB7D91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463B-F509-4EE2-B449-C5CAA9F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E64-A05E-43C2-AA52-7D98BF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CD98-8F8D-4B4A-9822-64F52D32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9D86-2140-42B1-9F37-8D5A2ACE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AA7-D75A-4A9A-997C-CA1A6B2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C023-E7EF-4F6A-AE26-DAE9823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26E9-1224-4F13-AAF7-11902BCF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E83A-AAEB-44C8-9C46-7B123D3B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E938-B85C-4F74-A960-108BC42B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E820-D1E4-4D0E-B62D-0A604CEE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4AD9-E581-45AA-A033-956E2EF5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862E-2DEC-4B36-8099-A6E48D6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E414-3FAB-4724-9A85-A79CC96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0FB-2338-4410-B3E3-A21AB07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19F7-4EC5-4148-B265-E9EACE5B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4AE1C-5C20-414E-8A79-9C2F04DF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4BC4-2B9B-4C8A-B22F-288D7A26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839D-DD68-40E1-88A5-4C128271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E8AC3-FA4D-4328-AC24-7F204793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F27CF-8190-4110-A7A0-648B4875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2E22-0297-4B95-B1EC-B5D7769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FE1-64C9-4770-84E2-8F7C2A02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8BD6E-BB27-4076-9E4E-AB4B7A08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162B-5B23-47D9-AB25-09646B41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E731-56A8-451B-B245-9F6204E7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16F9D-F087-42D3-B48F-D719488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B3DF-55A8-4CA2-845B-45B4E1B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51E-147C-410B-8305-A2AD9FB2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C2B9-DC66-4B74-91D2-90B96750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6622-2C37-4369-8560-FF531721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D8737-EF4F-4463-A21B-B1AE9F4A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873E-5B56-4F58-AB2C-35C84D99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15F9-1E5E-4D86-A481-441A51EF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C82E-808C-44FD-860C-A46E8D92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737-0CD3-4480-BFDB-496FE679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1D941-E291-4C67-9BB1-4B029FC9C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661A-5E10-4C40-930A-9D02D583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70C-7DB5-4CC0-8818-426688A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228B-DB47-4C21-BA46-8BD6C5F5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F031-B9C4-4005-BFF3-5C8AA52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8B910-9DCC-484E-8CEC-2BB9D65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3F2-795B-4081-A928-5EC252C3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3E83-E51F-44B0-A12B-5ABCF8E04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4481-6CAE-4396-810F-37DC5C4DAFF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F688-6218-4472-B5EF-DC67EE08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CADE-855F-4059-AB24-5FB76F85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8B64-9CE0-4FEF-9875-DAD98B9A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Balanced Distribution Adaptation for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Data Mining, ICDM,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2017</a:t>
            </a:r>
          </a:p>
          <a:p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Machine Learning – Maryam Sadat Hashemi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b="1" dirty="0"/>
                  <a:t>Domain Adaptation</a:t>
                </a:r>
              </a:p>
              <a:p>
                <a:pPr marL="0" indent="0">
                  <a:buNone/>
                </a:pPr>
                <a:r>
                  <a:rPr lang="en-US" dirty="0"/>
                  <a:t>			minimize the discrepancies between: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	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4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947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sz="4000" b="1" dirty="0"/>
              <a:t>Accuracy on Office-Caltech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48550-A303-4FE7-AB1F-0D5F0C25D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24" y="1996887"/>
            <a:ext cx="5297424" cy="35661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3418A-2208-4DC9-A1AF-310EFCF5F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6887"/>
            <a:ext cx="529742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150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sz="4000" b="1" dirty="0"/>
              <a:t>Evaluation </a:t>
            </a:r>
            <a:r>
              <a:rPr lang="en-US" sz="4000" b="1"/>
              <a:t>of Extensibility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EEB67-A064-46CF-8086-E071CD45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653506"/>
            <a:ext cx="5915025" cy="2695575"/>
          </a:xfrm>
        </p:spPr>
      </p:pic>
    </p:spTree>
    <p:extLst>
      <p:ext uri="{BB962C8B-B14F-4D97-AF65-F5344CB8AC3E}">
        <p14:creationId xmlns:p14="http://schemas.microsoft.com/office/powerpoint/2010/main" val="158994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/>
              <a:t>Most of the existing distribution adaptation methods adapt either </a:t>
            </a:r>
            <a:r>
              <a:rPr lang="en-US" sz="2000" b="1" dirty="0"/>
              <a:t>marginal distribution</a:t>
            </a:r>
            <a:r>
              <a:rPr lang="en-US" dirty="0"/>
              <a:t>, </a:t>
            </a:r>
            <a:r>
              <a:rPr lang="en-US" sz="2000" b="1" dirty="0"/>
              <a:t>conditional distribution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b="1" dirty="0"/>
              <a:t>both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3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But</a:t>
            </a:r>
            <a:r>
              <a:rPr lang="en-US" dirty="0"/>
              <a:t> current methods consider the effect of both distributions to be the </a:t>
            </a:r>
            <a:r>
              <a:rPr lang="en-US" sz="2000" b="1" dirty="0"/>
              <a:t>same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of the existing distribution adaptation methods adapt either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marginal distribution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conditional distribution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or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both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But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current methods consider the effect of both distributions to be the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datasets are much more </a:t>
            </a:r>
            <a:r>
              <a:rPr lang="en-US" sz="2000" b="1" dirty="0"/>
              <a:t>dissimilar </a:t>
            </a:r>
            <a:r>
              <a:rPr lang="en-US" dirty="0"/>
              <a:t> 	       </a:t>
            </a:r>
            <a:r>
              <a:rPr lang="en-US" sz="2000" b="1" dirty="0"/>
              <a:t>marginal distributions</a:t>
            </a:r>
          </a:p>
          <a:p>
            <a:r>
              <a:rPr lang="en-US" dirty="0"/>
              <a:t>	          When the datasets are </a:t>
            </a:r>
            <a:r>
              <a:rPr lang="en-US" sz="2000" b="1" dirty="0"/>
              <a:t>similar</a:t>
            </a:r>
            <a:r>
              <a:rPr lang="en-US" dirty="0"/>
              <a:t> 	       </a:t>
            </a:r>
            <a:r>
              <a:rPr lang="en-US" sz="2000" b="1" dirty="0"/>
              <a:t>conditional distributions</a:t>
            </a:r>
          </a:p>
        </p:txBody>
      </p:sp>
      <p:pic>
        <p:nvPicPr>
          <p:cNvPr id="17" name="arrow1" descr="Line arrow Straight">
            <a:extLst>
              <a:ext uri="{FF2B5EF4-FFF2-40B4-BE49-F238E27FC236}">
                <a16:creationId xmlns:a16="http://schemas.microsoft.com/office/drawing/2014/main" id="{15DD4AFE-DFD2-4F77-BF45-84114427E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1" y="4509598"/>
            <a:ext cx="538478" cy="457200"/>
          </a:xfrm>
          <a:prstGeom prst="rect">
            <a:avLst/>
          </a:prstGeom>
        </p:spPr>
      </p:pic>
      <p:pic>
        <p:nvPicPr>
          <p:cNvPr id="22" name="arrow1" descr="Line arrow Straight">
            <a:extLst>
              <a:ext uri="{FF2B5EF4-FFF2-40B4-BE49-F238E27FC236}">
                <a16:creationId xmlns:a16="http://schemas.microsoft.com/office/drawing/2014/main" id="{7A69502A-1A83-4BDF-85EE-D2A39786D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34790" y="4206148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3200" b="1" dirty="0"/>
              <a:t>adaptively</a:t>
            </a:r>
            <a:endParaRPr lang="en-US" sz="2800" b="1" dirty="0"/>
          </a:p>
          <a:p>
            <a:pPr lvl="5"/>
            <a:r>
              <a:rPr lang="en-US" sz="2800" dirty="0"/>
              <a:t>leverage the importance of</a:t>
            </a:r>
          </a:p>
          <a:p>
            <a:pPr lvl="5"/>
            <a:r>
              <a:rPr lang="en-US" sz="2800" dirty="0"/>
              <a:t>each distribution is a critical</a:t>
            </a:r>
          </a:p>
          <a:p>
            <a:pPr lvl="5"/>
            <a:r>
              <a:rPr lang="en-US" sz="2800" dirty="0"/>
              <a:t>problem.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240" y="442948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/>
              <a:t>Class imbalance </a:t>
            </a:r>
            <a:r>
              <a:rPr lang="en-US" dirty="0"/>
              <a:t>often exists in many transfer learning scenarios.</a:t>
            </a:r>
          </a:p>
        </p:txBody>
      </p:sp>
    </p:spTree>
    <p:extLst>
      <p:ext uri="{BB962C8B-B14F-4D97-AF65-F5344CB8AC3E}">
        <p14:creationId xmlns:p14="http://schemas.microsoft.com/office/powerpoint/2010/main" val="188657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23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Class imbalance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often exists in many transfer learning scenarios.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Existing methods often </a:t>
            </a:r>
            <a:r>
              <a:rPr lang="en-US" sz="2000" b="1" dirty="0">
                <a:solidFill>
                  <a:schemeClr val="tx1"/>
                </a:solidFill>
              </a:rPr>
              <a:t>ignore</a:t>
            </a:r>
            <a:r>
              <a:rPr lang="en-US" dirty="0">
                <a:solidFill>
                  <a:schemeClr val="tx1"/>
                </a:solidFill>
              </a:rPr>
              <a:t> this issue by treating the classes as balanced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144496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90688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8315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Therefore, how to </a:t>
            </a:r>
            <a:r>
              <a:rPr lang="en-US" sz="2800" b="1" dirty="0"/>
              <a:t>handle the </a:t>
            </a:r>
          </a:p>
          <a:p>
            <a:pPr lvl="5"/>
            <a:r>
              <a:rPr lang="en-US" sz="2800" b="1" dirty="0"/>
              <a:t>class imbalance situation </a:t>
            </a:r>
            <a:r>
              <a:rPr lang="en-US" sz="2800" dirty="0"/>
              <a:t>in </a:t>
            </a:r>
          </a:p>
          <a:p>
            <a:pPr lvl="5"/>
            <a:r>
              <a:rPr lang="en-US" sz="2800" dirty="0"/>
              <a:t>transfer learning is another </a:t>
            </a:r>
          </a:p>
          <a:p>
            <a:pPr lvl="5"/>
            <a:r>
              <a:rPr lang="en-US" sz="2800" dirty="0"/>
              <a:t>important challenge.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6434" y="2605088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3549" y="4110098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pPr lvl="3"/>
            <a:r>
              <a:rPr lang="en-US" sz="3200" b="1" dirty="0">
                <a:solidFill>
                  <a:srgbClr val="27AE60"/>
                </a:solidFill>
              </a:rPr>
              <a:t>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66968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431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sz="2400" b="1" dirty="0">
              <a:solidFill>
                <a:srgbClr val="E74C3C"/>
              </a:solidFill>
            </a:endParaRPr>
          </a:p>
          <a:p>
            <a:r>
              <a:rPr lang="en-US" sz="2400" b="1" dirty="0">
                <a:solidFill>
                  <a:srgbClr val="E74C3C"/>
                </a:solidFill>
              </a:rPr>
              <a:t>			        </a:t>
            </a:r>
            <a:r>
              <a:rPr lang="en-US" sz="8000" b="1" dirty="0">
                <a:solidFill>
                  <a:srgbClr val="27AE60"/>
                </a:solidFill>
              </a:rPr>
              <a:t>BDA</a:t>
            </a:r>
            <a:endParaRPr lang="en-US" sz="239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4499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Labeled </a:t>
                </a:r>
                <a:r>
                  <a:rPr lang="en-US" sz="32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91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1:</a:t>
            </a:r>
          </a:p>
          <a:p>
            <a:pPr algn="ctr"/>
            <a:r>
              <a:rPr lang="en-US" sz="2400" b="1" dirty="0">
                <a:solidFill>
                  <a:srgbClr val="27AE60"/>
                </a:solidFill>
              </a:rPr>
              <a:t>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which can not only </a:t>
            </a:r>
            <a:r>
              <a:rPr lang="en-US" sz="2400" b="1" dirty="0">
                <a:solidFill>
                  <a:schemeClr val="tx1"/>
                </a:solidFill>
              </a:rPr>
              <a:t>adapt</a:t>
            </a:r>
            <a:r>
              <a:rPr lang="en-US" dirty="0">
                <a:solidFill>
                  <a:schemeClr val="tx1"/>
                </a:solidFill>
              </a:rPr>
              <a:t> marginal and conditional distributions between domains, but also </a:t>
            </a:r>
            <a:r>
              <a:rPr lang="en-US" sz="2400" b="1" dirty="0">
                <a:solidFill>
                  <a:schemeClr val="tx1"/>
                </a:solidFill>
              </a:rPr>
              <a:t>regulate the importance </a:t>
            </a:r>
            <a:r>
              <a:rPr lang="en-US" dirty="0">
                <a:solidFill>
                  <a:schemeClr val="tx1"/>
                </a:solidFill>
              </a:rPr>
              <a:t>of these two distributions in a </a:t>
            </a:r>
            <a:r>
              <a:rPr lang="en-US" sz="2400" b="1" dirty="0">
                <a:solidFill>
                  <a:schemeClr val="tx1"/>
                </a:solidFill>
              </a:rPr>
              <a:t>balanced way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0279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692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 </a:t>
            </a:r>
            <a:r>
              <a:rPr lang="en-US" sz="3200" b="1" dirty="0">
                <a:solidFill>
                  <a:srgbClr val="27AE60"/>
                </a:solidFill>
              </a:rPr>
              <a:t>Weighted Balanced Distribution Adaptation</a:t>
            </a:r>
            <a:endParaRPr lang="en-US" sz="66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1315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215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endParaRPr lang="en-US" sz="2400" b="1" dirty="0">
              <a:solidFill>
                <a:srgbClr val="27AE60"/>
              </a:solidFill>
            </a:endParaRPr>
          </a:p>
          <a:p>
            <a:endParaRPr lang="en-US" sz="2400" b="1" dirty="0">
              <a:solidFill>
                <a:srgbClr val="27AE60"/>
              </a:solidFill>
            </a:endParaRPr>
          </a:p>
          <a:p>
            <a:r>
              <a:rPr lang="en-US" sz="2400" b="1" dirty="0">
                <a:solidFill>
                  <a:srgbClr val="27AE60"/>
                </a:solidFill>
              </a:rPr>
              <a:t>          		                 </a:t>
            </a:r>
            <a:r>
              <a:rPr lang="en-US" sz="6600" b="1" dirty="0">
                <a:solidFill>
                  <a:srgbClr val="27AE60"/>
                </a:solidFill>
              </a:rPr>
              <a:t>WBDA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42192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What is the solution? 	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 2:</a:t>
            </a:r>
          </a:p>
          <a:p>
            <a:r>
              <a:rPr lang="en-US" sz="2400" b="1" dirty="0">
                <a:solidFill>
                  <a:srgbClr val="27AE60"/>
                </a:solidFill>
              </a:rPr>
              <a:t>				    WBDA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sz="2400" b="1" dirty="0">
                <a:solidFill>
                  <a:schemeClr val="tx1"/>
                </a:solidFill>
              </a:rPr>
              <a:t>adaptively</a:t>
            </a:r>
            <a:r>
              <a:rPr lang="en-US" dirty="0">
                <a:solidFill>
                  <a:schemeClr val="tx1"/>
                </a:solidFill>
              </a:rPr>
              <a:t> change the </a:t>
            </a:r>
            <a:r>
              <a:rPr lang="en-US" sz="2400" b="1" dirty="0">
                <a:solidFill>
                  <a:schemeClr val="tx1"/>
                </a:solidFill>
              </a:rPr>
              <a:t>weight of each class</a:t>
            </a:r>
            <a:r>
              <a:rPr lang="en-US" dirty="0">
                <a:solidFill>
                  <a:schemeClr val="tx1"/>
                </a:solidFill>
              </a:rPr>
              <a:t> when performing distribution adaptation.</a:t>
            </a: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378667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98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b="1" i="1" smtClean="0">
                          <a:solidFill>
                            <a:srgbClr val="E74C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2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[0,1]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US" dirty="0"/>
                  <a:t>           datasets are dissimilar	      marginal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 </m:t>
                    </m:r>
                  </m:oMath>
                </a14:m>
                <a:r>
                  <a:rPr lang="en-US" dirty="0"/>
                  <a:t>               datasets are similar	      conditional distribution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rrow1" descr="Line arrow Straight">
            <a:extLst>
              <a:ext uri="{FF2B5EF4-FFF2-40B4-BE49-F238E27FC236}">
                <a16:creationId xmlns:a16="http://schemas.microsoft.com/office/drawing/2014/main" id="{B66D4BE6-C2A2-49CA-9929-F64B9D36A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284525"/>
            <a:ext cx="753869" cy="640080"/>
          </a:xfrm>
          <a:prstGeom prst="rect">
            <a:avLst/>
          </a:prstGeom>
        </p:spPr>
      </p:pic>
      <p:pic>
        <p:nvPicPr>
          <p:cNvPr id="11" name="arrow1" descr="Line arrow Straight">
            <a:extLst>
              <a:ext uri="{FF2B5EF4-FFF2-40B4-BE49-F238E27FC236}">
                <a16:creationId xmlns:a16="http://schemas.microsoft.com/office/drawing/2014/main" id="{4B4B84AB-E920-43B9-A68B-0CBD686B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40610" y="4824122"/>
            <a:ext cx="753869" cy="640080"/>
          </a:xfrm>
          <a:prstGeom prst="rect">
            <a:avLst/>
          </a:prstGeom>
        </p:spPr>
      </p:pic>
      <p:pic>
        <p:nvPicPr>
          <p:cNvPr id="12" name="arrow1" descr="Line arrow Straight">
            <a:extLst>
              <a:ext uri="{FF2B5EF4-FFF2-40B4-BE49-F238E27FC236}">
                <a16:creationId xmlns:a16="http://schemas.microsoft.com/office/drawing/2014/main" id="{96372BCD-B56D-429B-A8F6-8B78F5D09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989045" y="4796398"/>
            <a:ext cx="753869" cy="640080"/>
          </a:xfrm>
          <a:prstGeom prst="rect">
            <a:avLst/>
          </a:prstGeom>
        </p:spPr>
      </p:pic>
      <p:pic>
        <p:nvPicPr>
          <p:cNvPr id="15" name="arrow1" descr="Line arrow Straight">
            <a:extLst>
              <a:ext uri="{FF2B5EF4-FFF2-40B4-BE49-F238E27FC236}">
                <a16:creationId xmlns:a16="http://schemas.microsoft.com/office/drawing/2014/main" id="{E23DCFB5-35B6-49E5-9078-39270A9F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060705" y="4276304"/>
            <a:ext cx="7538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8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How to compute this equation?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Maximum Mean Discrepancy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20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5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94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6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3600" dirty="0"/>
                  <a:t>	   		  </a:t>
                </a:r>
                <a:r>
                  <a:rPr lang="en-US" sz="2000" dirty="0"/>
                  <a:t>Marginal distribution	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b="1" dirty="0"/>
                  <a:t>MMD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3600" dirty="0"/>
                  <a:t>	    </a:t>
                </a:r>
                <a:r>
                  <a:rPr lang="en-US" sz="2000" dirty="0"/>
                  <a:t>Marginal distribution	                 Conditional distribution</a:t>
                </a:r>
              </a:p>
              <a:p>
                <a:pPr marL="0" indent="0" algn="ctr">
                  <a:buNone/>
                </a:pPr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B80726F-BDB2-4711-963D-C62E690D0AE0}"/>
              </a:ext>
            </a:extLst>
          </p:cNvPr>
          <p:cNvSpPr/>
          <p:nvPr/>
        </p:nvSpPr>
        <p:spPr>
          <a:xfrm rot="5400000" flipH="1" flipV="1">
            <a:off x="4824984" y="4027471"/>
            <a:ext cx="274320" cy="2267712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91BD60D-5CEC-40A6-968E-F5AF3259589D}"/>
              </a:ext>
            </a:extLst>
          </p:cNvPr>
          <p:cNvSpPr/>
          <p:nvPr/>
        </p:nvSpPr>
        <p:spPr>
          <a:xfrm rot="5400000" flipH="1" flipV="1">
            <a:off x="8324320" y="3349105"/>
            <a:ext cx="274320" cy="365760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0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sz="1800" b="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8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 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sz="1800" b="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0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solidFill>
                                                    <a:schemeClr val="bg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800" b="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 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the adaptation of marginal and conditional	            regularization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		                  distribution with balance factor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900" b="1" i="1" smtClean="0"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9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r>
                  <a:rPr lang="en-US" sz="1700" b="1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5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500" dirty="0"/>
                  <a:t> preserve the inner </a:t>
                </a:r>
              </a:p>
              <a:p>
                <a:pPr marL="0" indent="0">
                  <a:buNone/>
                </a:pPr>
                <a:r>
                  <a:rPr lang="en-US" sz="1500" dirty="0"/>
                  <a:t>			                properties of the original data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61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058A6F26-9DA2-4E9B-8BF8-5F94D49A76BF}"/>
              </a:ext>
            </a:extLst>
          </p:cNvPr>
          <p:cNvSpPr/>
          <p:nvPr/>
        </p:nvSpPr>
        <p:spPr>
          <a:xfrm rot="5400000" flipH="1" flipV="1">
            <a:off x="5702103" y="1508248"/>
            <a:ext cx="274320" cy="557784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5B6E81D-E50D-4E9C-A0F9-D49755A77A07}"/>
              </a:ext>
            </a:extLst>
          </p:cNvPr>
          <p:cNvSpPr/>
          <p:nvPr/>
        </p:nvSpPr>
        <p:spPr>
          <a:xfrm rot="5400000" flipH="1" flipV="1">
            <a:off x="9121726" y="3931410"/>
            <a:ext cx="274320" cy="73152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CFF9E6-E765-4041-B315-35C0E3C288FB}"/>
              </a:ext>
            </a:extLst>
          </p:cNvPr>
          <p:cNvSpPr/>
          <p:nvPr/>
        </p:nvSpPr>
        <p:spPr>
          <a:xfrm rot="5400000" flipH="1" flipV="1">
            <a:off x="5346726" y="5088142"/>
            <a:ext cx="91440" cy="1554480"/>
          </a:xfrm>
          <a:prstGeom prst="leftBrace">
            <a:avLst>
              <a:gd name="adj1" fmla="val 8333"/>
              <a:gd name="adj2" fmla="val 495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3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8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617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2000" dirty="0"/>
                  <a:t>Set derivative </a:t>
                </a: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5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the optimal transformation matrix A 	d smallest eigenvectors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64936" y="4437260"/>
            <a:ext cx="53847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3200" i="1" dirty="0"/>
              </a:p>
              <a:p>
                <a:pPr marL="0" indent="0" algn="ctr">
                  <a:buNone/>
                </a:pPr>
                <a:r>
                  <a:rPr lang="en-US" sz="3200" i="1" dirty="0"/>
                  <a:t>Unlabeled </a:t>
                </a:r>
                <a:r>
                  <a:rPr lang="en-US" sz="32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32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67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81712" y="4126761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1 − µ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µ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1600" b="1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l-G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l-GR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l-GR" sz="16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𝑿𝑯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da-DK" sz="1600" dirty="0">
                    <a:solidFill>
                      <a:schemeClr val="bg2">
                        <a:lumMod val="75000"/>
                      </a:schemeClr>
                    </a:solidFill>
                  </a:rPr>
                  <a:t>Set derivative </a:t>
                </a:r>
                <a14:m>
                  <m:oMath xmlns:m="http://schemas.openxmlformats.org/officeDocument/2006/math"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a-DK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16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160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6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𝑋𝐻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l-GR" sz="160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fa-IR" sz="16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the optimal transformation matrix A 	d smallest eigenvectors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it has to be estimated according to data distributions.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recommend getting µ through cross-validation.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rrow1" descr="Line arrow Straight">
            <a:extLst>
              <a:ext uri="{FF2B5EF4-FFF2-40B4-BE49-F238E27FC236}">
                <a16:creationId xmlns:a16="http://schemas.microsoft.com/office/drawing/2014/main" id="{73C1FF3B-3791-4B4B-BBD7-74F5FA39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361616" y="3996137"/>
            <a:ext cx="4307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15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8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𝑫𝒊𝒔𝒕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= </a:t>
                </a:r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4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0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20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20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20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67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µ ≤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28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 algn="ctr">
                  <a:buFont typeface="+mj-lt"/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5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WBDA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i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sz="18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sz="180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 −</m:t>
                                </m:r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1800" i="1" dirty="0">
                                            <a:solidFill>
                                              <a:schemeClr val="bg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dirty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solidFill>
                                                  <a:schemeClr val="bg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 dirty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b="0" dirty="0">
                    <a:solidFill>
                      <a:schemeClr val="bg2">
                        <a:lumMod val="75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80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 dirty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sz="18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b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BDA :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1 − µ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µ  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 ≤ µ ≤ 1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 algn="ctr">
                  <a:buFont typeface="+mj-lt"/>
                  <a:buAutoNum type="arabicParenR"/>
                </a:pP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BDA only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number of samples 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in each class, while WBDA also considers the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class prior</a:t>
                </a:r>
                <a:r>
                  <a:rPr lang="en-US" sz="180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 algn="ctr">
                  <a:buFont typeface="+mj-lt"/>
                  <a:buAutoNum type="arabicParenR"/>
                </a:pP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WBDA provides </a:t>
                </a:r>
                <a:r>
                  <a:rPr lang="en-US" sz="1800" b="1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more accurate approximation to the conditional distributions </a:t>
                </a:r>
                <a:r>
                  <a:rPr lang="en-US" sz="1800" b="0" dirty="0">
                    <a:solidFill>
                      <a:srgbClr val="E74C3C"/>
                    </a:solidFill>
                    <a:latin typeface="Cambria Math" panose="02040503050406030204" pitchFamily="18" charset="0"/>
                  </a:rPr>
                  <a:t>than BDA.</a:t>
                </a:r>
              </a:p>
              <a:p>
                <a:pPr marL="0" indent="0" algn="ctr">
                  <a:buNone/>
                </a:pPr>
                <a:endParaRPr lang="en-US" sz="1800" dirty="0">
                  <a:solidFill>
                    <a:srgbClr val="E74C3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551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Datasets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D4A18-3239-4A83-B2C6-DC90FF0B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52" y="2560320"/>
            <a:ext cx="5880296" cy="1737360"/>
          </a:xfrm>
        </p:spPr>
      </p:pic>
    </p:spTree>
    <p:extLst>
      <p:ext uri="{BB962C8B-B14F-4D97-AF65-F5344CB8AC3E}">
        <p14:creationId xmlns:p14="http://schemas.microsoft.com/office/powerpoint/2010/main" val="2912974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</p:spTree>
    <p:extLst>
      <p:ext uri="{BB962C8B-B14F-4D97-AF65-F5344CB8AC3E}">
        <p14:creationId xmlns:p14="http://schemas.microsoft.com/office/powerpoint/2010/main" val="837480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b="1" dirty="0"/>
              <a:t>Performance Evaluation of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04C21-C843-47CD-8ED9-A7747A30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891506"/>
            <a:ext cx="6000750" cy="42195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/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JDA</a:t>
                </a:r>
                <a:r>
                  <a:rPr lang="en-US" dirty="0"/>
                  <a:t> can be considered as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498DB"/>
                    </a:solidFill>
                  </a:rPr>
                  <a:t>TCA</a:t>
                </a:r>
                <a:r>
                  <a:rPr lang="en-US" dirty="0"/>
                  <a:t> is also a special case of BDA.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6C4C74-D5B8-4531-87CF-AE920F64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4" y="2172860"/>
                <a:ext cx="2387321" cy="2585323"/>
              </a:xfrm>
              <a:prstGeom prst="rect">
                <a:avLst/>
              </a:prstGeom>
              <a:blipFill>
                <a:blip r:embed="rId4"/>
                <a:stretch>
                  <a:fillRect l="-1531" t="-1176" r="-16837" b="-25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28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b="1" dirty="0"/>
              <a:t>Effectiveness of distribution adaptation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D469C-280C-41F2-9F6B-D850BBF2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44019"/>
            <a:ext cx="5791200" cy="2114550"/>
          </a:xfrm>
        </p:spPr>
      </p:pic>
    </p:spTree>
    <p:extLst>
      <p:ext uri="{BB962C8B-B14F-4D97-AF65-F5344CB8AC3E}">
        <p14:creationId xmlns:p14="http://schemas.microsoft.com/office/powerpoint/2010/main" val="3332492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b="1" dirty="0"/>
              <a:t>Effectiveness of Balance Factor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ACDD6-AE43-4D61-B63E-FA4972629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463006"/>
            <a:ext cx="4019550" cy="3076575"/>
          </a:xfrm>
        </p:spPr>
      </p:pic>
    </p:spTree>
    <p:extLst>
      <p:ext uri="{BB962C8B-B14F-4D97-AF65-F5344CB8AC3E}">
        <p14:creationId xmlns:p14="http://schemas.microsoft.com/office/powerpoint/2010/main" val="3307852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10) </a:t>
            </a:r>
            <a:r>
              <a:rPr lang="en-US" b="1" dirty="0"/>
              <a:t>Effectiveness of Weighted BDA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F648-0DD1-4011-957E-DF1ADBE6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3020219"/>
            <a:ext cx="5010150" cy="1962150"/>
          </a:xfrm>
        </p:spPr>
      </p:pic>
    </p:spTree>
    <p:extLst>
      <p:ext uri="{BB962C8B-B14F-4D97-AF65-F5344CB8AC3E}">
        <p14:creationId xmlns:p14="http://schemas.microsoft.com/office/powerpoint/2010/main" val="3518658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8AE7-AB18-45AE-9A22-7A8B8D50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464" y="1122363"/>
            <a:ext cx="9532536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Easy Transfer Learning By Exploiting Intra-domain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EA7A-0FDB-4220-9D59-D97BAE70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effectLst/>
              </a:rPr>
              <a:t>IEEE International Conference on Multimedia and Expo, ICME, 2019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68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1: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sz="2000" b="1" dirty="0">
                <a:solidFill>
                  <a:schemeClr val="tx1"/>
                </a:solidFill>
              </a:rPr>
              <a:t>traditional and deep TL methods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sz="2000" b="1" dirty="0">
                <a:solidFill>
                  <a:schemeClr val="tx1"/>
                </a:solidFill>
              </a:rPr>
              <a:t>parametric methods </a:t>
            </a:r>
            <a:r>
              <a:rPr lang="en-US" dirty="0">
                <a:solidFill>
                  <a:schemeClr val="tx1"/>
                </a:solidFill>
              </a:rPr>
              <a:t>that have to go through an </a:t>
            </a:r>
            <a:r>
              <a:rPr lang="en-US" sz="2000" b="1" dirty="0">
                <a:solidFill>
                  <a:schemeClr val="tx1"/>
                </a:solidFill>
              </a:rPr>
              <a:t>expensive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time-consuming</a:t>
            </a:r>
            <a:r>
              <a:rPr lang="en-US" dirty="0">
                <a:solidFill>
                  <a:schemeClr val="tx1"/>
                </a:solidFill>
              </a:rPr>
              <a:t> process to tune a lot of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88515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2: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Cross-validation </a:t>
            </a:r>
            <a:r>
              <a:rPr lang="en-US" dirty="0">
                <a:solidFill>
                  <a:schemeClr val="tx1"/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tx1"/>
                </a:solidFill>
              </a:rPr>
              <a:t>no labeled data</a:t>
            </a:r>
            <a:r>
              <a:rPr lang="en-US" dirty="0">
                <a:solidFill>
                  <a:schemeClr val="tx1"/>
                </a:solidFill>
              </a:rPr>
              <a:t> in the target domain.</a:t>
            </a:r>
          </a:p>
        </p:txBody>
      </p:sp>
    </p:spTree>
    <p:extLst>
      <p:ext uri="{BB962C8B-B14F-4D97-AF65-F5344CB8AC3E}">
        <p14:creationId xmlns:p14="http://schemas.microsoft.com/office/powerpoint/2010/main" val="3406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01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751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pic>
        <p:nvPicPr>
          <p:cNvPr id="9" name="problem icon" descr="Warning">
            <a:extLst>
              <a:ext uri="{FF2B5EF4-FFF2-40B4-BE49-F238E27FC236}">
                <a16:creationId xmlns:a16="http://schemas.microsoft.com/office/drawing/2014/main" id="{CD243AD4-5110-42C6-BBC3-9BC6EC60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5" y="1600255"/>
            <a:ext cx="914400" cy="914400"/>
          </a:xfrm>
        </p:spPr>
      </p:pic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1919641"/>
            <a:ext cx="907011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1: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Most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traditional and deep TL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are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parametric methods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have to go through an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expensive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time-consuming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process to tune a lot of hyperparameters.</a:t>
            </a:r>
          </a:p>
        </p:txBody>
      </p:sp>
      <p:pic>
        <p:nvPicPr>
          <p:cNvPr id="7" name="problem icon" descr="Warning">
            <a:extLst>
              <a:ext uri="{FF2B5EF4-FFF2-40B4-BE49-F238E27FC236}">
                <a16:creationId xmlns:a16="http://schemas.microsoft.com/office/drawing/2014/main" id="{C5A6933B-936E-4D9F-8AD6-38B5EA4E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44" y="3098799"/>
            <a:ext cx="914400" cy="914400"/>
          </a:xfrm>
          <a:prstGeom prst="rect">
            <a:avLst/>
          </a:prstGeom>
        </p:spPr>
      </p:pic>
      <p:sp>
        <p:nvSpPr>
          <p:cNvPr id="8" name="problem text">
            <a:extLst>
              <a:ext uri="{FF2B5EF4-FFF2-40B4-BE49-F238E27FC236}">
                <a16:creationId xmlns:a16="http://schemas.microsoft.com/office/drawing/2014/main" id="{6506A0B7-9D5B-4B3D-B46D-6522842135F6}"/>
              </a:ext>
            </a:extLst>
          </p:cNvPr>
          <p:cNvSpPr txBox="1"/>
          <p:nvPr/>
        </p:nvSpPr>
        <p:spPr>
          <a:xfrm>
            <a:off x="2018145" y="3418185"/>
            <a:ext cx="9070110" cy="10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Problem 2: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Cross-validation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 not available in TL since there are often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no labeled 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target domain.</a:t>
            </a:r>
          </a:p>
        </p:txBody>
      </p:sp>
      <p:pic>
        <p:nvPicPr>
          <p:cNvPr id="13" name="problem icon" descr="Warning">
            <a:extLst>
              <a:ext uri="{FF2B5EF4-FFF2-40B4-BE49-F238E27FC236}">
                <a16:creationId xmlns:a16="http://schemas.microsoft.com/office/drawing/2014/main" id="{BDD556C5-6398-48B2-AC40-17D342AB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743" y="4597343"/>
            <a:ext cx="914400" cy="914400"/>
          </a:xfrm>
          <a:prstGeom prst="rect">
            <a:avLst/>
          </a:prstGeom>
        </p:spPr>
      </p:pic>
      <p:sp>
        <p:nvSpPr>
          <p:cNvPr id="14" name="problem text">
            <a:extLst>
              <a:ext uri="{FF2B5EF4-FFF2-40B4-BE49-F238E27FC236}">
                <a16:creationId xmlns:a16="http://schemas.microsoft.com/office/drawing/2014/main" id="{5431947D-9E42-4AFD-AE3A-B82F05D220AF}"/>
              </a:ext>
            </a:extLst>
          </p:cNvPr>
          <p:cNvSpPr txBox="1"/>
          <p:nvPr/>
        </p:nvSpPr>
        <p:spPr>
          <a:xfrm>
            <a:off x="2018144" y="4916729"/>
            <a:ext cx="907011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74C3C"/>
                </a:solidFill>
              </a:rPr>
              <a:t>Problem 3: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Although the recent </a:t>
            </a:r>
            <a:r>
              <a:rPr lang="en-US" sz="2000" b="1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methods can automatically tune the hyperparameters they are unable to handle the </a:t>
            </a:r>
            <a:r>
              <a:rPr lang="en-US" sz="2000" b="1" dirty="0">
                <a:solidFill>
                  <a:schemeClr val="tx1"/>
                </a:solidFill>
              </a:rPr>
              <a:t>different distributions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between domains in TL and take </a:t>
            </a:r>
            <a:r>
              <a:rPr lang="en-US" sz="2000" b="1" dirty="0">
                <a:solidFill>
                  <a:schemeClr val="tx1"/>
                </a:solidFill>
              </a:rPr>
              <a:t>a long time to converge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3502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What is the problem?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3016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E74C3C"/>
              </a:solidFill>
            </a:endParaRPr>
          </a:p>
          <a:p>
            <a:endParaRPr lang="en-US" dirty="0"/>
          </a:p>
          <a:p>
            <a:pPr lvl="5"/>
            <a:r>
              <a:rPr lang="en-US" sz="2800" dirty="0"/>
              <a:t>These challenges restrict the </a:t>
            </a:r>
          </a:p>
          <a:p>
            <a:pPr lvl="5"/>
            <a:r>
              <a:rPr lang="en-US" sz="3200" b="1" dirty="0"/>
              <a:t>real application </a:t>
            </a:r>
            <a:r>
              <a:rPr lang="en-US" sz="2800" dirty="0"/>
              <a:t>of TL, especially </a:t>
            </a:r>
          </a:p>
          <a:p>
            <a:pPr lvl="5"/>
            <a:r>
              <a:rPr lang="en-US" sz="2800" dirty="0"/>
              <a:t>on </a:t>
            </a:r>
            <a:r>
              <a:rPr lang="en-US" sz="3200" b="1" dirty="0"/>
              <a:t>devices</a:t>
            </a:r>
            <a:r>
              <a:rPr lang="en-US" sz="2800" dirty="0"/>
              <a:t> that require instant </a:t>
            </a:r>
          </a:p>
          <a:p>
            <a:pPr lvl="5"/>
            <a:r>
              <a:rPr lang="en-US" sz="2800" dirty="0"/>
              <a:t>local computing with limited </a:t>
            </a:r>
          </a:p>
          <a:p>
            <a:pPr lvl="5"/>
            <a:r>
              <a:rPr lang="en-US" sz="2800" dirty="0"/>
              <a:t>Resources.</a:t>
            </a:r>
          </a:p>
        </p:txBody>
      </p:sp>
      <p:pic>
        <p:nvPicPr>
          <p:cNvPr id="4" name="Graphic 3" descr="Open quotation mark">
            <a:extLst>
              <a:ext uri="{FF2B5EF4-FFF2-40B4-BE49-F238E27FC236}">
                <a16:creationId xmlns:a16="http://schemas.microsoft.com/office/drawing/2014/main" id="{705706AD-EB89-4C13-A944-B1C12A20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434" y="2474461"/>
            <a:ext cx="731520" cy="731520"/>
          </a:xfrm>
          <a:prstGeom prst="rect">
            <a:avLst/>
          </a:prstGeom>
        </p:spPr>
      </p:pic>
      <p:pic>
        <p:nvPicPr>
          <p:cNvPr id="6" name="Graphic 5" descr="Closed quotation mark">
            <a:extLst>
              <a:ext uri="{FF2B5EF4-FFF2-40B4-BE49-F238E27FC236}">
                <a16:creationId xmlns:a16="http://schemas.microsoft.com/office/drawing/2014/main" id="{7B6EC031-EB1C-430D-84FA-35C66E3EC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81" y="436130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5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2) </a:t>
            </a:r>
            <a:r>
              <a:rPr lang="en-US" b="1" dirty="0"/>
              <a:t>What is the solution? </a:t>
            </a:r>
          </a:p>
        </p:txBody>
      </p:sp>
      <p:sp>
        <p:nvSpPr>
          <p:cNvPr id="10" name="problem text">
            <a:extLst>
              <a:ext uri="{FF2B5EF4-FFF2-40B4-BE49-F238E27FC236}">
                <a16:creationId xmlns:a16="http://schemas.microsoft.com/office/drawing/2014/main" id="{8A0E1A7C-F2EE-4AAC-A032-844118A7F82E}"/>
              </a:ext>
            </a:extLst>
          </p:cNvPr>
          <p:cNvSpPr txBox="1"/>
          <p:nvPr/>
        </p:nvSpPr>
        <p:spPr>
          <a:xfrm>
            <a:off x="2018146" y="2010074"/>
            <a:ext cx="9070110" cy="21852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AE60"/>
                </a:solidFill>
              </a:rPr>
              <a:t>Solution:</a:t>
            </a: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endParaRPr lang="en-US" sz="2400" b="1" dirty="0">
              <a:solidFill>
                <a:srgbClr val="27AE60"/>
              </a:solidFill>
            </a:endParaRPr>
          </a:p>
          <a:p>
            <a:pPr algn="ctr"/>
            <a:r>
              <a:rPr lang="en-US" sz="4000" b="1" dirty="0">
                <a:solidFill>
                  <a:srgbClr val="27AE60"/>
                </a:solidFill>
              </a:rPr>
              <a:t>Easy Transfer Learning</a:t>
            </a:r>
            <a:endParaRPr lang="en-US" sz="8000" b="1" dirty="0">
              <a:solidFill>
                <a:srgbClr val="27AE60"/>
              </a:solidFill>
            </a:endParaRPr>
          </a:p>
        </p:txBody>
      </p:sp>
      <p:pic>
        <p:nvPicPr>
          <p:cNvPr id="12" name="Content Placeholder 11" descr="Lightbulb">
            <a:extLst>
              <a:ext uri="{FF2B5EF4-FFF2-40B4-BE49-F238E27FC236}">
                <a16:creationId xmlns:a16="http://schemas.microsoft.com/office/drawing/2014/main" id="{DDEAC876-780F-472D-9B2B-061822717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163" y="169068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360352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en-US" b="1" dirty="0"/>
              <a:t>EasyTL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B322F-7358-4CB9-8B13-579E25FC4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2495550"/>
            <a:ext cx="5534025" cy="1866900"/>
          </a:xfrm>
        </p:spPr>
      </p:pic>
    </p:spTree>
    <p:extLst>
      <p:ext uri="{BB962C8B-B14F-4D97-AF65-F5344CB8AC3E}">
        <p14:creationId xmlns:p14="http://schemas.microsoft.com/office/powerpoint/2010/main" val="13896731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1050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498DB"/>
                </a:solidFill>
              </a:rPr>
              <a:t>Probability Annotation Matrix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3498DB"/>
              </a:solidFill>
            </a:endParaRPr>
          </a:p>
          <a:p>
            <a:pPr marL="0" indent="0" algn="ctr"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6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dirty="0">
                  <a:solidFill>
                    <a:srgbClr val="3498DB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88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sz="8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96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</a:p>
              <a:p>
                <a:pPr marL="0" indent="0" algn="ctr">
                  <a:buNone/>
                </a:pPr>
                <a:endParaRPr lang="en-US" sz="32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	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4000" b="1" i="1" smtClean="0">
                            <a:solidFill>
                              <a:srgbClr val="3498DB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4000" b="1" i="1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  <m:e>
                          <m: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rgbClr val="3498D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4000" b="1" i="1" smtClean="0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4000" b="1" i="1" smtClean="0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4000" b="1" i="1">
                                        <a:solidFill>
                                          <a:srgbClr val="3498D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6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b="1" i="1" smtClean="0">
                              <a:solidFill>
                                <a:srgbClr val="3498DB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b="1" i="1">
                                    <a:solidFill>
                                      <a:srgbClr val="3498D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3498D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4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rgbClr val="27AE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4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rgbClr val="27AE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4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40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40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40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4000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sz="4000" b="1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…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3498DB"/>
                    </a:solidFill>
                  </a:rPr>
                  <a:t>Probability Annotation Matrix</a:t>
                </a:r>
                <a:r>
                  <a:rPr lang="en-US" sz="3200" dirty="0">
                    <a:solidFill>
                      <a:srgbClr val="3498DB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Labeled </a:t>
                </a:r>
                <a:r>
                  <a:rPr lang="en-US" sz="2000" b="1" i="1" dirty="0">
                    <a:solidFill>
                      <a:srgbClr val="27AE60"/>
                    </a:solidFill>
                  </a:rPr>
                  <a:t>source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	</a:t>
                </a:r>
                <a:r>
                  <a:rPr lang="en-US" sz="1800" b="1" dirty="0">
                    <a:solidFill>
                      <a:srgbClr val="34495E"/>
                    </a:solidFill>
                  </a:rPr>
                  <a:t>Assumption:</a:t>
                </a:r>
                <a:r>
                  <a:rPr lang="en-US" sz="1800" dirty="0">
                    <a:solidFill>
                      <a:srgbClr val="34495E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rgbClr val="34495E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4495E"/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/>
                  <a:t>Unlabeled </a:t>
                </a:r>
                <a:r>
                  <a:rPr lang="en-US" sz="2000" b="1" i="1" dirty="0">
                    <a:solidFill>
                      <a:srgbClr val="E74C3C"/>
                    </a:solidFill>
                  </a:rPr>
                  <a:t>target</a:t>
                </a:r>
                <a:r>
                  <a:rPr lang="en-US" sz="2000" i="1" dirty="0"/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2000" b="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</a:p>
              <a:p>
                <a:pPr marL="0" indent="0" algn="ctr">
                  <a:buNone/>
                </a:pP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i="1" dirty="0"/>
                  <a:t>Cost Function</a:t>
                </a:r>
                <a:r>
                  <a:rPr lang="en-US" sz="4000" b="1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0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Instead of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directly,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the algorithm focuses on learning the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Probability Annotation Matrix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M.</a:t>
                </a:r>
                <a:endParaRPr lang="en-US" sz="3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i="1" dirty="0">
                    <a:solidFill>
                      <a:schemeClr val="bg2">
                        <a:lumMod val="75000"/>
                      </a:schemeClr>
                    </a:solidFill>
                  </a:rPr>
                  <a:t>Cost Function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?</a:t>
                </a:r>
              </a:p>
              <a:p>
                <a:pPr marL="0" indent="0" algn="ctr">
                  <a:buNone/>
                </a:pPr>
                <a:endParaRPr lang="en-US" sz="18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4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2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8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b="1" dirty="0"/>
                  <a:t>D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istance </a:t>
                </a:r>
                <a:r>
                  <a:rPr lang="en-US" sz="4000" b="1" dirty="0"/>
                  <a:t>M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atrix D?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2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0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1800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18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||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𝒕𝒋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40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4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95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4000" b="1" i="1" dirty="0"/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>
                    <a:solidFill>
                      <a:schemeClr val="tx1"/>
                    </a:solidFill>
                  </a:rPr>
                  <a:t>How to solve it?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4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i="1" dirty="0">
                    <a:solidFill>
                      <a:schemeClr val="bg2">
                        <a:lumMod val="75000"/>
                      </a:schemeClr>
                    </a:solidFill>
                  </a:rPr>
                  <a:t>How to solve it?</a:t>
                </a:r>
              </a:p>
              <a:p>
                <a:pPr marL="0" indent="0" algn="ctr">
                  <a:buNone/>
                </a:pPr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4000" i="1" dirty="0"/>
                  <a:t>Package </a:t>
                </a:r>
                <a:r>
                  <a:rPr lang="en-US" sz="4000" i="1" dirty="0" err="1"/>
                  <a:t>PuLP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2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3200" b="0" dirty="0"/>
                  <a:t>Transfer learning aims to </a:t>
                </a:r>
                <a:r>
                  <a:rPr lang="en-US" sz="3200" b="1" dirty="0"/>
                  <a:t>learn</a:t>
                </a:r>
                <a:r>
                  <a:rPr lang="en-US" sz="3200" b="0" dirty="0"/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E74C3C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b="0" dirty="0"/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27AE6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3200" b="0" dirty="0"/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8837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{1,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Package </a:t>
                </a:r>
                <a:r>
                  <a:rPr lang="en-US" sz="1800" i="1" dirty="0" err="1">
                    <a:solidFill>
                      <a:schemeClr val="bg2">
                        <a:lumMod val="75000"/>
                      </a:schemeClr>
                    </a:solidFill>
                  </a:rPr>
                  <a:t>PuLP</a:t>
                </a: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000" i="1" dirty="0"/>
                  <a:t>Obtain M</a:t>
                </a:r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Package </a:t>
                </a:r>
                <a:r>
                  <a:rPr lang="en-US" sz="1800" i="1" dirty="0" err="1">
                    <a:solidFill>
                      <a:schemeClr val="bg2">
                        <a:lumMod val="75000"/>
                      </a:schemeClr>
                    </a:solidFill>
                  </a:rPr>
                  <a:t>PuLP</a:t>
                </a: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i="1" dirty="0"/>
                  <a:t>Obtain M</a:t>
                </a:r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600" i="1" dirty="0"/>
                  <a:t>T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he label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600" i="1" dirty="0">
                    <a:solidFill>
                      <a:schemeClr val="tx1"/>
                    </a:solidFill>
                  </a:rPr>
                  <a:t>is given by the </a:t>
                </a:r>
                <a:r>
                  <a:rPr lang="en-US" sz="3600" i="1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 function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67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i="1" dirty="0"/>
                  <a:t>T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he label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is given by the </a:t>
                </a:r>
                <a:r>
                  <a:rPr lang="en-US" sz="2000" i="1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function: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1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4) </a:t>
            </a:r>
            <a:r>
              <a:rPr lang="en-US" b="1" dirty="0"/>
              <a:t>Intra-domain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40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1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pPr marL="0" indent="0" algn="ctr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func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1800" i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/>
                  <a:t>T</a:t>
                </a:r>
                <a:r>
                  <a:rPr lang="en-US" i="1" dirty="0">
                    <a:solidFill>
                      <a:schemeClr val="tx1"/>
                    </a:solidFill>
                  </a:rPr>
                  <a:t>his classifier  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does not </a:t>
                </a:r>
                <a:r>
                  <a:rPr lang="en-US" i="1" dirty="0">
                    <a:solidFill>
                      <a:schemeClr val="tx1"/>
                    </a:solidFill>
                  </a:rPr>
                  <a:t>involve </a:t>
                </a:r>
                <a:r>
                  <a:rPr lang="en-US" sz="3200" b="1" i="1" dirty="0">
                    <a:solidFill>
                      <a:schemeClr val="tx1"/>
                    </a:solidFill>
                  </a:rPr>
                  <a:t>any parameters to tune </a:t>
                </a:r>
                <a:r>
                  <a:rPr lang="en-US" i="1" dirty="0">
                    <a:solidFill>
                      <a:schemeClr val="tx1"/>
                    </a:solidFill>
                  </a:rPr>
                  <a:t>explicitly.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17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tx1"/>
                </a:solidFill>
              </a:rPr>
              <a:t>Transfer feature Learning</a:t>
            </a:r>
          </a:p>
        </p:txBody>
      </p:sp>
    </p:spTree>
    <p:extLst>
      <p:ext uri="{BB962C8B-B14F-4D97-AF65-F5344CB8AC3E}">
        <p14:creationId xmlns:p14="http://schemas.microsoft.com/office/powerpoint/2010/main" val="3477487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tx1"/>
                </a:solidFill>
              </a:rPr>
              <a:t>Transfer feature Learning</a:t>
            </a:r>
          </a:p>
          <a:p>
            <a:pPr marL="0" indent="0" algn="ctr">
              <a:buNone/>
            </a:pPr>
            <a:r>
              <a:rPr lang="en-US" i="1" dirty="0"/>
              <a:t>Reduce the domain divergence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58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b="1" i="1" dirty="0" err="1">
                <a:solidFill>
                  <a:srgbClr val="27AE60"/>
                </a:solidFill>
              </a:rPr>
              <a:t>CORrelation</a:t>
            </a:r>
            <a:r>
              <a:rPr lang="en-US" sz="4000" b="1" i="1" dirty="0">
                <a:solidFill>
                  <a:srgbClr val="27AE60"/>
                </a:solidFill>
              </a:rPr>
              <a:t> </a:t>
            </a:r>
            <a:r>
              <a:rPr lang="en-US" sz="4000" b="1" i="1" dirty="0" err="1">
                <a:solidFill>
                  <a:srgbClr val="27AE60"/>
                </a:solidFill>
              </a:rPr>
              <a:t>ALignment</a:t>
            </a:r>
            <a:endParaRPr lang="en-US" sz="4000" b="1" i="1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759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2477-ED96-45D4-B551-98B6DC48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1" dirty="0">
                <a:solidFill>
                  <a:srgbClr val="27AE60"/>
                </a:solidFill>
              </a:rPr>
              <a:t>CORAL</a:t>
            </a:r>
          </a:p>
        </p:txBody>
      </p:sp>
    </p:spTree>
    <p:extLst>
      <p:ext uri="{BB962C8B-B14F-4D97-AF65-F5344CB8AC3E}">
        <p14:creationId xmlns:p14="http://schemas.microsoft.com/office/powerpoint/2010/main" val="47180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5) </a:t>
            </a:r>
            <a:r>
              <a:rPr lang="en-US" b="1" dirty="0"/>
              <a:t>Intra-domain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1" i="1" dirty="0">
                    <a:solidFill>
                      <a:srgbClr val="27AE60"/>
                    </a:solidFill>
                  </a:rPr>
                  <a:t>CORAL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nonparametric</a:t>
                </a:r>
              </a:p>
              <a:p>
                <a:pPr marL="0" indent="0" algn="ctr">
                  <a:buNone/>
                </a:pPr>
                <a:endParaRPr lang="en-US" sz="3600" b="1" i="1" dirty="0">
                  <a:solidFill>
                    <a:srgbClr val="27AE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27AE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C2477-ED96-45D4-B551-98B6DC4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616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6) </a:t>
            </a:r>
            <a:r>
              <a:rPr lang="en-US" b="1" dirty="0"/>
              <a:t>Algorithm EasyTL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07DDA4E-7FED-4326-96FA-CEB2B6B451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725944"/>
                  </p:ext>
                </p:extLst>
              </p:nvPr>
            </p:nvGraphicFramePr>
            <p:xfrm>
              <a:off x="2892669" y="2100580"/>
              <a:ext cx="6406662" cy="2656840"/>
            </p:xfrm>
            <a:graphic>
              <a:graphicData uri="http://schemas.openxmlformats.org/drawingml/2006/table">
                <a:tbl>
                  <a:tblPr firstRow="1" lastRow="1" bandRow="1">
                    <a:tableStyleId>{9D7B26C5-4107-4FEC-AEDC-1716B250A1EF}</a:tableStyleId>
                  </a:tblPr>
                  <a:tblGrid>
                    <a:gridCol w="6406662">
                      <a:extLst>
                        <a:ext uri="{9D8B030D-6E8A-4147-A177-3AD203B41FA5}">
                          <a16:colId xmlns:a16="http://schemas.microsoft.com/office/drawing/2014/main" val="2214271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EasyTL: Easy 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20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Input</a:t>
                          </a:r>
                          <a:r>
                            <a:rPr lang="en-US" dirty="0"/>
                            <a:t>: </a:t>
                          </a:r>
                          <a:r>
                            <a:rPr lang="en-US" b="0" dirty="0"/>
                            <a:t>Feature matrix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, respectively; and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  <a:p>
                          <a:r>
                            <a:rPr lang="en-US" dirty="0"/>
                            <a:t>Output: </a:t>
                          </a:r>
                          <a:r>
                            <a:rPr lang="en-US" b="0" dirty="0"/>
                            <a:t>Predicted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for target domain. </a:t>
                          </a:r>
                        </a:p>
                        <a:p>
                          <a:endParaRPr lang="en-US" b="0" dirty="0"/>
                        </a:p>
                        <a:p>
                          <a:r>
                            <a:rPr lang="en-US" b="0" dirty="0"/>
                            <a:t>     1: (Optional) Perform intra-domain alignment.</a:t>
                          </a:r>
                        </a:p>
                        <a:p>
                          <a:r>
                            <a:rPr lang="en-US" b="0" dirty="0"/>
                            <a:t>     2: Obtain the probability annotation matrix M and 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  <a:p>
                          <a:r>
                            <a:rPr lang="en-US" b="0" dirty="0"/>
                            <a:t>     3: </a:t>
                          </a:r>
                          <a:r>
                            <a:rPr lang="en-US" b="1" dirty="0"/>
                            <a:t>return</a:t>
                          </a:r>
                          <a:r>
                            <a:rPr lang="en-US" b="0" dirty="0"/>
                            <a:t> Label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/>
                            <a:t> 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b="0" dirty="0" smtClean="0"/>
                                    <m:t>Ω</m:t>
                                  </m:r>
                                </m:e>
                                <m:sub>
                                  <m:r>
                                    <a:rPr lang="en-US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3527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07DDA4E-7FED-4326-96FA-CEB2B6B451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7725944"/>
                  </p:ext>
                </p:extLst>
              </p:nvPr>
            </p:nvGraphicFramePr>
            <p:xfrm>
              <a:off x="2892669" y="2100580"/>
              <a:ext cx="6406662" cy="2656840"/>
            </p:xfrm>
            <a:graphic>
              <a:graphicData uri="http://schemas.openxmlformats.org/drawingml/2006/table">
                <a:tbl>
                  <a:tblPr firstRow="1" lastRow="1" bandRow="1">
                    <a:tableStyleId>{9D7B26C5-4107-4FEC-AEDC-1716B250A1EF}</a:tableStyleId>
                  </a:tblPr>
                  <a:tblGrid>
                    <a:gridCol w="6406662">
                      <a:extLst>
                        <a:ext uri="{9D8B030D-6E8A-4147-A177-3AD203B41FA5}">
                          <a16:colId xmlns:a16="http://schemas.microsoft.com/office/drawing/2014/main" val="2214271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EasyTL: Easy 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208928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7553" r="-95" b="-3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277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740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1) </a:t>
            </a:r>
            <a:r>
              <a:rPr lang="en-US" b="1" dirty="0"/>
              <a:t>Mathematical definition of the problem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source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	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</a:rPr>
                  <a:t>Assumption:</a:t>
                </a:r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Unlabeled </a:t>
                </a:r>
                <a:r>
                  <a:rPr lang="en-US" sz="2000" b="1" i="1" dirty="0">
                    <a:solidFill>
                      <a:schemeClr val="bg2">
                        <a:lumMod val="75000"/>
                      </a:schemeClr>
                    </a:solidFill>
                  </a:rPr>
                  <a:t>target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 domain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</m:m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Transfer learning aims to 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learn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using the source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33A1D4-AB2C-4208-AB47-BBCDA77A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443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CE95E-0D04-4EAD-AB42-76485770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78" y="1690688"/>
            <a:ext cx="8414844" cy="4351338"/>
          </a:xfrm>
        </p:spPr>
      </p:pic>
    </p:spTree>
    <p:extLst>
      <p:ext uri="{BB962C8B-B14F-4D97-AF65-F5344CB8AC3E}">
        <p14:creationId xmlns:p14="http://schemas.microsoft.com/office/powerpoint/2010/main" val="4465638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11AD2D-F076-4F41-A73C-CDC0E2A9E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31" y="2240627"/>
            <a:ext cx="3224784" cy="2819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34B90-C6E4-4207-B4D7-A46C771B8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94" y="2940870"/>
            <a:ext cx="3228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79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3A466B4-BFA1-46CC-AC50-7BFC101D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7102"/>
            <a:ext cx="5297424" cy="356616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7639A4-C911-4E83-A739-1B3CF00D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102"/>
            <a:ext cx="529742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079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7BA886-4023-47E3-9098-113E3103B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65" y="1753028"/>
            <a:ext cx="3191935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C7FC1-6D83-403E-AB04-C2449E1AD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3" y="2333259"/>
            <a:ext cx="33147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024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7) </a:t>
            </a:r>
            <a:r>
              <a:rPr lang="en-US" sz="4000" b="1" dirty="0"/>
              <a:t>Accuracy on Image-CLEF and Office-Home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DECBBE-5430-4D20-B27A-7A3AF490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76" y="2030344"/>
            <a:ext cx="5297424" cy="35600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7AB71-1B4F-42C6-8299-8E8C8412A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344"/>
            <a:ext cx="5297424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27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sz="4000" b="1" dirty="0"/>
              <a:t>Accuracy on Amazon Review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486F2-AC38-4D42-85BA-C385FC5B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985962"/>
            <a:ext cx="6124575" cy="2886075"/>
          </a:xfrm>
        </p:spPr>
      </p:pic>
    </p:spTree>
    <p:extLst>
      <p:ext uri="{BB962C8B-B14F-4D97-AF65-F5344CB8AC3E}">
        <p14:creationId xmlns:p14="http://schemas.microsoft.com/office/powerpoint/2010/main" val="11993002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sz="4000" b="1" dirty="0"/>
              <a:t>Accuracy on Amazon Review dataset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686679-C7A7-4C21-9917-A3F7014A5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79" y="1765335"/>
            <a:ext cx="2856996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63D5F-3786-4056-9662-6EAE4150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92" y="2714057"/>
            <a:ext cx="2390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352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8) </a:t>
            </a:r>
            <a:r>
              <a:rPr lang="en-US" sz="4000" b="1" dirty="0"/>
              <a:t>Accuracy on Amazon Review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0B283E-918A-4853-8359-42818D4DB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19" y="1846163"/>
            <a:ext cx="5297424" cy="356616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C2BB4-79BE-485C-ADA2-F4C49C428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163"/>
            <a:ext cx="529742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161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sz="4000" b="1" dirty="0"/>
              <a:t>Accuracy on Office-Caltech dataset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5D8433-E347-4579-8CD0-520C544D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2000250"/>
            <a:ext cx="7934325" cy="2857500"/>
          </a:xfrm>
        </p:spPr>
      </p:pic>
    </p:spTree>
    <p:extLst>
      <p:ext uri="{BB962C8B-B14F-4D97-AF65-F5344CB8AC3E}">
        <p14:creationId xmlns:p14="http://schemas.microsoft.com/office/powerpoint/2010/main" val="443788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FFF67C3-95DD-49DA-AF83-679E5579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9) </a:t>
            </a:r>
            <a:r>
              <a:rPr lang="en-US" sz="4000" b="1" dirty="0"/>
              <a:t>Accuracy on Office-Caltech dataset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B50FA-01FD-4129-81BE-FE46FABF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57" y="1690688"/>
            <a:ext cx="3137543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FEEBD-D9F2-44B0-88CD-8A14A1C9E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4497"/>
            <a:ext cx="2476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7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2745</Words>
  <Application>Microsoft Office PowerPoint</Application>
  <PresentationFormat>Widescreen</PresentationFormat>
  <Paragraphs>532</Paragraphs>
  <Slides>101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Office Theme</vt:lpstr>
      <vt:lpstr>Balanced Distribution Adaptation for Transfer Learning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1) Mathematical definition of the problem </vt:lpstr>
      <vt:lpstr>2) What is the problem? </vt:lpstr>
      <vt:lpstr>2) What is the problem? </vt:lpstr>
      <vt:lpstr>2) What is the problem? </vt:lpstr>
      <vt:lpstr>2) What is the problem? </vt:lpstr>
      <vt:lpstr>2) What is the problem? </vt:lpstr>
      <vt:lpstr>2) What is the problem? </vt:lpstr>
      <vt:lpstr>2) What is the problem? </vt:lpstr>
      <vt:lpstr>3) What is the solution? </vt:lpstr>
      <vt:lpstr>3) What is the solution? </vt:lpstr>
      <vt:lpstr>3) What is the solution? </vt:lpstr>
      <vt:lpstr>3) What is the solution?  </vt:lpstr>
      <vt:lpstr>3) What is the solution?  </vt:lpstr>
      <vt:lpstr>3) What is the solution? 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4) 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5) WBDA </vt:lpstr>
      <vt:lpstr>6) Datasets </vt:lpstr>
      <vt:lpstr>7) Performance Evaluation of BDA </vt:lpstr>
      <vt:lpstr>7) Performance Evaluation of BDA </vt:lpstr>
      <vt:lpstr>8) Effectiveness of distribution adaptation </vt:lpstr>
      <vt:lpstr>9) Effectiveness of Balance Factor </vt:lpstr>
      <vt:lpstr>10) Effectiveness of Weighted BDA </vt:lpstr>
      <vt:lpstr>Easy Transfer Learning By Exploiting Intra-domain Structures</vt:lpstr>
      <vt:lpstr>1) What is the problem? </vt:lpstr>
      <vt:lpstr>1) What is the problem? </vt:lpstr>
      <vt:lpstr>1) What is the problem? </vt:lpstr>
      <vt:lpstr>1) What is the problem? </vt:lpstr>
      <vt:lpstr>1) What is the problem? </vt:lpstr>
      <vt:lpstr>2) What is the solution? </vt:lpstr>
      <vt:lpstr>3) EasyTL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4) Intra-domain Programming</vt:lpstr>
      <vt:lpstr>5) Intra-domain Alignment</vt:lpstr>
      <vt:lpstr>5) Intra-domain Alignment</vt:lpstr>
      <vt:lpstr>5) Intra-domain Alignment</vt:lpstr>
      <vt:lpstr>5) Intra-domain Alignment</vt:lpstr>
      <vt:lpstr>5) Intra-domain Alignment</vt:lpstr>
      <vt:lpstr>6) Algorithm EasyTL</vt:lpstr>
      <vt:lpstr>7) Accuracy on Image-CLEF and Office-Home</vt:lpstr>
      <vt:lpstr>7) Accuracy on Image-CLEF and Office-Home</vt:lpstr>
      <vt:lpstr>7) Accuracy on Image-CLEF and Office-Home</vt:lpstr>
      <vt:lpstr>7) Accuracy on Image-CLEF and Office-Home</vt:lpstr>
      <vt:lpstr>7) Accuracy on Image-CLEF and Office-Home</vt:lpstr>
      <vt:lpstr>8) Accuracy on Amazon Review dataset</vt:lpstr>
      <vt:lpstr>8) Accuracy on Amazon Review dataset</vt:lpstr>
      <vt:lpstr>8) Accuracy on Amazon Review dataset</vt:lpstr>
      <vt:lpstr>9) Accuracy on Office-Caltech dataset</vt:lpstr>
      <vt:lpstr>9) Accuracy on Office-Caltech dataset</vt:lpstr>
      <vt:lpstr>9) Accuracy on Office-Caltech dataset</vt:lpstr>
      <vt:lpstr>10) Evaluation of Extensibility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Distribution Adaptation for Transfer Learning</dc:title>
  <dc:creator>Maryam Hashemi</dc:creator>
  <cp:lastModifiedBy>Maryam Hashemi</cp:lastModifiedBy>
  <cp:revision>83</cp:revision>
  <dcterms:created xsi:type="dcterms:W3CDTF">2020-07-19T06:08:36Z</dcterms:created>
  <dcterms:modified xsi:type="dcterms:W3CDTF">2020-08-05T05:28:17Z</dcterms:modified>
</cp:coreProperties>
</file>