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5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19C42-E299-4B7E-AF39-26DCE4E29826}">
          <p14:sldIdLst>
            <p14:sldId id="256"/>
            <p14:sldId id="257"/>
            <p14:sldId id="260"/>
            <p14:sldId id="261"/>
            <p14:sldId id="259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5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E74C3C"/>
    <a:srgbClr val="27AE60"/>
    <a:srgbClr val="9B59B6"/>
    <a:srgbClr val="34495E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6" autoAdjust="0"/>
    <p:restoredTop sz="86449" autoAdjust="0"/>
  </p:normalViewPr>
  <p:slideViewPr>
    <p:cSldViewPr snapToGrid="0">
      <p:cViewPr varScale="1">
        <p:scale>
          <a:sx n="95" d="100"/>
          <a:sy n="95" d="100"/>
        </p:scale>
        <p:origin x="10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408B-28D4-40F9-9EDF-3CA4D1B781B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2A7F-87C4-4C22-86E1-E020D730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8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7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3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3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4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6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3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3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1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7E-A46C-42B8-A323-AF85AB38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CCC5-A950-4DEF-9A25-5F4441A4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FCFA-DD21-4535-987F-73350DD3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539-2F0B-4A85-AC75-B28ECAD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F296-FCCE-4791-9290-E4126707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839-8B05-4437-A7B4-826F506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3100-207C-4774-B9E1-110142054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FBDA-3E53-44EF-85CD-AE5C9D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580B-6FA4-460E-BF3F-B754284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859-CE51-4E09-92E8-C2539481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FEAD7-5270-4076-B8C1-C9EFE37B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6BF4-7AD2-456D-82B6-57333167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D82D-2489-4B26-A203-52AEC83F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393-7BD4-49B7-A309-BF3E0EF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1C14-D78B-4BF1-BC7D-8DD6B9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2D21-AB85-489E-BDF3-04C03FC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EF1-5865-4823-8157-6F04B9C7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24E8-17CB-4ADC-AC6D-E7BB7D9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463B-F509-4EE2-B449-C5CAA9F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E64-A05E-43C2-AA52-7D98BF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CD98-8F8D-4B4A-9822-64F52D3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9D86-2140-42B1-9F37-8D5A2ACE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AA7-D75A-4A9A-997C-CA1A6B2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C023-E7EF-4F6A-AE26-DAE9823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26E9-1224-4F13-AAF7-11902BCF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E83A-AAEB-44C8-9C46-7B123D3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E938-B85C-4F74-A960-108BC42B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E820-D1E4-4D0E-B62D-0A604CEE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4AD9-E581-45AA-A033-956E2EF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862E-2DEC-4B36-8099-A6E48D6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E414-3FAB-4724-9A85-A79CC96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0FB-2338-4410-B3E3-A21AB07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9F7-4EC5-4148-B265-E9EACE5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AE1C-5C20-414E-8A79-9C2F04DF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4BC4-2B9B-4C8A-B22F-288D7A2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839D-DD68-40E1-88A5-4C128271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E8AC3-FA4D-4328-AC24-7F204793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F27CF-8190-4110-A7A0-648B4875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2E22-0297-4B95-B1EC-B5D7769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FE1-64C9-4770-84E2-8F7C2A02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8BD6E-BB27-4076-9E4E-AB4B7A0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162B-5B23-47D9-AB25-09646B41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E731-56A8-451B-B245-9F6204E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16F9D-F087-42D3-B48F-D719488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B3DF-55A8-4CA2-845B-45B4E1B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51E-147C-410B-8305-A2AD9FB2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C2B9-DC66-4B74-91D2-90B96750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6622-2C37-4369-8560-FF531721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D8737-EF4F-4463-A21B-B1AE9F4A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873E-5B56-4F58-AB2C-35C84D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15F9-1E5E-4D86-A481-441A51E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C82E-808C-44FD-860C-A46E8D92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737-0CD3-4480-BFDB-496FE679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D941-E291-4C67-9BB1-4B029FC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661A-5E10-4C40-930A-9D02D583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70C-7DB5-4CC0-8818-426688A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228B-DB47-4C21-BA46-8BD6C5F5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F031-B9C4-4005-BFF3-5C8AA52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8B910-9DCC-484E-8CEC-2BB9D65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3F2-795B-4081-A928-5EC252C3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3E83-E51F-44B0-A12B-5ABCF8E0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481-6CAE-4396-810F-37DC5C4DAFF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688-6218-4472-B5EF-DC67EE08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CADE-855F-4059-AB24-5FB76F85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Balanced Distribution Adaptation for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Data Mining, ICDM,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36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431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r>
              <a:rPr lang="en-US" sz="2400" b="1" dirty="0">
                <a:solidFill>
                  <a:srgbClr val="E74C3C"/>
                </a:solidFill>
              </a:rPr>
              <a:t>			        </a:t>
            </a:r>
            <a:r>
              <a:rPr lang="en-US" sz="8000" b="1" dirty="0">
                <a:solidFill>
                  <a:srgbClr val="27AE60"/>
                </a:solidFill>
              </a:rPr>
              <a:t>BDA</a:t>
            </a:r>
            <a:endParaRPr lang="en-US" sz="239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4499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pPr algn="ctr"/>
            <a:r>
              <a:rPr lang="en-US" sz="2400" b="1" dirty="0">
                <a:solidFill>
                  <a:srgbClr val="27AE60"/>
                </a:solidFill>
              </a:rPr>
              <a:t>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which can not only </a:t>
            </a:r>
            <a:r>
              <a:rPr lang="en-US" sz="2400" b="1" dirty="0">
                <a:solidFill>
                  <a:schemeClr val="tx1"/>
                </a:solidFill>
              </a:rPr>
              <a:t>adapt</a:t>
            </a:r>
            <a:r>
              <a:rPr lang="en-US" dirty="0">
                <a:solidFill>
                  <a:schemeClr val="tx1"/>
                </a:solidFill>
              </a:rPr>
              <a:t> marginal and conditional distributions between domains, but also </a:t>
            </a:r>
            <a:r>
              <a:rPr lang="en-US" sz="2400" b="1" dirty="0">
                <a:solidFill>
                  <a:schemeClr val="tx1"/>
                </a:solidFill>
              </a:rPr>
              <a:t>regulate the importance </a:t>
            </a:r>
            <a:r>
              <a:rPr lang="en-US" dirty="0">
                <a:solidFill>
                  <a:schemeClr val="tx1"/>
                </a:solidFill>
              </a:rPr>
              <a:t>of these two distributions in a </a:t>
            </a:r>
            <a:r>
              <a:rPr lang="en-US" sz="2400" b="1" dirty="0">
                <a:solidFill>
                  <a:schemeClr val="tx1"/>
                </a:solidFill>
              </a:rPr>
              <a:t>balanced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0279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 </a:t>
            </a:r>
            <a:r>
              <a:rPr lang="en-US" sz="3200" b="1" dirty="0">
                <a:solidFill>
                  <a:srgbClr val="27AE60"/>
                </a:solidFill>
              </a:rPr>
              <a:t>Weighted 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131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		                 </a:t>
            </a:r>
            <a:r>
              <a:rPr lang="en-US" sz="6600" b="1" dirty="0">
                <a:solidFill>
                  <a:srgbClr val="27AE60"/>
                </a:solidFill>
              </a:rPr>
              <a:t>WBDA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2192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r>
              <a:rPr lang="en-US" sz="2400" b="1" dirty="0">
                <a:solidFill>
                  <a:srgbClr val="27AE60"/>
                </a:solidFill>
              </a:rPr>
              <a:t>				    WBDA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chemeClr val="tx1"/>
                </a:solidFill>
              </a:rPr>
              <a:t>adaptively</a:t>
            </a:r>
            <a:r>
              <a:rPr lang="en-US" dirty="0">
                <a:solidFill>
                  <a:schemeClr val="tx1"/>
                </a:solidFill>
              </a:rPr>
              <a:t> change the </a:t>
            </a:r>
            <a:r>
              <a:rPr lang="en-US" sz="2400" b="1" dirty="0">
                <a:solidFill>
                  <a:schemeClr val="tx1"/>
                </a:solidFill>
              </a:rPr>
              <a:t>weight of each class</a:t>
            </a:r>
            <a:r>
              <a:rPr lang="en-US" dirty="0">
                <a:solidFill>
                  <a:schemeClr val="tx1"/>
                </a:solidFill>
              </a:rPr>
              <a:t> when performing distribution adaptation.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78667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Labeled </a:t>
                </a:r>
                <a:r>
                  <a:rPr lang="en-US" sz="32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1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0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Unlabeled </a:t>
                </a:r>
                <a:r>
                  <a:rPr lang="en-US" sz="32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2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4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/>
              <a:t>Most of the existing distribution adaptation methods adapt either </a:t>
            </a:r>
            <a:r>
              <a:rPr lang="en-US" sz="2000" b="1" dirty="0"/>
              <a:t>marginal distribution</a:t>
            </a:r>
            <a:r>
              <a:rPr lang="en-US" dirty="0"/>
              <a:t>, </a:t>
            </a:r>
            <a:r>
              <a:rPr lang="en-US" sz="2000" b="1" dirty="0"/>
              <a:t>conditional distribution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b="1" dirty="0"/>
              <a:t>both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36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	</a:t>
                </a:r>
                <a:r>
                  <a:rPr lang="en-US" sz="1800" b="1" dirty="0">
                    <a:solidFill>
                      <a:srgbClr val="34495E"/>
                    </a:solidFill>
                  </a:rPr>
                  <a:t>Assumption:</a:t>
                </a:r>
                <a:r>
                  <a:rPr lang="en-US" sz="1800" dirty="0">
                    <a:solidFill>
                      <a:srgbClr val="34495E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rgbClr val="34495E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4495E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30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3200" b="0" dirty="0"/>
                  <a:t>Transfer learning aims to </a:t>
                </a:r>
                <a:r>
                  <a:rPr lang="en-US" sz="3200" b="1" dirty="0"/>
                  <a:t>learn</a:t>
                </a:r>
                <a:r>
                  <a:rPr lang="en-US" sz="3200" b="0" dirty="0"/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3200" b="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7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6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b="1" dirty="0"/>
                  <a:t>BDA</a:t>
                </a:r>
              </a:p>
              <a:p>
                <a:pPr marL="0" indent="0">
                  <a:buNone/>
                </a:pPr>
                <a:r>
                  <a:rPr lang="en-US" dirty="0"/>
                  <a:t>			minimize the discrepancies between: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4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2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datasets are dissimilar	      marginal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    datasets are similar	      conditional distribution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rrow1" descr="Line arrow Straight">
            <a:extLst>
              <a:ext uri="{FF2B5EF4-FFF2-40B4-BE49-F238E27FC236}">
                <a16:creationId xmlns:a16="http://schemas.microsoft.com/office/drawing/2014/main" id="{B66D4BE6-C2A2-49CA-9929-F64B9D3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284525"/>
            <a:ext cx="753869" cy="640080"/>
          </a:xfrm>
          <a:prstGeom prst="rect">
            <a:avLst/>
          </a:prstGeom>
        </p:spPr>
      </p:pic>
      <p:pic>
        <p:nvPicPr>
          <p:cNvPr id="11" name="arrow1" descr="Line arrow Straight">
            <a:extLst>
              <a:ext uri="{FF2B5EF4-FFF2-40B4-BE49-F238E27FC236}">
                <a16:creationId xmlns:a16="http://schemas.microsoft.com/office/drawing/2014/main" id="{4B4B84AB-E920-43B9-A68B-0CBD686B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40610" y="4824122"/>
            <a:ext cx="753869" cy="640080"/>
          </a:xfrm>
          <a:prstGeom prst="rect">
            <a:avLst/>
          </a:prstGeom>
        </p:spPr>
      </p:pic>
      <p:pic>
        <p:nvPicPr>
          <p:cNvPr id="12" name="arrow1" descr="Line arrow Straight">
            <a:extLst>
              <a:ext uri="{FF2B5EF4-FFF2-40B4-BE49-F238E27FC236}">
                <a16:creationId xmlns:a16="http://schemas.microsoft.com/office/drawing/2014/main" id="{96372BCD-B56D-429B-A8F6-8B78F5D09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796398"/>
            <a:ext cx="753869" cy="640080"/>
          </a:xfrm>
          <a:prstGeom prst="rect">
            <a:avLst/>
          </a:prstGeom>
        </p:spPr>
      </p:pic>
      <p:pic>
        <p:nvPicPr>
          <p:cNvPr id="15" name="arrow1" descr="Line arrow Straight">
            <a:extLst>
              <a:ext uri="{FF2B5EF4-FFF2-40B4-BE49-F238E27FC236}">
                <a16:creationId xmlns:a16="http://schemas.microsoft.com/office/drawing/2014/main" id="{E23DCFB5-35B6-49E5-9078-39270A9F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60705" y="4276304"/>
            <a:ext cx="7538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8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Maximum Mean Discrepancy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0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5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But</a:t>
            </a:r>
            <a:r>
              <a:rPr lang="en-US" dirty="0"/>
              <a:t> current methods consider the effect of both distributions to be the </a:t>
            </a:r>
            <a:r>
              <a:rPr lang="en-US" sz="2000" b="1" dirty="0"/>
              <a:t>same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8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6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Marginal distribution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3600" dirty="0"/>
                  <a:t>	    </a:t>
                </a:r>
                <a:r>
                  <a:rPr lang="en-US" sz="2000" dirty="0"/>
                  <a:t>Marginal distribution	                 Conditional distribution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91BD60D-5CEC-40A6-968E-F5AF3259589D}"/>
              </a:ext>
            </a:extLst>
          </p:cNvPr>
          <p:cNvSpPr/>
          <p:nvPr/>
        </p:nvSpPr>
        <p:spPr>
          <a:xfrm rot="5400000" flipH="1" flipV="1">
            <a:off x="8324320" y="3349105"/>
            <a:ext cx="274320" cy="365760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0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the adaptation of marginal and conditional	            regularization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            distribution with balance factor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0 ≤ µ 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700" b="1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5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500" dirty="0"/>
                  <a:t> preserve the inner </a:t>
                </a:r>
              </a:p>
              <a:p>
                <a:pPr marL="0" indent="0">
                  <a:buNone/>
                </a:pPr>
                <a:r>
                  <a:rPr lang="en-US" sz="1500" dirty="0"/>
                  <a:t>			                properties of the original data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058A6F26-9DA2-4E9B-8BF8-5F94D49A76BF}"/>
              </a:ext>
            </a:extLst>
          </p:cNvPr>
          <p:cNvSpPr/>
          <p:nvPr/>
        </p:nvSpPr>
        <p:spPr>
          <a:xfrm rot="5400000" flipH="1" flipV="1">
            <a:off x="5702103" y="1508248"/>
            <a:ext cx="274320" cy="557784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5B6E81D-E50D-4E9C-A0F9-D49755A77A07}"/>
              </a:ext>
            </a:extLst>
          </p:cNvPr>
          <p:cNvSpPr/>
          <p:nvPr/>
        </p:nvSpPr>
        <p:spPr>
          <a:xfrm rot="5400000" flipH="1" flipV="1">
            <a:off x="9121726" y="3931410"/>
            <a:ext cx="274320" cy="73152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CFF9E6-E765-4041-B315-35C0E3C288FB}"/>
              </a:ext>
            </a:extLst>
          </p:cNvPr>
          <p:cNvSpPr/>
          <p:nvPr/>
        </p:nvSpPr>
        <p:spPr>
          <a:xfrm rot="5400000" flipH="1" flipV="1">
            <a:off x="5346726" y="5088142"/>
            <a:ext cx="91440" cy="155448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17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2000" dirty="0"/>
                  <a:t>Set derivative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5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the optimal transformation matrix A 	d smallest eigenvectors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64936" y="4437260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current methods consider the effect of both distributions to be the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datasets are much more </a:t>
            </a:r>
            <a:r>
              <a:rPr lang="en-US" sz="2000" b="1" dirty="0"/>
              <a:t>dissimilar </a:t>
            </a:r>
            <a:r>
              <a:rPr lang="en-US" dirty="0"/>
              <a:t> 	       </a:t>
            </a:r>
            <a:r>
              <a:rPr lang="en-US" sz="2000" b="1" dirty="0"/>
              <a:t>marginal distributions</a:t>
            </a:r>
          </a:p>
          <a:p>
            <a:r>
              <a:rPr lang="en-US" dirty="0"/>
              <a:t>	          When the datasets are </a:t>
            </a:r>
            <a:r>
              <a:rPr lang="en-US" sz="2000" b="1" dirty="0"/>
              <a:t>similar</a:t>
            </a:r>
            <a:r>
              <a:rPr lang="en-US" dirty="0"/>
              <a:t> 	       </a:t>
            </a:r>
            <a:r>
              <a:rPr lang="en-US" sz="2000" b="1" dirty="0"/>
              <a:t>conditional distributions</a:t>
            </a:r>
          </a:p>
        </p:txBody>
      </p:sp>
      <p:pic>
        <p:nvPicPr>
          <p:cNvPr id="17" name="arrow1" descr="Line arrow Straight">
            <a:extLst>
              <a:ext uri="{FF2B5EF4-FFF2-40B4-BE49-F238E27FC236}">
                <a16:creationId xmlns:a16="http://schemas.microsoft.com/office/drawing/2014/main" id="{15DD4AFE-DFD2-4F77-BF45-84114427E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1" y="4509598"/>
            <a:ext cx="538478" cy="457200"/>
          </a:xfrm>
          <a:prstGeom prst="rect">
            <a:avLst/>
          </a:prstGeom>
        </p:spPr>
      </p:pic>
      <p:pic>
        <p:nvPicPr>
          <p:cNvPr id="22" name="arrow1" descr="Line arrow Straight">
            <a:extLst>
              <a:ext uri="{FF2B5EF4-FFF2-40B4-BE49-F238E27FC236}">
                <a16:creationId xmlns:a16="http://schemas.microsoft.com/office/drawing/2014/main" id="{7A69502A-1A83-4BDF-85EE-D2A39786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0" y="4206148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6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81712" y="4126761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it has to be estimated according to data distributions.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recommend getting µ through cross-validation.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1616" y="3996137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15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8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𝑫𝒊𝒔𝒕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= </a:t>
                </a:r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4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0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6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85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3200" b="1" dirty="0"/>
              <a:t>adaptively</a:t>
            </a:r>
            <a:endParaRPr lang="en-US" sz="2800" b="1" dirty="0"/>
          </a:p>
          <a:p>
            <a:pPr lvl="5"/>
            <a:r>
              <a:rPr lang="en-US" sz="2800" dirty="0"/>
              <a:t>leverage the importance of</a:t>
            </a:r>
          </a:p>
          <a:p>
            <a:pPr lvl="5"/>
            <a:r>
              <a:rPr lang="en-US" sz="2800" dirty="0"/>
              <a:t>each distribution is a critical</a:t>
            </a:r>
          </a:p>
          <a:p>
            <a:pPr lvl="5"/>
            <a:r>
              <a:rPr lang="en-US" sz="2800" dirty="0"/>
              <a:t>problem.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240" y="442948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4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 algn="ctr">
                  <a:buAutoNum type="arabicParenR"/>
                </a:pP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WBDA provides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more accurate approximation to the conditional distributions </a:t>
                </a: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than BDA.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90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Datasets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D4A18-3239-4A83-B2C6-DC90FF0B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52" y="2560320"/>
            <a:ext cx="5880296" cy="1737360"/>
          </a:xfrm>
        </p:spPr>
      </p:pic>
    </p:spTree>
    <p:extLst>
      <p:ext uri="{BB962C8B-B14F-4D97-AF65-F5344CB8AC3E}">
        <p14:creationId xmlns:p14="http://schemas.microsoft.com/office/powerpoint/2010/main" val="2912974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</p:spTree>
    <p:extLst>
      <p:ext uri="{BB962C8B-B14F-4D97-AF65-F5344CB8AC3E}">
        <p14:creationId xmlns:p14="http://schemas.microsoft.com/office/powerpoint/2010/main" val="837480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/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JDA</a:t>
                </a:r>
                <a:r>
                  <a:rPr lang="en-US" dirty="0"/>
                  <a:t> can be considered as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TCA</a:t>
                </a:r>
                <a:r>
                  <a:rPr lang="en-US" dirty="0"/>
                  <a:t> is also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blipFill>
                <a:blip r:embed="rId4"/>
                <a:stretch>
                  <a:fillRect l="-1531" t="-1176" r="-16837" b="-2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8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b="1" dirty="0"/>
              <a:t>Effectiveness of distribution adaptation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D469C-280C-41F2-9F6B-D850BBF2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44019"/>
            <a:ext cx="5791200" cy="2114550"/>
          </a:xfrm>
        </p:spPr>
      </p:pic>
    </p:spTree>
    <p:extLst>
      <p:ext uri="{BB962C8B-B14F-4D97-AF65-F5344CB8AC3E}">
        <p14:creationId xmlns:p14="http://schemas.microsoft.com/office/powerpoint/2010/main" val="3332492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b="1" dirty="0"/>
              <a:t>Effectiveness of Balance Factor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ACDD6-AE43-4D61-B63E-FA4972629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463006"/>
            <a:ext cx="4019550" cy="3076575"/>
          </a:xfrm>
        </p:spPr>
      </p:pic>
    </p:spTree>
    <p:extLst>
      <p:ext uri="{BB962C8B-B14F-4D97-AF65-F5344CB8AC3E}">
        <p14:creationId xmlns:p14="http://schemas.microsoft.com/office/powerpoint/2010/main" val="3307852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b="1" dirty="0"/>
              <a:t>Effectiveness of Weighted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F648-0DD1-4011-957E-DF1ADBE6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3020219"/>
            <a:ext cx="5010150" cy="1962150"/>
          </a:xfrm>
        </p:spPr>
      </p:pic>
    </p:spTree>
    <p:extLst>
      <p:ext uri="{BB962C8B-B14F-4D97-AF65-F5344CB8AC3E}">
        <p14:creationId xmlns:p14="http://schemas.microsoft.com/office/powerpoint/2010/main" val="35186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/>
              <a:t>Class imbalance </a:t>
            </a:r>
            <a:r>
              <a:rPr lang="en-US" dirty="0"/>
              <a:t>often exists in many transfer learning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8865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23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often exists in many transfer learning scenarios.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Existing methods often </a:t>
            </a:r>
            <a:r>
              <a:rPr lang="en-US" sz="2000" b="1" dirty="0">
                <a:solidFill>
                  <a:schemeClr val="tx1"/>
                </a:solidFill>
              </a:rPr>
              <a:t>ignore</a:t>
            </a:r>
            <a:r>
              <a:rPr lang="en-US" dirty="0">
                <a:solidFill>
                  <a:schemeClr val="tx1"/>
                </a:solidFill>
              </a:rPr>
              <a:t> this issue by treating the classes as balanced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144496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31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2800" b="1" dirty="0"/>
              <a:t>handle the </a:t>
            </a:r>
          </a:p>
          <a:p>
            <a:pPr lvl="5"/>
            <a:r>
              <a:rPr lang="en-US" sz="2800" b="1" dirty="0"/>
              <a:t>class imbalance situation </a:t>
            </a:r>
            <a:r>
              <a:rPr lang="en-US" sz="2800" dirty="0"/>
              <a:t>in </a:t>
            </a:r>
          </a:p>
          <a:p>
            <a:pPr lvl="5"/>
            <a:r>
              <a:rPr lang="en-US" sz="2800" dirty="0"/>
              <a:t>transfer learning is another </a:t>
            </a:r>
          </a:p>
          <a:p>
            <a:pPr lvl="5"/>
            <a:r>
              <a:rPr lang="en-US" sz="2800" dirty="0"/>
              <a:t>important challenge.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3549" y="4110098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lvl="3"/>
            <a:r>
              <a:rPr lang="en-US" sz="3200" b="1" dirty="0">
                <a:solidFill>
                  <a:srgbClr val="27AE60"/>
                </a:solidFill>
              </a:rPr>
              <a:t>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6696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1847</Words>
  <Application>Microsoft Office PowerPoint</Application>
  <PresentationFormat>Widescreen</PresentationFormat>
  <Paragraphs>341</Paragraphs>
  <Slides>56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Balanced Distribution Adaptation for Transfer Learning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2) What is the solution? </vt:lpstr>
      <vt:lpstr>2) What is the solution? </vt:lpstr>
      <vt:lpstr>2) What is the solution?  </vt:lpstr>
      <vt:lpstr>2) What is the solution?  </vt:lpstr>
      <vt:lpstr>2) What is the solution? 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6) Datasets </vt:lpstr>
      <vt:lpstr>7) Performance Evaluation of BDA </vt:lpstr>
      <vt:lpstr>7) Performance Evaluation of BDA </vt:lpstr>
      <vt:lpstr>8) Effectiveness of distribution adaptation </vt:lpstr>
      <vt:lpstr>9) Effectiveness of Balance Factor </vt:lpstr>
      <vt:lpstr>10) Effectiveness of Weighted BDA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Distribution Adaptation for Transfer Learning</dc:title>
  <dc:creator>Maryam Hashemi</dc:creator>
  <cp:lastModifiedBy>Maryam Hashemi</cp:lastModifiedBy>
  <cp:revision>47</cp:revision>
  <dcterms:created xsi:type="dcterms:W3CDTF">2020-07-19T06:08:36Z</dcterms:created>
  <dcterms:modified xsi:type="dcterms:W3CDTF">2020-07-21T16:46:27Z</dcterms:modified>
</cp:coreProperties>
</file>