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046" r:id="rId2"/>
    <p:sldId id="2061" r:id="rId3"/>
    <p:sldId id="2086" r:id="rId4"/>
    <p:sldId id="2062" r:id="rId5"/>
    <p:sldId id="2084" r:id="rId6"/>
    <p:sldId id="2100" r:id="rId7"/>
    <p:sldId id="2089" r:id="rId8"/>
    <p:sldId id="2085" r:id="rId9"/>
    <p:sldId id="2087" r:id="rId10"/>
    <p:sldId id="2063" r:id="rId11"/>
    <p:sldId id="2066" r:id="rId12"/>
    <p:sldId id="2090" r:id="rId13"/>
    <p:sldId id="2091" r:id="rId14"/>
    <p:sldId id="2092" r:id="rId15"/>
    <p:sldId id="2093" r:id="rId16"/>
    <p:sldId id="2094" r:id="rId17"/>
    <p:sldId id="2097" r:id="rId18"/>
    <p:sldId id="2098" r:id="rId19"/>
    <p:sldId id="2099" r:id="rId20"/>
    <p:sldId id="2080"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36" userDrawn="1">
          <p15:clr>
            <a:srgbClr val="A4A3A4"/>
          </p15:clr>
        </p15:guide>
        <p15:guide id="4" pos="14278" userDrawn="1">
          <p15:clr>
            <a:srgbClr val="A4A3A4"/>
          </p15:clr>
        </p15:guide>
        <p15:guide id="5" pos="1078" userDrawn="1">
          <p15:clr>
            <a:srgbClr val="A4A3A4"/>
          </p15:clr>
        </p15:guide>
        <p15:guide id="7" pos="7678" userDrawn="1">
          <p15:clr>
            <a:srgbClr val="A4A3A4"/>
          </p15:clr>
        </p15:guide>
        <p15:guide id="8" orient="horz" pos="504" userDrawn="1">
          <p15:clr>
            <a:srgbClr val="A4A3A4"/>
          </p15:clr>
        </p15:guide>
        <p15:guide id="9" orient="horz" pos="8640" userDrawn="1">
          <p15:clr>
            <a:srgbClr val="A4A3A4"/>
          </p15:clr>
        </p15:guide>
        <p15:guide id="10" orient="horz" pos="46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3"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3B1F4D"/>
    <a:srgbClr val="00B8DB"/>
    <a:srgbClr val="EC72A5"/>
    <a:srgbClr val="2D1E42"/>
    <a:srgbClr val="583F52"/>
    <a:srgbClr val="4AEDDE"/>
    <a:srgbClr val="FA5C79"/>
    <a:srgbClr val="F6DC0D"/>
    <a:srgbClr val="FDEA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6202" autoAdjust="0"/>
  </p:normalViewPr>
  <p:slideViewPr>
    <p:cSldViewPr snapToGrid="0" snapToObjects="1">
      <p:cViewPr varScale="1">
        <p:scale>
          <a:sx n="44" d="100"/>
          <a:sy n="44" d="100"/>
        </p:scale>
        <p:origin x="379" y="24"/>
      </p:cViewPr>
      <p:guideLst>
        <p:guide orient="horz" pos="8136"/>
        <p:guide pos="14278"/>
        <p:guide pos="1078"/>
        <p:guide pos="7678"/>
        <p:guide orient="horz" pos="504"/>
        <p:guide orient="horz" pos="8640"/>
        <p:guide orient="horz" pos="4632"/>
      </p:guideLst>
    </p:cSldViewPr>
  </p:slideViewPr>
  <p:notesTextViewPr>
    <p:cViewPr>
      <p:scale>
        <a:sx n="100" d="100"/>
        <a:sy n="100" d="100"/>
      </p:scale>
      <p:origin x="0" y="0"/>
    </p:cViewPr>
  </p:notesTextViewPr>
  <p:sorterViewPr>
    <p:cViewPr>
      <p:scale>
        <a:sx n="105" d="100"/>
        <a:sy n="105"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Nunito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Nunito Light" charset="0"/>
              </a:defRPr>
            </a:lvl1pPr>
          </a:lstStyle>
          <a:p>
            <a:fld id="{EFC10EE1-B198-C942-8235-326C972CBB30}" type="datetimeFigureOut">
              <a:rPr lang="en-US" smtClean="0"/>
              <a:pPr/>
              <a:t>11/5/2019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Nunito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Nunito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Nunito Light" charset="0"/>
        <a:ea typeface="+mn-ea"/>
        <a:cs typeface="+mn-cs"/>
      </a:defRPr>
    </a:lvl1pPr>
    <a:lvl2pPr marL="914217" algn="l" defTabSz="914217" rtl="0" eaLnBrk="1" latinLnBrk="0" hangingPunct="1">
      <a:defRPr sz="2400" b="0" i="0" kern="1200">
        <a:solidFill>
          <a:schemeClr val="tx1"/>
        </a:solidFill>
        <a:latin typeface="Nunito Light" charset="0"/>
        <a:ea typeface="+mn-ea"/>
        <a:cs typeface="+mn-cs"/>
      </a:defRPr>
    </a:lvl2pPr>
    <a:lvl3pPr marL="1828434" algn="l" defTabSz="914217" rtl="0" eaLnBrk="1" latinLnBrk="0" hangingPunct="1">
      <a:defRPr sz="2400" b="0" i="0" kern="1200">
        <a:solidFill>
          <a:schemeClr val="tx1"/>
        </a:solidFill>
        <a:latin typeface="Nunito Light" charset="0"/>
        <a:ea typeface="+mn-ea"/>
        <a:cs typeface="+mn-cs"/>
      </a:defRPr>
    </a:lvl3pPr>
    <a:lvl4pPr marL="2742651" algn="l" defTabSz="914217" rtl="0" eaLnBrk="1" latinLnBrk="0" hangingPunct="1">
      <a:defRPr sz="2400" b="0" i="0" kern="1200">
        <a:solidFill>
          <a:schemeClr val="tx1"/>
        </a:solidFill>
        <a:latin typeface="Nunito Light" charset="0"/>
        <a:ea typeface="+mn-ea"/>
        <a:cs typeface="+mn-cs"/>
      </a:defRPr>
    </a:lvl4pPr>
    <a:lvl5pPr marL="3656868" algn="l" defTabSz="914217" rtl="0" eaLnBrk="1" latinLnBrk="0" hangingPunct="1">
      <a:defRPr sz="2400" b="0" i="0" kern="1200">
        <a:solidFill>
          <a:schemeClr val="tx1"/>
        </a:solidFill>
        <a:latin typeface="Nunito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114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483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5964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71469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2462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4032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1263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383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448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89425" y="-11796713"/>
            <a:ext cx="2215356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79521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pSp>
        <p:nvGrpSpPr>
          <p:cNvPr id="49" name="Group 48"/>
          <p:cNvGrpSpPr/>
          <p:nvPr userDrawn="1"/>
        </p:nvGrpSpPr>
        <p:grpSpPr>
          <a:xfrm rot="5400000">
            <a:off x="-16715231" y="-397359"/>
            <a:ext cx="24535152" cy="4304369"/>
            <a:chOff x="0" y="-156114"/>
            <a:chExt cx="24535152" cy="4304369"/>
          </a:xfrm>
        </p:grpSpPr>
        <p:sp>
          <p:nvSpPr>
            <p:cNvPr id="50" name="Freeform 49"/>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1" name="Freeform 50"/>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2" name="Freeform 51"/>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3" name="Freeform 52"/>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4" name="Freeform 53"/>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5" name="Freeform 54"/>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6" name="Freeform 55"/>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57" name="Freeform 56"/>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8" name="Freeform 57"/>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59" name="Freeform 58"/>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0"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1"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62"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63"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64"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65"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66"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67"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68"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69"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70"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71"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72"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73"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74"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2099736512"/>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fault">
    <p:spTree>
      <p:nvGrpSpPr>
        <p:cNvPr id="1" name=""/>
        <p:cNvGrpSpPr/>
        <p:nvPr/>
      </p:nvGrpSpPr>
      <p:grpSpPr>
        <a:xfrm>
          <a:off x="0" y="0"/>
          <a:ext cx="0" cy="0"/>
          <a:chOff x="0" y="0"/>
          <a:chExt cx="0" cy="0"/>
        </a:xfrm>
      </p:grpSpPr>
    </p:spTree>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fault">
    <p:spTree>
      <p:nvGrpSpPr>
        <p:cNvPr id="1" name=""/>
        <p:cNvGrpSpPr/>
        <p:nvPr/>
      </p:nvGrpSpPr>
      <p:grpSpPr>
        <a:xfrm>
          <a:off x="0" y="0"/>
          <a:ext cx="0" cy="0"/>
          <a:chOff x="0" y="0"/>
          <a:chExt cx="0" cy="0"/>
        </a:xfrm>
      </p:grpSpPr>
      <p:grpSp>
        <p:nvGrpSpPr>
          <p:cNvPr id="2" name="Group 1"/>
          <p:cNvGrpSpPr/>
          <p:nvPr userDrawn="1"/>
        </p:nvGrpSpPr>
        <p:grpSpPr>
          <a:xfrm rot="10800000">
            <a:off x="-23446" y="10974729"/>
            <a:ext cx="24535152" cy="4304369"/>
            <a:chOff x="0" y="-156114"/>
            <a:chExt cx="24535152" cy="4304369"/>
          </a:xfrm>
        </p:grpSpPr>
        <p:sp>
          <p:nvSpPr>
            <p:cNvPr id="3" name="Freeform 2"/>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4" name="Freeform 3"/>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5" name="Freeform 4"/>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3"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4"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5"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7"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18"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9"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1"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2"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3"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4"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5"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6"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7"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12901752" y="3940389"/>
            <a:ext cx="6780686" cy="3870367"/>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9" name="Group 8"/>
          <p:cNvGrpSpPr/>
          <p:nvPr userDrawn="1"/>
        </p:nvGrpSpPr>
        <p:grpSpPr>
          <a:xfrm rot="10800000">
            <a:off x="-23446" y="10974729"/>
            <a:ext cx="24535152" cy="4304369"/>
            <a:chOff x="0" y="-156114"/>
            <a:chExt cx="24535152" cy="4304369"/>
          </a:xfrm>
        </p:grpSpPr>
        <p:sp>
          <p:nvSpPr>
            <p:cNvPr id="10" name="Freeform 9"/>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5" name="Freeform 14"/>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6" name="Freeform 15"/>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7" name="Freeform 16"/>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9" name="Freeform 18"/>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0" name="Freeform 19"/>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1"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2"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3"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4"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25"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7"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8"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9"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30"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31"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32"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33"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34"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35"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65190758"/>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pp features">
    <p:spTree>
      <p:nvGrpSpPr>
        <p:cNvPr id="1" name=""/>
        <p:cNvGrpSpPr/>
        <p:nvPr/>
      </p:nvGrpSpPr>
      <p:grpSpPr>
        <a:xfrm>
          <a:off x="0" y="0"/>
          <a:ext cx="0" cy="0"/>
          <a:chOff x="0" y="0"/>
          <a:chExt cx="0" cy="0"/>
        </a:xfrm>
      </p:grpSpPr>
      <p:sp>
        <p:nvSpPr>
          <p:cNvPr id="4" name="Picture Placeholder 13"/>
          <p:cNvSpPr>
            <a:spLocks noGrp="1"/>
          </p:cNvSpPr>
          <p:nvPr>
            <p:ph type="pic" sz="quarter" idx="14"/>
          </p:nvPr>
        </p:nvSpPr>
        <p:spPr>
          <a:xfrm>
            <a:off x="4770022" y="2436714"/>
            <a:ext cx="4290417" cy="7627435"/>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3" name="Group 2"/>
          <p:cNvGrpSpPr/>
          <p:nvPr userDrawn="1"/>
        </p:nvGrpSpPr>
        <p:grpSpPr>
          <a:xfrm rot="10800000">
            <a:off x="-23446" y="10974729"/>
            <a:ext cx="24535152" cy="4304369"/>
            <a:chOff x="0" y="-156114"/>
            <a:chExt cx="24535152" cy="4304369"/>
          </a:xfrm>
        </p:grpSpPr>
        <p:sp>
          <p:nvSpPr>
            <p:cNvPr id="5" name="Freeform 4"/>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5"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7"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8"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9"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1"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2"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3"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4"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5"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7"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8"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9"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1597461797"/>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pp features">
    <p:spTree>
      <p:nvGrpSpPr>
        <p:cNvPr id="1" name=""/>
        <p:cNvGrpSpPr/>
        <p:nvPr/>
      </p:nvGrpSpPr>
      <p:grpSpPr>
        <a:xfrm>
          <a:off x="0" y="0"/>
          <a:ext cx="0" cy="0"/>
          <a:chOff x="0" y="0"/>
          <a:chExt cx="0" cy="0"/>
        </a:xfrm>
      </p:grpSpPr>
      <p:sp>
        <p:nvSpPr>
          <p:cNvPr id="5" name="Picture Placeholder 13"/>
          <p:cNvSpPr>
            <a:spLocks noGrp="1"/>
          </p:cNvSpPr>
          <p:nvPr>
            <p:ph type="pic" sz="quarter" idx="14"/>
          </p:nvPr>
        </p:nvSpPr>
        <p:spPr>
          <a:xfrm>
            <a:off x="3410888" y="3912686"/>
            <a:ext cx="7567384" cy="4780342"/>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3" name="Group 2"/>
          <p:cNvGrpSpPr/>
          <p:nvPr userDrawn="1"/>
        </p:nvGrpSpPr>
        <p:grpSpPr>
          <a:xfrm rot="10800000">
            <a:off x="-23446" y="10974729"/>
            <a:ext cx="24535152" cy="4304369"/>
            <a:chOff x="0" y="-156114"/>
            <a:chExt cx="24535152" cy="4304369"/>
          </a:xfrm>
        </p:grpSpPr>
        <p:sp>
          <p:nvSpPr>
            <p:cNvPr id="4" name="Freeform 3"/>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6" name="Freeform 5"/>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5"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7"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8"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19"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0"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1"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2"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3"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4"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5"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7"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8"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29"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565679538"/>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24377650" cy="13716000"/>
          </a:xfrm>
          <a:prstGeom prst="rect">
            <a:avLst/>
          </a:prstGeom>
          <a:solidFill>
            <a:schemeClr val="bg1">
              <a:lumMod val="95000"/>
            </a:schemeClr>
          </a:solidFill>
          <a:effectLst/>
        </p:spPr>
        <p:txBody>
          <a:bodyPr>
            <a:norm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spTree>
    <p:extLst>
      <p:ext uri="{BB962C8B-B14F-4D97-AF65-F5344CB8AC3E}">
        <p14:creationId xmlns:p14="http://schemas.microsoft.com/office/powerpoint/2010/main" val="420089133"/>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eative Break Picture">
    <p:spTree>
      <p:nvGrpSpPr>
        <p:cNvPr id="1" name=""/>
        <p:cNvGrpSpPr/>
        <p:nvPr/>
      </p:nvGrpSpPr>
      <p:grpSpPr>
        <a:xfrm>
          <a:off x="0" y="0"/>
          <a:ext cx="0" cy="0"/>
          <a:chOff x="0" y="0"/>
          <a:chExt cx="0" cy="0"/>
        </a:xfrm>
      </p:grpSpPr>
      <p:sp>
        <p:nvSpPr>
          <p:cNvPr id="4" name="Picture Placeholder 3"/>
          <p:cNvSpPr>
            <a:spLocks noGrp="1"/>
          </p:cNvSpPr>
          <p:nvPr>
            <p:ph type="pic" sz="quarter" idx="15"/>
          </p:nvPr>
        </p:nvSpPr>
        <p:spPr>
          <a:xfrm>
            <a:off x="13905212" y="1952726"/>
            <a:ext cx="8420998" cy="8420998"/>
          </a:xfrm>
          <a:custGeom>
            <a:avLst/>
            <a:gdLst>
              <a:gd name="connsiteX0" fmla="*/ 1794805 w 3589610"/>
              <a:gd name="connsiteY0" fmla="*/ 0 h 3589610"/>
              <a:gd name="connsiteX1" fmla="*/ 3589610 w 3589610"/>
              <a:gd name="connsiteY1" fmla="*/ 1794805 h 3589610"/>
              <a:gd name="connsiteX2" fmla="*/ 1794805 w 3589610"/>
              <a:gd name="connsiteY2" fmla="*/ 3589610 h 3589610"/>
              <a:gd name="connsiteX3" fmla="*/ 0 w 3589610"/>
              <a:gd name="connsiteY3" fmla="*/ 1794805 h 3589610"/>
              <a:gd name="connsiteX4" fmla="*/ 1794805 w 3589610"/>
              <a:gd name="connsiteY4" fmla="*/ 0 h 3589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9610" h="3589610">
                <a:moveTo>
                  <a:pt x="1794805" y="0"/>
                </a:moveTo>
                <a:cubicBezTo>
                  <a:pt x="2786048" y="0"/>
                  <a:pt x="3589610" y="803562"/>
                  <a:pt x="3589610" y="1794805"/>
                </a:cubicBezTo>
                <a:cubicBezTo>
                  <a:pt x="3589610" y="2786048"/>
                  <a:pt x="2786048" y="3589610"/>
                  <a:pt x="1794805" y="3589610"/>
                </a:cubicBezTo>
                <a:cubicBezTo>
                  <a:pt x="803562" y="3589610"/>
                  <a:pt x="0" y="2786048"/>
                  <a:pt x="0" y="1794805"/>
                </a:cubicBezTo>
                <a:cubicBezTo>
                  <a:pt x="0" y="803562"/>
                  <a:pt x="803562" y="0"/>
                  <a:pt x="1794805" y="0"/>
                </a:cubicBezTo>
                <a:close/>
              </a:path>
            </a:pathLst>
          </a:custGeom>
          <a:solidFill>
            <a:schemeClr val="bg1">
              <a:lumMod val="95000"/>
            </a:schemeClr>
          </a:solidFill>
          <a:effectLst/>
        </p:spPr>
        <p:txBody>
          <a:bodyPr wrap="square">
            <a:noAutofit/>
          </a:bodyPr>
          <a:lstStyle>
            <a:lvl1pPr marL="0" indent="0">
              <a:buNone/>
              <a:defRPr sz="2400" b="0" i="0">
                <a:ln>
                  <a:noFill/>
                </a:ln>
                <a:solidFill>
                  <a:schemeClr val="tx2"/>
                </a:solidFill>
                <a:latin typeface="Nunito Light" charset="0"/>
                <a:ea typeface="Nunito Light" charset="0"/>
                <a:cs typeface="Nunito Light" charset="0"/>
              </a:defRPr>
            </a:lvl1pPr>
          </a:lstStyle>
          <a:p>
            <a:endParaRPr lang="en-US" dirty="0"/>
          </a:p>
        </p:txBody>
      </p:sp>
      <p:grpSp>
        <p:nvGrpSpPr>
          <p:cNvPr id="5" name="Group 4"/>
          <p:cNvGrpSpPr/>
          <p:nvPr userDrawn="1"/>
        </p:nvGrpSpPr>
        <p:grpSpPr>
          <a:xfrm rot="10800000">
            <a:off x="-23446" y="10974729"/>
            <a:ext cx="24535152" cy="4304369"/>
            <a:chOff x="0" y="-156114"/>
            <a:chExt cx="24535152" cy="4304369"/>
          </a:xfrm>
        </p:grpSpPr>
        <p:sp>
          <p:nvSpPr>
            <p:cNvPr id="6" name="Freeform 5"/>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7" name="Freeform 6"/>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8" name="Freeform 7"/>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9" name="Freeform 8"/>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0" name="Freeform 9"/>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1" name="Freeform 10"/>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2" name="Freeform 11"/>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b="0" i="0" dirty="0">
                <a:latin typeface="Nunito Light" charset="0"/>
              </a:endParaRPr>
            </a:p>
          </p:txBody>
        </p:sp>
        <p:sp>
          <p:nvSpPr>
            <p:cNvPr id="13" name="Freeform 12"/>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b="0" i="0" dirty="0">
                <a:latin typeface="Nunito Light" charset="0"/>
              </a:endParaRPr>
            </a:p>
          </p:txBody>
        </p:sp>
        <p:sp>
          <p:nvSpPr>
            <p:cNvPr id="14" name="Freeform 13"/>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5" name="Freeform 14"/>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6"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7"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18"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19"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b="0" i="0" dirty="0">
                <a:latin typeface="Nunito Light" charset="0"/>
              </a:endParaRPr>
            </a:p>
          </p:txBody>
        </p:sp>
        <p:sp>
          <p:nvSpPr>
            <p:cNvPr id="20"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1"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b="0" i="0" dirty="0">
                <a:latin typeface="Nunito Light" charset="0"/>
              </a:endParaRPr>
            </a:p>
          </p:txBody>
        </p:sp>
        <p:sp>
          <p:nvSpPr>
            <p:cNvPr id="22"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3"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4"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5"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6"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b="0" i="0" dirty="0">
                <a:latin typeface="Nunito Light" charset="0"/>
              </a:endParaRPr>
            </a:p>
          </p:txBody>
        </p:sp>
        <p:sp>
          <p:nvSpPr>
            <p:cNvPr id="27"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b="0" i="0" dirty="0">
                <a:latin typeface="Nunito Light" charset="0"/>
              </a:endParaRPr>
            </a:p>
          </p:txBody>
        </p:sp>
        <p:sp>
          <p:nvSpPr>
            <p:cNvPr id="28"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b="0" i="0" dirty="0">
                <a:latin typeface="Nunito Light" charset="0"/>
              </a:endParaRPr>
            </a:p>
          </p:txBody>
        </p:sp>
        <p:sp>
          <p:nvSpPr>
            <p:cNvPr id="29"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sp>
          <p:nvSpPr>
            <p:cNvPr id="30"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b="0" i="0" dirty="0">
                <a:latin typeface="Nunito Light" charset="0"/>
              </a:endParaRPr>
            </a:p>
          </p:txBody>
        </p:sp>
      </p:grpSp>
    </p:spTree>
    <p:extLst>
      <p:ext uri="{BB962C8B-B14F-4D97-AF65-F5344CB8AC3E}">
        <p14:creationId xmlns:p14="http://schemas.microsoft.com/office/powerpoint/2010/main" val="1721947180"/>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754" r:id="rId1"/>
    <p:sldLayoutId id="2147483964" r:id="rId2"/>
    <p:sldLayoutId id="2147483965" r:id="rId3"/>
    <p:sldLayoutId id="2147483958" r:id="rId4"/>
    <p:sldLayoutId id="2147483959" r:id="rId5"/>
    <p:sldLayoutId id="2147483960" r:id="rId6"/>
    <p:sldLayoutId id="2147483953" r:id="rId7"/>
    <p:sldLayoutId id="2147483956" r:id="rId8"/>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hf hdr="0" ftr="0" dt="0"/>
  <p:txStyles>
    <p:titleStyle>
      <a:lvl1pPr algn="l" defTabSz="1828434" rtl="0" eaLnBrk="1" latinLnBrk="0" hangingPunct="1">
        <a:lnSpc>
          <a:spcPct val="90000"/>
        </a:lnSpc>
        <a:spcBef>
          <a:spcPct val="0"/>
        </a:spcBef>
        <a:buNone/>
        <a:defRPr lang="en-US" sz="6000" kern="1200">
          <a:solidFill>
            <a:schemeClr val="tx1"/>
          </a:solidFill>
          <a:latin typeface="Lato Light" charset="0"/>
          <a:ea typeface="Lato Light" charset="0"/>
          <a:cs typeface="Lato Light" charset="0"/>
        </a:defRPr>
      </a:lvl1pPr>
    </p:titleStyle>
    <p:bodyStyle>
      <a:lvl1pPr marL="457109" indent="-457109" algn="l" defTabSz="1828434" rtl="0" eaLnBrk="1" latinLnBrk="0" hangingPunct="1">
        <a:lnSpc>
          <a:spcPct val="90000"/>
        </a:lnSpc>
        <a:spcBef>
          <a:spcPts val="2000"/>
        </a:spcBef>
        <a:buFont typeface="Arial" panose="020B0604020202020204" pitchFamily="34" charset="0"/>
        <a:buChar char="•"/>
        <a:defRPr lang="en-US" sz="4800" kern="1200" dirty="0" smtClean="0">
          <a:solidFill>
            <a:schemeClr val="tx1"/>
          </a:solidFill>
          <a:effectLst/>
          <a:latin typeface="Lato Light" charset="0"/>
          <a:ea typeface="Lato Light" charset="0"/>
          <a:cs typeface="Lato Light" charset="0"/>
        </a:defRPr>
      </a:lvl1pPr>
      <a:lvl2pPr marL="1371326" indent="-457109" algn="l" defTabSz="1828434" rtl="0" eaLnBrk="1" latinLnBrk="0" hangingPunct="1">
        <a:lnSpc>
          <a:spcPct val="90000"/>
        </a:lnSpc>
        <a:spcBef>
          <a:spcPts val="1000"/>
        </a:spcBef>
        <a:buFont typeface="Arial" panose="020B0604020202020204" pitchFamily="34" charset="0"/>
        <a:buChar char="•"/>
        <a:defRPr lang="en-US" sz="4000" kern="1200" dirty="0" smtClean="0">
          <a:solidFill>
            <a:schemeClr val="tx1"/>
          </a:solidFill>
          <a:effectLst/>
          <a:latin typeface="Lato Light" charset="0"/>
          <a:ea typeface="Lato Light" charset="0"/>
          <a:cs typeface="Lato Light" charset="0"/>
        </a:defRPr>
      </a:lvl2pPr>
      <a:lvl3pPr marL="2285543" indent="-457109" algn="l" defTabSz="1828434" rtl="0" eaLnBrk="1" latinLnBrk="0" hangingPunct="1">
        <a:lnSpc>
          <a:spcPct val="90000"/>
        </a:lnSpc>
        <a:spcBef>
          <a:spcPts val="1000"/>
        </a:spcBef>
        <a:buFont typeface="Arial" panose="020B0604020202020204" pitchFamily="34" charset="0"/>
        <a:buChar char="•"/>
        <a:defRPr lang="en-US" sz="3600" kern="1200" dirty="0" smtClean="0">
          <a:solidFill>
            <a:schemeClr val="tx1"/>
          </a:solidFill>
          <a:effectLst/>
          <a:latin typeface="Lato Light" charset="0"/>
          <a:ea typeface="Lato Light" charset="0"/>
          <a:cs typeface="Lato Light" charset="0"/>
        </a:defRPr>
      </a:lvl3pPr>
      <a:lvl4pPr marL="3199760" indent="-457109" algn="l" defTabSz="1828434" rtl="0" eaLnBrk="1" latinLnBrk="0" hangingPunct="1">
        <a:lnSpc>
          <a:spcPct val="90000"/>
        </a:lnSpc>
        <a:spcBef>
          <a:spcPts val="1000"/>
        </a:spcBef>
        <a:buFont typeface="Arial" panose="020B0604020202020204" pitchFamily="34" charset="0"/>
        <a:buChar char="•"/>
        <a:defRPr lang="en-US" sz="3200" kern="1200" dirty="0" smtClean="0">
          <a:solidFill>
            <a:schemeClr val="tx1"/>
          </a:solidFill>
          <a:effectLst/>
          <a:latin typeface="Lato Light" charset="0"/>
          <a:ea typeface="Lato Light" charset="0"/>
          <a:cs typeface="Lato Light" charset="0"/>
        </a:defRPr>
      </a:lvl4pPr>
      <a:lvl5pPr marL="4113977" indent="-457109" algn="l" defTabSz="1828434" rtl="0" eaLnBrk="1" latinLnBrk="0" hangingPunct="1">
        <a:lnSpc>
          <a:spcPct val="90000"/>
        </a:lnSpc>
        <a:spcBef>
          <a:spcPts val="1000"/>
        </a:spcBef>
        <a:buFont typeface="Arial" panose="020B0604020202020204" pitchFamily="34" charset="0"/>
        <a:buChar char="•"/>
        <a:defRPr lang="en-US" sz="3200" kern="1200" dirty="0">
          <a:solidFill>
            <a:schemeClr val="tx1"/>
          </a:solidFill>
          <a:effectLst/>
          <a:latin typeface="Lato Light" charset="0"/>
          <a:ea typeface="Lato Light" charset="0"/>
          <a:cs typeface="Lato Light" charset="0"/>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Box 311"/>
          <p:cNvSpPr txBox="1"/>
          <p:nvPr/>
        </p:nvSpPr>
        <p:spPr>
          <a:xfrm>
            <a:off x="-553606" y="3654483"/>
            <a:ext cx="25484862" cy="5755422"/>
          </a:xfrm>
          <a:prstGeom prst="rect">
            <a:avLst/>
          </a:prstGeom>
          <a:noFill/>
        </p:spPr>
        <p:txBody>
          <a:bodyPr wrap="square" rtlCol="0">
            <a:spAutoFit/>
          </a:bodyPr>
          <a:lstStyle/>
          <a:p>
            <a:pPr algn="ctr" rtl="1">
              <a:spcAft>
                <a:spcPts val="800"/>
              </a:spcAft>
              <a:defRPr/>
            </a:pPr>
            <a:r>
              <a:rPr lang="fa-IR" altLang="en-US" sz="9600" dirty="0">
                <a:latin typeface="Calibri" panose="020F0502020204030204" pitchFamily="34" charset="0"/>
                <a:ea typeface="Arial" charset="0"/>
                <a:cs typeface="Calibri" panose="020F0502020204030204" pitchFamily="34" charset="0"/>
              </a:rPr>
              <a:t>طراحی و پیاده‌سازی شبکه </a:t>
            </a:r>
            <a:r>
              <a:rPr lang="fa-IR" altLang="en-US" sz="9600" dirty="0" smtClean="0">
                <a:latin typeface="Calibri" panose="020F0502020204030204" pitchFamily="34" charset="0"/>
                <a:ea typeface="Arial" charset="0"/>
                <a:cs typeface="Calibri" panose="020F0502020204030204" pitchFamily="34" charset="0"/>
              </a:rPr>
              <a:t>اجتماعی</a:t>
            </a:r>
            <a:endParaRPr lang="en-US" altLang="en-US" sz="9600" dirty="0" smtClean="0">
              <a:latin typeface="Calibri" panose="020F0502020204030204" pitchFamily="34" charset="0"/>
              <a:ea typeface="Arial" charset="0"/>
              <a:cs typeface="Calibri" panose="020F0502020204030204" pitchFamily="34" charset="0"/>
            </a:endParaRPr>
          </a:p>
          <a:p>
            <a:pPr algn="ctr" rtl="1">
              <a:spcAft>
                <a:spcPts val="800"/>
              </a:spcAft>
              <a:defRPr/>
            </a:pPr>
            <a:r>
              <a:rPr lang="fa-IR" altLang="en-US" sz="9600" dirty="0" smtClean="0">
                <a:latin typeface="Calibri" panose="020F0502020204030204" pitchFamily="34" charset="0"/>
                <a:ea typeface="Arial" charset="0"/>
                <a:cs typeface="Calibri" panose="020F0502020204030204" pitchFamily="34" charset="0"/>
              </a:rPr>
              <a:t> </a:t>
            </a:r>
            <a:r>
              <a:rPr lang="fa-IR" altLang="en-US" sz="9600" dirty="0">
                <a:latin typeface="Calibri" panose="020F0502020204030204" pitchFamily="34" charset="0"/>
                <a:ea typeface="Arial" charset="0"/>
                <a:cs typeface="Calibri" panose="020F0502020204030204" pitchFamily="34" charset="0"/>
              </a:rPr>
              <a:t>محلی و بی‌سیم بدون </a:t>
            </a:r>
            <a:r>
              <a:rPr lang="fa-IR" altLang="en-US" sz="9600" dirty="0" smtClean="0">
                <a:latin typeface="Calibri" panose="020F0502020204030204" pitchFamily="34" charset="0"/>
                <a:ea typeface="Arial" charset="0"/>
                <a:cs typeface="Calibri" panose="020F0502020204030204" pitchFamily="34" charset="0"/>
              </a:rPr>
              <a:t>اینترنت</a:t>
            </a:r>
            <a:endParaRPr lang="en-US" altLang="en-US" sz="9600" dirty="0" smtClean="0">
              <a:latin typeface="Calibri" panose="020F0502020204030204" pitchFamily="34" charset="0"/>
              <a:ea typeface="Arial" charset="0"/>
              <a:cs typeface="Calibri" panose="020F0502020204030204" pitchFamily="34" charset="0"/>
            </a:endParaRPr>
          </a:p>
          <a:p>
            <a:pPr algn="ctr" rtl="1">
              <a:spcAft>
                <a:spcPts val="800"/>
              </a:spcAft>
              <a:defRPr/>
            </a:pPr>
            <a:endParaRPr lang="fa-IR" altLang="en-US" sz="9600" dirty="0">
              <a:latin typeface="Calibri" panose="020F0502020204030204" pitchFamily="34" charset="0"/>
              <a:ea typeface="Arial" charset="0"/>
              <a:cs typeface="Calibri" panose="020F0502020204030204" pitchFamily="34" charset="0"/>
            </a:endParaRPr>
          </a:p>
          <a:p>
            <a:pPr algn="ctr" rtl="1">
              <a:spcAft>
                <a:spcPts val="2400"/>
              </a:spcAft>
              <a:defRPr/>
            </a:pPr>
            <a:r>
              <a:rPr lang="fa-IR" altLang="en-US" sz="4800" dirty="0" smtClean="0">
                <a:latin typeface="Calibri" panose="020F0502020204030204" pitchFamily="34" charset="0"/>
                <a:ea typeface="Arial" charset="0"/>
                <a:cs typeface="Calibri" panose="020F0502020204030204" pitchFamily="34" charset="0"/>
              </a:rPr>
              <a:t>استاد </a:t>
            </a:r>
            <a:r>
              <a:rPr lang="fa-IR" altLang="en-US" sz="4800" dirty="0">
                <a:latin typeface="Calibri" panose="020F0502020204030204" pitchFamily="34" charset="0"/>
                <a:ea typeface="Arial" charset="0"/>
                <a:cs typeface="Calibri" panose="020F0502020204030204" pitchFamily="34" charset="0"/>
              </a:rPr>
              <a:t>راهنما: سید صالح </a:t>
            </a:r>
            <a:r>
              <a:rPr lang="fa-IR" altLang="en-US" sz="4800" dirty="0" smtClean="0">
                <a:latin typeface="Calibri" panose="020F0502020204030204" pitchFamily="34" charset="0"/>
                <a:ea typeface="Arial" charset="0"/>
                <a:cs typeface="Calibri" panose="020F0502020204030204" pitchFamily="34" charset="0"/>
              </a:rPr>
              <a:t>اعتمادی</a:t>
            </a:r>
            <a:endParaRPr lang="en-US" altLang="en-US" sz="4800" dirty="0">
              <a:latin typeface="Calibri" panose="020F0502020204030204" pitchFamily="34" charset="0"/>
              <a:ea typeface="Arial" charset="0"/>
              <a:cs typeface="Calibri" panose="020F0502020204030204" pitchFamily="34" charset="0"/>
            </a:endParaRPr>
          </a:p>
        </p:txBody>
      </p:sp>
      <p:sp>
        <p:nvSpPr>
          <p:cNvPr id="313" name="TextBox 312"/>
          <p:cNvSpPr txBox="1"/>
          <p:nvPr/>
        </p:nvSpPr>
        <p:spPr>
          <a:xfrm>
            <a:off x="10433376" y="9714369"/>
            <a:ext cx="3510898" cy="707886"/>
          </a:xfrm>
          <a:prstGeom prst="rect">
            <a:avLst/>
          </a:prstGeom>
          <a:noFill/>
        </p:spPr>
        <p:txBody>
          <a:bodyPr wrap="none" rtlCol="0">
            <a:spAutoFit/>
          </a:bodyPr>
          <a:lstStyle/>
          <a:p>
            <a:pPr algn="ctr" rtl="1">
              <a:spcAft>
                <a:spcPts val="2400"/>
              </a:spcAft>
              <a:defRPr/>
            </a:pPr>
            <a:r>
              <a:rPr lang="fa-IR" altLang="en-US" sz="4000" dirty="0">
                <a:latin typeface="Calibri" panose="020F0502020204030204" pitchFamily="34" charset="0"/>
                <a:ea typeface="Arial" charset="0"/>
                <a:cs typeface="Calibri" panose="020F0502020204030204" pitchFamily="34" charset="0"/>
              </a:rPr>
              <a:t>مریم سادات هاشمی</a:t>
            </a:r>
          </a:p>
        </p:txBody>
      </p:sp>
      <p:grpSp>
        <p:nvGrpSpPr>
          <p:cNvPr id="130" name="Group 129"/>
          <p:cNvGrpSpPr/>
          <p:nvPr/>
        </p:nvGrpSpPr>
        <p:grpSpPr>
          <a:xfrm>
            <a:off x="0" y="-1582768"/>
            <a:ext cx="24535152" cy="4304369"/>
            <a:chOff x="0" y="-156114"/>
            <a:chExt cx="24535152" cy="4304369"/>
          </a:xfrm>
        </p:grpSpPr>
        <p:sp>
          <p:nvSpPr>
            <p:cNvPr id="131" name="Freeform 130"/>
            <p:cNvSpPr>
              <a:spLocks noChangeArrowheads="1"/>
            </p:cNvSpPr>
            <p:nvPr/>
          </p:nvSpPr>
          <p:spPr bwMode="auto">
            <a:xfrm>
              <a:off x="23378291" y="2431564"/>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132" name="Freeform 131"/>
            <p:cNvSpPr>
              <a:spLocks noChangeArrowheads="1"/>
            </p:cNvSpPr>
            <p:nvPr/>
          </p:nvSpPr>
          <p:spPr bwMode="auto">
            <a:xfrm>
              <a:off x="23079221" y="-88970"/>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3" name="Freeform 132"/>
            <p:cNvSpPr>
              <a:spLocks noChangeArrowheads="1"/>
            </p:cNvSpPr>
            <p:nvPr/>
          </p:nvSpPr>
          <p:spPr bwMode="auto">
            <a:xfrm>
              <a:off x="20776620" y="-88970"/>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4" name="Freeform 133"/>
            <p:cNvSpPr>
              <a:spLocks noChangeArrowheads="1"/>
            </p:cNvSpPr>
            <p:nvPr/>
          </p:nvSpPr>
          <p:spPr bwMode="auto">
            <a:xfrm>
              <a:off x="20420243" y="-88970"/>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5" name="Freeform 134"/>
            <p:cNvSpPr>
              <a:spLocks noChangeArrowheads="1"/>
            </p:cNvSpPr>
            <p:nvPr/>
          </p:nvSpPr>
          <p:spPr bwMode="auto">
            <a:xfrm>
              <a:off x="17677877" y="-88971"/>
              <a:ext cx="2785824" cy="3142198"/>
            </a:xfrm>
            <a:custGeom>
              <a:avLst/>
              <a:gdLst>
                <a:gd name="T0" fmla="*/ 2126 w 2826"/>
                <a:gd name="T1" fmla="*/ 0 h 3188"/>
                <a:gd name="T2" fmla="*/ 0 w 2826"/>
                <a:gd name="T3" fmla="*/ 1954 h 3188"/>
                <a:gd name="T4" fmla="*/ 2825 w 2826"/>
                <a:gd name="T5" fmla="*/ 3187 h 3188"/>
                <a:gd name="T6" fmla="*/ 2782 w 2826"/>
                <a:gd name="T7" fmla="*/ 0 h 3188"/>
                <a:gd name="T8" fmla="*/ 2126 w 2826"/>
                <a:gd name="T9" fmla="*/ 0 h 3188"/>
              </a:gdLst>
              <a:ahLst/>
              <a:cxnLst>
                <a:cxn ang="0">
                  <a:pos x="T0" y="T1"/>
                </a:cxn>
                <a:cxn ang="0">
                  <a:pos x="T2" y="T3"/>
                </a:cxn>
                <a:cxn ang="0">
                  <a:pos x="T4" y="T5"/>
                </a:cxn>
                <a:cxn ang="0">
                  <a:pos x="T6" y="T7"/>
                </a:cxn>
                <a:cxn ang="0">
                  <a:pos x="T8" y="T9"/>
                </a:cxn>
              </a:cxnLst>
              <a:rect l="0" t="0" r="r" b="b"/>
              <a:pathLst>
                <a:path w="2826" h="3188">
                  <a:moveTo>
                    <a:pt x="2126" y="0"/>
                  </a:moveTo>
                  <a:lnTo>
                    <a:pt x="0" y="1954"/>
                  </a:lnTo>
                  <a:lnTo>
                    <a:pt x="2825" y="3187"/>
                  </a:lnTo>
                  <a:lnTo>
                    <a:pt x="2782" y="0"/>
                  </a:lnTo>
                  <a:lnTo>
                    <a:pt x="2126"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6" name="Freeform 135"/>
            <p:cNvSpPr>
              <a:spLocks noChangeArrowheads="1"/>
            </p:cNvSpPr>
            <p:nvPr/>
          </p:nvSpPr>
          <p:spPr bwMode="auto">
            <a:xfrm>
              <a:off x="17608342" y="-88971"/>
              <a:ext cx="2168684" cy="1925303"/>
            </a:xfrm>
            <a:custGeom>
              <a:avLst/>
              <a:gdLst>
                <a:gd name="T0" fmla="*/ 0 w 2199"/>
                <a:gd name="T1" fmla="*/ 0 h 1955"/>
                <a:gd name="T2" fmla="*/ 72 w 2199"/>
                <a:gd name="T3" fmla="*/ 1954 h 1955"/>
                <a:gd name="T4" fmla="*/ 2198 w 2199"/>
                <a:gd name="T5" fmla="*/ 0 h 1955"/>
                <a:gd name="T6" fmla="*/ 0 w 2199"/>
                <a:gd name="T7" fmla="*/ 0 h 1955"/>
              </a:gdLst>
              <a:ahLst/>
              <a:cxnLst>
                <a:cxn ang="0">
                  <a:pos x="T0" y="T1"/>
                </a:cxn>
                <a:cxn ang="0">
                  <a:pos x="T2" y="T3"/>
                </a:cxn>
                <a:cxn ang="0">
                  <a:pos x="T4" y="T5"/>
                </a:cxn>
                <a:cxn ang="0">
                  <a:pos x="T6" y="T7"/>
                </a:cxn>
              </a:cxnLst>
              <a:rect l="0" t="0" r="r" b="b"/>
              <a:pathLst>
                <a:path w="2199" h="1955">
                  <a:moveTo>
                    <a:pt x="0" y="0"/>
                  </a:moveTo>
                  <a:lnTo>
                    <a:pt x="72" y="1954"/>
                  </a:lnTo>
                  <a:lnTo>
                    <a:pt x="219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7" name="Freeform 136"/>
            <p:cNvSpPr>
              <a:spLocks noChangeArrowheads="1"/>
            </p:cNvSpPr>
            <p:nvPr/>
          </p:nvSpPr>
          <p:spPr bwMode="auto">
            <a:xfrm>
              <a:off x="14888518" y="-88734"/>
              <a:ext cx="2811899" cy="1925303"/>
            </a:xfrm>
            <a:custGeom>
              <a:avLst/>
              <a:gdLst>
                <a:gd name="T0" fmla="*/ 0 w 2852"/>
                <a:gd name="T1" fmla="*/ 0 h 1955"/>
                <a:gd name="T2" fmla="*/ 2851 w 2852"/>
                <a:gd name="T3" fmla="*/ 1954 h 1955"/>
                <a:gd name="T4" fmla="*/ 2779 w 2852"/>
                <a:gd name="T5" fmla="*/ 0 h 1955"/>
                <a:gd name="T6" fmla="*/ 0 w 2852"/>
                <a:gd name="T7" fmla="*/ 0 h 1955"/>
              </a:gdLst>
              <a:ahLst/>
              <a:cxnLst>
                <a:cxn ang="0">
                  <a:pos x="T0" y="T1"/>
                </a:cxn>
                <a:cxn ang="0">
                  <a:pos x="T2" y="T3"/>
                </a:cxn>
                <a:cxn ang="0">
                  <a:pos x="T4" y="T5"/>
                </a:cxn>
                <a:cxn ang="0">
                  <a:pos x="T6" y="T7"/>
                </a:cxn>
              </a:cxnLst>
              <a:rect l="0" t="0" r="r" b="b"/>
              <a:pathLst>
                <a:path w="2852" h="1955">
                  <a:moveTo>
                    <a:pt x="0" y="0"/>
                  </a:moveTo>
                  <a:lnTo>
                    <a:pt x="2851" y="1954"/>
                  </a:lnTo>
                  <a:lnTo>
                    <a:pt x="277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138" name="Freeform 137"/>
            <p:cNvSpPr>
              <a:spLocks noChangeArrowheads="1"/>
            </p:cNvSpPr>
            <p:nvPr/>
          </p:nvSpPr>
          <p:spPr bwMode="auto">
            <a:xfrm>
              <a:off x="13589856" y="-88970"/>
              <a:ext cx="4137447" cy="3520308"/>
            </a:xfrm>
            <a:custGeom>
              <a:avLst/>
              <a:gdLst>
                <a:gd name="T0" fmla="*/ 0 w 4196"/>
                <a:gd name="T1" fmla="*/ 0 h 3572"/>
                <a:gd name="T2" fmla="*/ 1886 w 4196"/>
                <a:gd name="T3" fmla="*/ 3571 h 3572"/>
                <a:gd name="T4" fmla="*/ 4195 w 4196"/>
                <a:gd name="T5" fmla="*/ 1954 h 3572"/>
                <a:gd name="T6" fmla="*/ 1344 w 4196"/>
                <a:gd name="T7" fmla="*/ 0 h 3572"/>
                <a:gd name="T8" fmla="*/ 0 w 4196"/>
                <a:gd name="T9" fmla="*/ 0 h 3572"/>
              </a:gdLst>
              <a:ahLst/>
              <a:cxnLst>
                <a:cxn ang="0">
                  <a:pos x="T0" y="T1"/>
                </a:cxn>
                <a:cxn ang="0">
                  <a:pos x="T2" y="T3"/>
                </a:cxn>
                <a:cxn ang="0">
                  <a:pos x="T4" y="T5"/>
                </a:cxn>
                <a:cxn ang="0">
                  <a:pos x="T6" y="T7"/>
                </a:cxn>
                <a:cxn ang="0">
                  <a:pos x="T8" y="T9"/>
                </a:cxn>
              </a:cxnLst>
              <a:rect l="0" t="0" r="r" b="b"/>
              <a:pathLst>
                <a:path w="4196" h="3572">
                  <a:moveTo>
                    <a:pt x="0" y="0"/>
                  </a:moveTo>
                  <a:lnTo>
                    <a:pt x="1886" y="3571"/>
                  </a:lnTo>
                  <a:lnTo>
                    <a:pt x="4195" y="1954"/>
                  </a:lnTo>
                  <a:lnTo>
                    <a:pt x="1344"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139" name="Freeform 138"/>
            <p:cNvSpPr>
              <a:spLocks noChangeArrowheads="1"/>
            </p:cNvSpPr>
            <p:nvPr/>
          </p:nvSpPr>
          <p:spPr bwMode="auto">
            <a:xfrm>
              <a:off x="11104147" y="-111272"/>
              <a:ext cx="4346058" cy="3520308"/>
            </a:xfrm>
            <a:custGeom>
              <a:avLst/>
              <a:gdLst>
                <a:gd name="T0" fmla="*/ 965 w 4408"/>
                <a:gd name="T1" fmla="*/ 0 h 3572"/>
                <a:gd name="T2" fmla="*/ 0 w 4408"/>
                <a:gd name="T3" fmla="*/ 1760 h 3572"/>
                <a:gd name="T4" fmla="*/ 4407 w 4408"/>
                <a:gd name="T5" fmla="*/ 3571 h 3572"/>
                <a:gd name="T6" fmla="*/ 2521 w 4408"/>
                <a:gd name="T7" fmla="*/ 0 h 3572"/>
                <a:gd name="T8" fmla="*/ 965 w 4408"/>
                <a:gd name="T9" fmla="*/ 0 h 3572"/>
              </a:gdLst>
              <a:ahLst/>
              <a:cxnLst>
                <a:cxn ang="0">
                  <a:pos x="T0" y="T1"/>
                </a:cxn>
                <a:cxn ang="0">
                  <a:pos x="T2" y="T3"/>
                </a:cxn>
                <a:cxn ang="0">
                  <a:pos x="T4" y="T5"/>
                </a:cxn>
                <a:cxn ang="0">
                  <a:pos x="T6" y="T7"/>
                </a:cxn>
                <a:cxn ang="0">
                  <a:pos x="T8" y="T9"/>
                </a:cxn>
              </a:cxnLst>
              <a:rect l="0" t="0" r="r" b="b"/>
              <a:pathLst>
                <a:path w="4408" h="3572">
                  <a:moveTo>
                    <a:pt x="965" y="0"/>
                  </a:moveTo>
                  <a:lnTo>
                    <a:pt x="0" y="1760"/>
                  </a:lnTo>
                  <a:lnTo>
                    <a:pt x="4407" y="3571"/>
                  </a:lnTo>
                  <a:lnTo>
                    <a:pt x="2521" y="0"/>
                  </a:lnTo>
                  <a:lnTo>
                    <a:pt x="965" y="0"/>
                  </a:lnTo>
                </a:path>
              </a:pathLst>
            </a:custGeom>
            <a:solidFill>
              <a:schemeClr val="accent2"/>
            </a:solidFill>
            <a:ln>
              <a:noFill/>
            </a:ln>
            <a:effectLst/>
          </p:spPr>
          <p:txBody>
            <a:bodyPr wrap="none" anchor="ctr"/>
            <a:lstStyle/>
            <a:p>
              <a:endParaRPr lang="en-US" sz="7197" dirty="0">
                <a:latin typeface="Nunito Light" charset="0"/>
              </a:endParaRPr>
            </a:p>
          </p:txBody>
        </p:sp>
        <p:sp>
          <p:nvSpPr>
            <p:cNvPr id="140" name="Freeform 139"/>
            <p:cNvSpPr>
              <a:spLocks noChangeArrowheads="1"/>
            </p:cNvSpPr>
            <p:nvPr/>
          </p:nvSpPr>
          <p:spPr bwMode="auto">
            <a:xfrm>
              <a:off x="9793019" y="-88970"/>
              <a:ext cx="369415" cy="195571"/>
            </a:xfrm>
            <a:custGeom>
              <a:avLst/>
              <a:gdLst>
                <a:gd name="T0" fmla="*/ 112 w 374"/>
                <a:gd name="T1" fmla="*/ 0 h 198"/>
                <a:gd name="T2" fmla="*/ 0 w 374"/>
                <a:gd name="T3" fmla="*/ 197 h 198"/>
                <a:gd name="T4" fmla="*/ 373 w 374"/>
                <a:gd name="T5" fmla="*/ 0 h 198"/>
                <a:gd name="T6" fmla="*/ 112 w 374"/>
                <a:gd name="T7" fmla="*/ 0 h 198"/>
              </a:gdLst>
              <a:ahLst/>
              <a:cxnLst>
                <a:cxn ang="0">
                  <a:pos x="T0" y="T1"/>
                </a:cxn>
                <a:cxn ang="0">
                  <a:pos x="T2" y="T3"/>
                </a:cxn>
                <a:cxn ang="0">
                  <a:pos x="T4" y="T5"/>
                </a:cxn>
                <a:cxn ang="0">
                  <a:pos x="T6" y="T7"/>
                </a:cxn>
              </a:cxnLst>
              <a:rect l="0" t="0" r="r" b="b"/>
              <a:pathLst>
                <a:path w="374" h="198">
                  <a:moveTo>
                    <a:pt x="112" y="0"/>
                  </a:moveTo>
                  <a:lnTo>
                    <a:pt x="0" y="197"/>
                  </a:lnTo>
                  <a:lnTo>
                    <a:pt x="373" y="0"/>
                  </a:lnTo>
                  <a:lnTo>
                    <a:pt x="112"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1" name="Freeform 13"/>
            <p:cNvSpPr>
              <a:spLocks noChangeArrowheads="1"/>
            </p:cNvSpPr>
            <p:nvPr/>
          </p:nvSpPr>
          <p:spPr bwMode="auto">
            <a:xfrm>
              <a:off x="9698211" y="-88970"/>
              <a:ext cx="225996" cy="195571"/>
            </a:xfrm>
            <a:custGeom>
              <a:avLst/>
              <a:gdLst>
                <a:gd name="T0" fmla="*/ 0 w 231"/>
                <a:gd name="T1" fmla="*/ 0 h 198"/>
                <a:gd name="T2" fmla="*/ 118 w 231"/>
                <a:gd name="T3" fmla="*/ 197 h 198"/>
                <a:gd name="T4" fmla="*/ 230 w 231"/>
                <a:gd name="T5" fmla="*/ 0 h 198"/>
                <a:gd name="T6" fmla="*/ 0 w 231"/>
                <a:gd name="T7" fmla="*/ 0 h 198"/>
              </a:gdLst>
              <a:ahLst/>
              <a:cxnLst>
                <a:cxn ang="0">
                  <a:pos x="T0" y="T1"/>
                </a:cxn>
                <a:cxn ang="0">
                  <a:pos x="T2" y="T3"/>
                </a:cxn>
                <a:cxn ang="0">
                  <a:pos x="T4" y="T5"/>
                </a:cxn>
                <a:cxn ang="0">
                  <a:pos x="T6" y="T7"/>
                </a:cxn>
              </a:cxnLst>
              <a:rect l="0" t="0" r="r" b="b"/>
              <a:pathLst>
                <a:path w="231" h="198">
                  <a:moveTo>
                    <a:pt x="0" y="0"/>
                  </a:moveTo>
                  <a:lnTo>
                    <a:pt x="118" y="197"/>
                  </a:lnTo>
                  <a:lnTo>
                    <a:pt x="230" y="0"/>
                  </a:lnTo>
                  <a:lnTo>
                    <a:pt x="0"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2" name="Freeform 14"/>
            <p:cNvSpPr>
              <a:spLocks noChangeArrowheads="1"/>
            </p:cNvSpPr>
            <p:nvPr/>
          </p:nvSpPr>
          <p:spPr bwMode="auto">
            <a:xfrm>
              <a:off x="8502000" y="61758"/>
              <a:ext cx="2646751" cy="2259950"/>
            </a:xfrm>
            <a:custGeom>
              <a:avLst/>
              <a:gdLst>
                <a:gd name="T0" fmla="*/ 2685 w 2686"/>
                <a:gd name="T1" fmla="*/ 1563 h 2292"/>
                <a:gd name="T2" fmla="*/ 1308 w 2686"/>
                <a:gd name="T3" fmla="*/ 0 h 2292"/>
                <a:gd name="T4" fmla="*/ 0 w 2686"/>
                <a:gd name="T5" fmla="*/ 2291 h 2292"/>
                <a:gd name="T6" fmla="*/ 2685 w 2686"/>
                <a:gd name="T7" fmla="*/ 1563 h 2292"/>
              </a:gdLst>
              <a:ahLst/>
              <a:cxnLst>
                <a:cxn ang="0">
                  <a:pos x="T0" y="T1"/>
                </a:cxn>
                <a:cxn ang="0">
                  <a:pos x="T2" y="T3"/>
                </a:cxn>
                <a:cxn ang="0">
                  <a:pos x="T4" y="T5"/>
                </a:cxn>
                <a:cxn ang="0">
                  <a:pos x="T6" y="T7"/>
                </a:cxn>
              </a:cxnLst>
              <a:rect l="0" t="0" r="r" b="b"/>
              <a:pathLst>
                <a:path w="2686" h="2292">
                  <a:moveTo>
                    <a:pt x="2685" y="1563"/>
                  </a:moveTo>
                  <a:lnTo>
                    <a:pt x="1308" y="0"/>
                  </a:lnTo>
                  <a:lnTo>
                    <a:pt x="0" y="2291"/>
                  </a:lnTo>
                  <a:lnTo>
                    <a:pt x="2685" y="1563"/>
                  </a:lnTo>
                </a:path>
              </a:pathLst>
            </a:custGeom>
            <a:solidFill>
              <a:schemeClr val="accent2"/>
            </a:solidFill>
            <a:ln>
              <a:noFill/>
            </a:ln>
            <a:effectLst/>
          </p:spPr>
          <p:txBody>
            <a:bodyPr wrap="none" anchor="ctr"/>
            <a:lstStyle/>
            <a:p>
              <a:endParaRPr lang="en-US" sz="7197" dirty="0">
                <a:latin typeface="Nunito Light" charset="0"/>
              </a:endParaRPr>
            </a:p>
          </p:txBody>
        </p:sp>
        <p:sp>
          <p:nvSpPr>
            <p:cNvPr id="143" name="Freeform 15"/>
            <p:cNvSpPr>
              <a:spLocks noChangeArrowheads="1"/>
            </p:cNvSpPr>
            <p:nvPr/>
          </p:nvSpPr>
          <p:spPr bwMode="auto">
            <a:xfrm>
              <a:off x="6821130" y="61996"/>
              <a:ext cx="2985743" cy="2259950"/>
            </a:xfrm>
            <a:custGeom>
              <a:avLst/>
              <a:gdLst>
                <a:gd name="T0" fmla="*/ 3029 w 3030"/>
                <a:gd name="T1" fmla="*/ 0 h 2292"/>
                <a:gd name="T2" fmla="*/ 0 w 3030"/>
                <a:gd name="T3" fmla="*/ 624 h 2292"/>
                <a:gd name="T4" fmla="*/ 1721 w 3030"/>
                <a:gd name="T5" fmla="*/ 2291 h 2292"/>
                <a:gd name="T6" fmla="*/ 3029 w 3030"/>
                <a:gd name="T7" fmla="*/ 0 h 2292"/>
              </a:gdLst>
              <a:ahLst/>
              <a:cxnLst>
                <a:cxn ang="0">
                  <a:pos x="T0" y="T1"/>
                </a:cxn>
                <a:cxn ang="0">
                  <a:pos x="T2" y="T3"/>
                </a:cxn>
                <a:cxn ang="0">
                  <a:pos x="T4" y="T5"/>
                </a:cxn>
                <a:cxn ang="0">
                  <a:pos x="T6" y="T7"/>
                </a:cxn>
              </a:cxnLst>
              <a:rect l="0" t="0" r="r" b="b"/>
              <a:pathLst>
                <a:path w="3030" h="2292">
                  <a:moveTo>
                    <a:pt x="3029" y="0"/>
                  </a:moveTo>
                  <a:lnTo>
                    <a:pt x="0" y="624"/>
                  </a:lnTo>
                  <a:lnTo>
                    <a:pt x="1721" y="2291"/>
                  </a:lnTo>
                  <a:lnTo>
                    <a:pt x="3029"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44" name="Freeform 16"/>
            <p:cNvSpPr>
              <a:spLocks noChangeArrowheads="1"/>
            </p:cNvSpPr>
            <p:nvPr/>
          </p:nvSpPr>
          <p:spPr bwMode="auto">
            <a:xfrm>
              <a:off x="6829814" y="-88970"/>
              <a:ext cx="2985743" cy="808366"/>
            </a:xfrm>
            <a:custGeom>
              <a:avLst/>
              <a:gdLst>
                <a:gd name="T0" fmla="*/ 61 w 3030"/>
                <a:gd name="T1" fmla="*/ 0 h 822"/>
                <a:gd name="T2" fmla="*/ 0 w 3030"/>
                <a:gd name="T3" fmla="*/ 821 h 822"/>
                <a:gd name="T4" fmla="*/ 3029 w 3030"/>
                <a:gd name="T5" fmla="*/ 197 h 822"/>
                <a:gd name="T6" fmla="*/ 2911 w 3030"/>
                <a:gd name="T7" fmla="*/ 0 h 822"/>
                <a:gd name="T8" fmla="*/ 61 w 3030"/>
                <a:gd name="T9" fmla="*/ 0 h 822"/>
              </a:gdLst>
              <a:ahLst/>
              <a:cxnLst>
                <a:cxn ang="0">
                  <a:pos x="T0" y="T1"/>
                </a:cxn>
                <a:cxn ang="0">
                  <a:pos x="T2" y="T3"/>
                </a:cxn>
                <a:cxn ang="0">
                  <a:pos x="T4" y="T5"/>
                </a:cxn>
                <a:cxn ang="0">
                  <a:pos x="T6" y="T7"/>
                </a:cxn>
                <a:cxn ang="0">
                  <a:pos x="T8" y="T9"/>
                </a:cxn>
              </a:cxnLst>
              <a:rect l="0" t="0" r="r" b="b"/>
              <a:pathLst>
                <a:path w="3030" h="822">
                  <a:moveTo>
                    <a:pt x="61" y="0"/>
                  </a:moveTo>
                  <a:lnTo>
                    <a:pt x="0" y="821"/>
                  </a:lnTo>
                  <a:lnTo>
                    <a:pt x="3029" y="197"/>
                  </a:lnTo>
                  <a:lnTo>
                    <a:pt x="2911" y="0"/>
                  </a:lnTo>
                  <a:lnTo>
                    <a:pt x="61" y="0"/>
                  </a:lnTo>
                </a:path>
              </a:pathLst>
            </a:custGeom>
            <a:solidFill>
              <a:schemeClr val="accent2">
                <a:lumMod val="50000"/>
              </a:schemeClr>
            </a:solidFill>
            <a:ln>
              <a:noFill/>
            </a:ln>
            <a:effectLst/>
          </p:spPr>
          <p:txBody>
            <a:bodyPr wrap="none" anchor="ctr"/>
            <a:lstStyle/>
            <a:p>
              <a:endParaRPr lang="en-US" sz="7197" dirty="0">
                <a:latin typeface="Nunito Light" charset="0"/>
              </a:endParaRPr>
            </a:p>
          </p:txBody>
        </p:sp>
        <p:sp>
          <p:nvSpPr>
            <p:cNvPr id="145" name="Freeform 17"/>
            <p:cNvSpPr>
              <a:spLocks noChangeArrowheads="1"/>
            </p:cNvSpPr>
            <p:nvPr/>
          </p:nvSpPr>
          <p:spPr bwMode="auto">
            <a:xfrm>
              <a:off x="5975275" y="-88970"/>
              <a:ext cx="943094" cy="808366"/>
            </a:xfrm>
            <a:custGeom>
              <a:avLst/>
              <a:gdLst>
                <a:gd name="T0" fmla="*/ 0 w 955"/>
                <a:gd name="T1" fmla="*/ 0 h 822"/>
                <a:gd name="T2" fmla="*/ 893 w 955"/>
                <a:gd name="T3" fmla="*/ 821 h 822"/>
                <a:gd name="T4" fmla="*/ 954 w 955"/>
                <a:gd name="T5" fmla="*/ 0 h 822"/>
                <a:gd name="T6" fmla="*/ 0 w 955"/>
                <a:gd name="T7" fmla="*/ 0 h 822"/>
              </a:gdLst>
              <a:ahLst/>
              <a:cxnLst>
                <a:cxn ang="0">
                  <a:pos x="T0" y="T1"/>
                </a:cxn>
                <a:cxn ang="0">
                  <a:pos x="T2" y="T3"/>
                </a:cxn>
                <a:cxn ang="0">
                  <a:pos x="T4" y="T5"/>
                </a:cxn>
                <a:cxn ang="0">
                  <a:pos x="T6" y="T7"/>
                </a:cxn>
              </a:cxnLst>
              <a:rect l="0" t="0" r="r" b="b"/>
              <a:pathLst>
                <a:path w="955" h="822">
                  <a:moveTo>
                    <a:pt x="0" y="0"/>
                  </a:moveTo>
                  <a:lnTo>
                    <a:pt x="893" y="821"/>
                  </a:lnTo>
                  <a:lnTo>
                    <a:pt x="954"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6" name="Freeform 18"/>
            <p:cNvSpPr>
              <a:spLocks noChangeArrowheads="1"/>
            </p:cNvSpPr>
            <p:nvPr/>
          </p:nvSpPr>
          <p:spPr bwMode="auto">
            <a:xfrm>
              <a:off x="5608571" y="674793"/>
              <a:ext cx="2916204" cy="1642810"/>
            </a:xfrm>
            <a:custGeom>
              <a:avLst/>
              <a:gdLst>
                <a:gd name="T0" fmla="*/ 2958 w 2959"/>
                <a:gd name="T1" fmla="*/ 1667 h 1668"/>
                <a:gd name="T2" fmla="*/ 1237 w 2959"/>
                <a:gd name="T3" fmla="*/ 0 h 1668"/>
                <a:gd name="T4" fmla="*/ 0 w 2959"/>
                <a:gd name="T5" fmla="*/ 1323 h 1668"/>
                <a:gd name="T6" fmla="*/ 2958 w 2959"/>
                <a:gd name="T7" fmla="*/ 1667 h 1668"/>
              </a:gdLst>
              <a:ahLst/>
              <a:cxnLst>
                <a:cxn ang="0">
                  <a:pos x="T0" y="T1"/>
                </a:cxn>
                <a:cxn ang="0">
                  <a:pos x="T2" y="T3"/>
                </a:cxn>
                <a:cxn ang="0">
                  <a:pos x="T4" y="T5"/>
                </a:cxn>
                <a:cxn ang="0">
                  <a:pos x="T6" y="T7"/>
                </a:cxn>
              </a:cxnLst>
              <a:rect l="0" t="0" r="r" b="b"/>
              <a:pathLst>
                <a:path w="2959" h="1668">
                  <a:moveTo>
                    <a:pt x="2958" y="1667"/>
                  </a:moveTo>
                  <a:lnTo>
                    <a:pt x="1237" y="0"/>
                  </a:lnTo>
                  <a:lnTo>
                    <a:pt x="0" y="1323"/>
                  </a:lnTo>
                  <a:lnTo>
                    <a:pt x="2958" y="1667"/>
                  </a:lnTo>
                </a:path>
              </a:pathLst>
            </a:custGeom>
            <a:solidFill>
              <a:schemeClr val="accent2"/>
            </a:solidFill>
            <a:ln>
              <a:noFill/>
            </a:ln>
            <a:effectLst/>
          </p:spPr>
          <p:txBody>
            <a:bodyPr wrap="none" anchor="ctr"/>
            <a:lstStyle/>
            <a:p>
              <a:endParaRPr lang="en-US" sz="7197" dirty="0">
                <a:latin typeface="Nunito Light" charset="0"/>
              </a:endParaRPr>
            </a:p>
          </p:txBody>
        </p:sp>
        <p:sp>
          <p:nvSpPr>
            <p:cNvPr id="147" name="Freeform 19"/>
            <p:cNvSpPr>
              <a:spLocks noChangeArrowheads="1"/>
            </p:cNvSpPr>
            <p:nvPr/>
          </p:nvSpPr>
          <p:spPr bwMode="auto">
            <a:xfrm>
              <a:off x="5092201" y="-155877"/>
              <a:ext cx="1760153" cy="2112184"/>
            </a:xfrm>
            <a:custGeom>
              <a:avLst/>
              <a:gdLst>
                <a:gd name="T0" fmla="*/ 0 w 1787"/>
                <a:gd name="T1" fmla="*/ 0 h 2145"/>
                <a:gd name="T2" fmla="*/ 549 w 1787"/>
                <a:gd name="T3" fmla="*/ 2144 h 2145"/>
                <a:gd name="T4" fmla="*/ 1786 w 1787"/>
                <a:gd name="T5" fmla="*/ 821 h 2145"/>
                <a:gd name="T6" fmla="*/ 893 w 1787"/>
                <a:gd name="T7" fmla="*/ 0 h 2145"/>
                <a:gd name="T8" fmla="*/ 0 w 1787"/>
                <a:gd name="T9" fmla="*/ 0 h 2145"/>
              </a:gdLst>
              <a:ahLst/>
              <a:cxnLst>
                <a:cxn ang="0">
                  <a:pos x="T0" y="T1"/>
                </a:cxn>
                <a:cxn ang="0">
                  <a:pos x="T2" y="T3"/>
                </a:cxn>
                <a:cxn ang="0">
                  <a:pos x="T4" y="T5"/>
                </a:cxn>
                <a:cxn ang="0">
                  <a:pos x="T6" y="T7"/>
                </a:cxn>
                <a:cxn ang="0">
                  <a:pos x="T8" y="T9"/>
                </a:cxn>
              </a:cxnLst>
              <a:rect l="0" t="0" r="r" b="b"/>
              <a:pathLst>
                <a:path w="1787" h="2145">
                  <a:moveTo>
                    <a:pt x="0" y="0"/>
                  </a:moveTo>
                  <a:lnTo>
                    <a:pt x="549" y="2144"/>
                  </a:lnTo>
                  <a:lnTo>
                    <a:pt x="1786" y="821"/>
                  </a:lnTo>
                  <a:lnTo>
                    <a:pt x="893"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48" name="Freeform 20"/>
            <p:cNvSpPr>
              <a:spLocks noChangeArrowheads="1"/>
            </p:cNvSpPr>
            <p:nvPr/>
          </p:nvSpPr>
          <p:spPr bwMode="auto">
            <a:xfrm>
              <a:off x="443059" y="190760"/>
              <a:ext cx="5232654" cy="2977052"/>
            </a:xfrm>
            <a:custGeom>
              <a:avLst/>
              <a:gdLst>
                <a:gd name="T0" fmla="*/ 5310 w 5311"/>
                <a:gd name="T1" fmla="*/ 1771 h 3020"/>
                <a:gd name="T2" fmla="*/ 853 w 5311"/>
                <a:gd name="T3" fmla="*/ 0 h 3020"/>
                <a:gd name="T4" fmla="*/ 0 w 5311"/>
                <a:gd name="T5" fmla="*/ 3019 h 3020"/>
                <a:gd name="T6" fmla="*/ 5310 w 5311"/>
                <a:gd name="T7" fmla="*/ 1771 h 3020"/>
              </a:gdLst>
              <a:ahLst/>
              <a:cxnLst>
                <a:cxn ang="0">
                  <a:pos x="T0" y="T1"/>
                </a:cxn>
                <a:cxn ang="0">
                  <a:pos x="T2" y="T3"/>
                </a:cxn>
                <a:cxn ang="0">
                  <a:pos x="T4" y="T5"/>
                </a:cxn>
                <a:cxn ang="0">
                  <a:pos x="T6" y="T7"/>
                </a:cxn>
              </a:cxnLst>
              <a:rect l="0" t="0" r="r" b="b"/>
              <a:pathLst>
                <a:path w="5311" h="3020">
                  <a:moveTo>
                    <a:pt x="5310" y="1771"/>
                  </a:moveTo>
                  <a:lnTo>
                    <a:pt x="853" y="0"/>
                  </a:lnTo>
                  <a:lnTo>
                    <a:pt x="0" y="3019"/>
                  </a:lnTo>
                  <a:lnTo>
                    <a:pt x="5310" y="1771"/>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49" name="Freeform 21"/>
            <p:cNvSpPr>
              <a:spLocks noChangeArrowheads="1"/>
            </p:cNvSpPr>
            <p:nvPr/>
          </p:nvSpPr>
          <p:spPr bwMode="auto">
            <a:xfrm>
              <a:off x="1264131" y="-156113"/>
              <a:ext cx="4393864" cy="2112184"/>
            </a:xfrm>
            <a:custGeom>
              <a:avLst/>
              <a:gdLst>
                <a:gd name="T0" fmla="*/ 936 w 4458"/>
                <a:gd name="T1" fmla="*/ 0 h 2145"/>
                <a:gd name="T2" fmla="*/ 0 w 4458"/>
                <a:gd name="T3" fmla="*/ 373 h 2145"/>
                <a:gd name="T4" fmla="*/ 4457 w 4458"/>
                <a:gd name="T5" fmla="*/ 2144 h 2145"/>
                <a:gd name="T6" fmla="*/ 3908 w 4458"/>
                <a:gd name="T7" fmla="*/ 0 h 2145"/>
                <a:gd name="T8" fmla="*/ 936 w 4458"/>
                <a:gd name="T9" fmla="*/ 0 h 2145"/>
              </a:gdLst>
              <a:ahLst/>
              <a:cxnLst>
                <a:cxn ang="0">
                  <a:pos x="T0" y="T1"/>
                </a:cxn>
                <a:cxn ang="0">
                  <a:pos x="T2" y="T3"/>
                </a:cxn>
                <a:cxn ang="0">
                  <a:pos x="T4" y="T5"/>
                </a:cxn>
                <a:cxn ang="0">
                  <a:pos x="T6" y="T7"/>
                </a:cxn>
                <a:cxn ang="0">
                  <a:pos x="T8" y="T9"/>
                </a:cxn>
              </a:cxnLst>
              <a:rect l="0" t="0" r="r" b="b"/>
              <a:pathLst>
                <a:path w="4458" h="2145">
                  <a:moveTo>
                    <a:pt x="936" y="0"/>
                  </a:moveTo>
                  <a:lnTo>
                    <a:pt x="0" y="373"/>
                  </a:lnTo>
                  <a:lnTo>
                    <a:pt x="4457" y="2144"/>
                  </a:lnTo>
                  <a:lnTo>
                    <a:pt x="3908" y="0"/>
                  </a:lnTo>
                  <a:lnTo>
                    <a:pt x="936"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0" name="Freeform 22"/>
            <p:cNvSpPr>
              <a:spLocks noChangeArrowheads="1"/>
            </p:cNvSpPr>
            <p:nvPr/>
          </p:nvSpPr>
          <p:spPr bwMode="auto">
            <a:xfrm>
              <a:off x="1264131" y="-133574"/>
              <a:ext cx="921364" cy="369415"/>
            </a:xfrm>
            <a:custGeom>
              <a:avLst/>
              <a:gdLst>
                <a:gd name="T0" fmla="*/ 72 w 937"/>
                <a:gd name="T1" fmla="*/ 0 h 374"/>
                <a:gd name="T2" fmla="*/ 0 w 937"/>
                <a:gd name="T3" fmla="*/ 373 h 374"/>
                <a:gd name="T4" fmla="*/ 936 w 937"/>
                <a:gd name="T5" fmla="*/ 0 h 374"/>
                <a:gd name="T6" fmla="*/ 72 w 937"/>
                <a:gd name="T7" fmla="*/ 0 h 374"/>
              </a:gdLst>
              <a:ahLst/>
              <a:cxnLst>
                <a:cxn ang="0">
                  <a:pos x="T0" y="T1"/>
                </a:cxn>
                <a:cxn ang="0">
                  <a:pos x="T2" y="T3"/>
                </a:cxn>
                <a:cxn ang="0">
                  <a:pos x="T4" y="T5"/>
                </a:cxn>
                <a:cxn ang="0">
                  <a:pos x="T6" y="T7"/>
                </a:cxn>
              </a:cxnLst>
              <a:rect l="0" t="0" r="r" b="b"/>
              <a:pathLst>
                <a:path w="937" h="374">
                  <a:moveTo>
                    <a:pt x="72" y="0"/>
                  </a:moveTo>
                  <a:lnTo>
                    <a:pt x="0" y="373"/>
                  </a:lnTo>
                  <a:lnTo>
                    <a:pt x="936" y="0"/>
                  </a:lnTo>
                  <a:lnTo>
                    <a:pt x="72"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1" name="Freeform 23"/>
            <p:cNvSpPr>
              <a:spLocks noChangeArrowheads="1"/>
            </p:cNvSpPr>
            <p:nvPr/>
          </p:nvSpPr>
          <p:spPr bwMode="auto">
            <a:xfrm>
              <a:off x="734484" y="-133574"/>
              <a:ext cx="621488" cy="369415"/>
            </a:xfrm>
            <a:custGeom>
              <a:avLst/>
              <a:gdLst>
                <a:gd name="T0" fmla="*/ 0 w 629"/>
                <a:gd name="T1" fmla="*/ 0 h 374"/>
                <a:gd name="T2" fmla="*/ 556 w 629"/>
                <a:gd name="T3" fmla="*/ 373 h 374"/>
                <a:gd name="T4" fmla="*/ 628 w 629"/>
                <a:gd name="T5" fmla="*/ 0 h 374"/>
                <a:gd name="T6" fmla="*/ 0 w 629"/>
                <a:gd name="T7" fmla="*/ 0 h 374"/>
              </a:gdLst>
              <a:ahLst/>
              <a:cxnLst>
                <a:cxn ang="0">
                  <a:pos x="T0" y="T1"/>
                </a:cxn>
                <a:cxn ang="0">
                  <a:pos x="T2" y="T3"/>
                </a:cxn>
                <a:cxn ang="0">
                  <a:pos x="T4" y="T5"/>
                </a:cxn>
                <a:cxn ang="0">
                  <a:pos x="T6" y="T7"/>
                </a:cxn>
              </a:cxnLst>
              <a:rect l="0" t="0" r="r" b="b"/>
              <a:pathLst>
                <a:path w="629" h="374">
                  <a:moveTo>
                    <a:pt x="0" y="0"/>
                  </a:moveTo>
                  <a:lnTo>
                    <a:pt x="556" y="373"/>
                  </a:lnTo>
                  <a:lnTo>
                    <a:pt x="628" y="0"/>
                  </a:lnTo>
                  <a:lnTo>
                    <a:pt x="0" y="0"/>
                  </a:lnTo>
                </a:path>
              </a:pathLst>
            </a:custGeom>
            <a:solidFill>
              <a:schemeClr val="accent1"/>
            </a:solidFill>
            <a:ln>
              <a:noFill/>
            </a:ln>
            <a:effectLst/>
          </p:spPr>
          <p:txBody>
            <a:bodyPr wrap="none" anchor="ctr"/>
            <a:lstStyle/>
            <a:p>
              <a:endParaRPr lang="en-US" sz="7197" dirty="0">
                <a:latin typeface="Nunito Light" charset="0"/>
              </a:endParaRPr>
            </a:p>
          </p:txBody>
        </p:sp>
        <p:sp>
          <p:nvSpPr>
            <p:cNvPr id="152" name="Freeform 24"/>
            <p:cNvSpPr>
              <a:spLocks noChangeArrowheads="1"/>
            </p:cNvSpPr>
            <p:nvPr/>
          </p:nvSpPr>
          <p:spPr bwMode="auto">
            <a:xfrm>
              <a:off x="0" y="885559"/>
              <a:ext cx="447642" cy="2259950"/>
            </a:xfrm>
            <a:custGeom>
              <a:avLst/>
              <a:gdLst>
                <a:gd name="T0" fmla="*/ 0 w 453"/>
                <a:gd name="T1" fmla="*/ 2104 h 2292"/>
                <a:gd name="T2" fmla="*/ 452 w 453"/>
                <a:gd name="T3" fmla="*/ 2291 h 2292"/>
                <a:gd name="T4" fmla="*/ 0 w 453"/>
                <a:gd name="T5" fmla="*/ 0 h 2292"/>
                <a:gd name="T6" fmla="*/ 0 w 453"/>
                <a:gd name="T7" fmla="*/ 2104 h 2292"/>
              </a:gdLst>
              <a:ahLst/>
              <a:cxnLst>
                <a:cxn ang="0">
                  <a:pos x="T0" y="T1"/>
                </a:cxn>
                <a:cxn ang="0">
                  <a:pos x="T2" y="T3"/>
                </a:cxn>
                <a:cxn ang="0">
                  <a:pos x="T4" y="T5"/>
                </a:cxn>
                <a:cxn ang="0">
                  <a:pos x="T6" y="T7"/>
                </a:cxn>
              </a:cxnLst>
              <a:rect l="0" t="0" r="r" b="b"/>
              <a:pathLst>
                <a:path w="453" h="2292">
                  <a:moveTo>
                    <a:pt x="0" y="2104"/>
                  </a:moveTo>
                  <a:lnTo>
                    <a:pt x="452" y="2291"/>
                  </a:lnTo>
                  <a:lnTo>
                    <a:pt x="0" y="0"/>
                  </a:lnTo>
                  <a:lnTo>
                    <a:pt x="0" y="2104"/>
                  </a:lnTo>
                </a:path>
              </a:pathLst>
            </a:custGeom>
            <a:solidFill>
              <a:schemeClr val="accent1">
                <a:lumMod val="50000"/>
              </a:schemeClr>
            </a:solidFill>
            <a:ln>
              <a:noFill/>
            </a:ln>
            <a:effectLst/>
          </p:spPr>
          <p:txBody>
            <a:bodyPr wrap="none" anchor="ctr"/>
            <a:lstStyle/>
            <a:p>
              <a:endParaRPr lang="en-US" sz="7197" dirty="0">
                <a:latin typeface="Nunito Light" charset="0"/>
              </a:endParaRPr>
            </a:p>
          </p:txBody>
        </p:sp>
        <p:sp>
          <p:nvSpPr>
            <p:cNvPr id="153" name="Freeform 25"/>
            <p:cNvSpPr>
              <a:spLocks noChangeArrowheads="1"/>
            </p:cNvSpPr>
            <p:nvPr/>
          </p:nvSpPr>
          <p:spPr bwMode="auto">
            <a:xfrm>
              <a:off x="0" y="-156114"/>
              <a:ext cx="1286433" cy="3342117"/>
            </a:xfrm>
            <a:custGeom>
              <a:avLst/>
              <a:gdLst>
                <a:gd name="T0" fmla="*/ 0 w 1306"/>
                <a:gd name="T1" fmla="*/ 0 h 3393"/>
                <a:gd name="T2" fmla="*/ 0 w 1306"/>
                <a:gd name="T3" fmla="*/ 1101 h 3393"/>
                <a:gd name="T4" fmla="*/ 452 w 1306"/>
                <a:gd name="T5" fmla="*/ 3392 h 3393"/>
                <a:gd name="T6" fmla="*/ 1305 w 1306"/>
                <a:gd name="T7" fmla="*/ 373 h 3393"/>
                <a:gd name="T8" fmla="*/ 749 w 1306"/>
                <a:gd name="T9" fmla="*/ 0 h 3393"/>
                <a:gd name="T10" fmla="*/ 0 w 1306"/>
                <a:gd name="T11" fmla="*/ 0 h 3393"/>
              </a:gdLst>
              <a:ahLst/>
              <a:cxnLst>
                <a:cxn ang="0">
                  <a:pos x="T0" y="T1"/>
                </a:cxn>
                <a:cxn ang="0">
                  <a:pos x="T2" y="T3"/>
                </a:cxn>
                <a:cxn ang="0">
                  <a:pos x="T4" y="T5"/>
                </a:cxn>
                <a:cxn ang="0">
                  <a:pos x="T6" y="T7"/>
                </a:cxn>
                <a:cxn ang="0">
                  <a:pos x="T8" y="T9"/>
                </a:cxn>
                <a:cxn ang="0">
                  <a:pos x="T10" y="T11"/>
                </a:cxn>
              </a:cxnLst>
              <a:rect l="0" t="0" r="r" b="b"/>
              <a:pathLst>
                <a:path w="1306" h="3393">
                  <a:moveTo>
                    <a:pt x="0" y="0"/>
                  </a:moveTo>
                  <a:lnTo>
                    <a:pt x="0" y="1101"/>
                  </a:lnTo>
                  <a:lnTo>
                    <a:pt x="452" y="3392"/>
                  </a:lnTo>
                  <a:lnTo>
                    <a:pt x="1305" y="373"/>
                  </a:lnTo>
                  <a:lnTo>
                    <a:pt x="749" y="0"/>
                  </a:lnTo>
                  <a:lnTo>
                    <a:pt x="0" y="0"/>
                  </a:lnTo>
                </a:path>
              </a:pathLst>
            </a:custGeom>
            <a:solidFill>
              <a:schemeClr val="accent1">
                <a:lumMod val="75000"/>
              </a:schemeClr>
            </a:solidFill>
            <a:ln>
              <a:noFill/>
            </a:ln>
            <a:effectLst/>
          </p:spPr>
          <p:txBody>
            <a:bodyPr wrap="none" anchor="ctr"/>
            <a:lstStyle/>
            <a:p>
              <a:endParaRPr lang="en-US" sz="7197" dirty="0">
                <a:latin typeface="Nunito Light" charset="0"/>
              </a:endParaRPr>
            </a:p>
          </p:txBody>
        </p:sp>
        <p:sp>
          <p:nvSpPr>
            <p:cNvPr id="154" name="Freeform 26"/>
            <p:cNvSpPr>
              <a:spLocks noChangeArrowheads="1"/>
            </p:cNvSpPr>
            <p:nvPr/>
          </p:nvSpPr>
          <p:spPr bwMode="auto">
            <a:xfrm>
              <a:off x="8462804" y="1591817"/>
              <a:ext cx="6988462" cy="1786231"/>
            </a:xfrm>
            <a:custGeom>
              <a:avLst/>
              <a:gdLst>
                <a:gd name="T0" fmla="*/ 7092 w 7093"/>
                <a:gd name="T1" fmla="*/ 1811 h 1812"/>
                <a:gd name="T2" fmla="*/ 0 w 7093"/>
                <a:gd name="T3" fmla="*/ 728 h 1812"/>
                <a:gd name="T4" fmla="*/ 2685 w 7093"/>
                <a:gd name="T5" fmla="*/ 0 h 1812"/>
                <a:gd name="T6" fmla="*/ 7092 w 7093"/>
                <a:gd name="T7" fmla="*/ 1811 h 1812"/>
              </a:gdLst>
              <a:ahLst/>
              <a:cxnLst>
                <a:cxn ang="0">
                  <a:pos x="T0" y="T1"/>
                </a:cxn>
                <a:cxn ang="0">
                  <a:pos x="T2" y="T3"/>
                </a:cxn>
                <a:cxn ang="0">
                  <a:pos x="T4" y="T5"/>
                </a:cxn>
                <a:cxn ang="0">
                  <a:pos x="T6" y="T7"/>
                </a:cxn>
              </a:cxnLst>
              <a:rect l="0" t="0" r="r" b="b"/>
              <a:pathLst>
                <a:path w="7093" h="1812">
                  <a:moveTo>
                    <a:pt x="7092" y="1811"/>
                  </a:moveTo>
                  <a:lnTo>
                    <a:pt x="0" y="728"/>
                  </a:lnTo>
                  <a:lnTo>
                    <a:pt x="2685" y="0"/>
                  </a:lnTo>
                  <a:lnTo>
                    <a:pt x="7092" y="1811"/>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sp>
          <p:nvSpPr>
            <p:cNvPr id="155" name="Freeform 12"/>
            <p:cNvSpPr>
              <a:spLocks noChangeArrowheads="1"/>
            </p:cNvSpPr>
            <p:nvPr/>
          </p:nvSpPr>
          <p:spPr bwMode="auto">
            <a:xfrm>
              <a:off x="9776123" y="-125128"/>
              <a:ext cx="2307757" cy="1734076"/>
            </a:xfrm>
            <a:custGeom>
              <a:avLst/>
              <a:gdLst>
                <a:gd name="T0" fmla="*/ 373 w 2343"/>
                <a:gd name="T1" fmla="*/ 0 h 1761"/>
                <a:gd name="T2" fmla="*/ 0 w 2343"/>
                <a:gd name="T3" fmla="*/ 197 h 1761"/>
                <a:gd name="T4" fmla="*/ 1377 w 2343"/>
                <a:gd name="T5" fmla="*/ 1760 h 1761"/>
                <a:gd name="T6" fmla="*/ 2342 w 2343"/>
                <a:gd name="T7" fmla="*/ 0 h 1761"/>
                <a:gd name="T8" fmla="*/ 373 w 2343"/>
                <a:gd name="T9" fmla="*/ 0 h 1761"/>
              </a:gdLst>
              <a:ahLst/>
              <a:cxnLst>
                <a:cxn ang="0">
                  <a:pos x="T0" y="T1"/>
                </a:cxn>
                <a:cxn ang="0">
                  <a:pos x="T2" y="T3"/>
                </a:cxn>
                <a:cxn ang="0">
                  <a:pos x="T4" y="T5"/>
                </a:cxn>
                <a:cxn ang="0">
                  <a:pos x="T6" y="T7"/>
                </a:cxn>
                <a:cxn ang="0">
                  <a:pos x="T8" y="T9"/>
                </a:cxn>
              </a:cxnLst>
              <a:rect l="0" t="0" r="r" b="b"/>
              <a:pathLst>
                <a:path w="2343" h="1761">
                  <a:moveTo>
                    <a:pt x="373" y="0"/>
                  </a:moveTo>
                  <a:lnTo>
                    <a:pt x="0" y="197"/>
                  </a:lnTo>
                  <a:lnTo>
                    <a:pt x="1377" y="1760"/>
                  </a:lnTo>
                  <a:lnTo>
                    <a:pt x="2342" y="0"/>
                  </a:lnTo>
                  <a:lnTo>
                    <a:pt x="373" y="0"/>
                  </a:lnTo>
                </a:path>
              </a:pathLst>
            </a:custGeom>
            <a:solidFill>
              <a:schemeClr val="accent2">
                <a:lumMod val="75000"/>
              </a:schemeClr>
            </a:solidFill>
            <a:ln>
              <a:noFill/>
            </a:ln>
            <a:effectLst/>
          </p:spPr>
          <p:txBody>
            <a:bodyPr wrap="none" anchor="ctr"/>
            <a:lstStyle/>
            <a:p>
              <a:endParaRPr lang="en-US" sz="7197" dirty="0">
                <a:latin typeface="Nunito Light" charset="0"/>
              </a:endParaRPr>
            </a:p>
          </p:txBody>
        </p:sp>
      </p:grpSp>
    </p:spTree>
    <p:extLst>
      <p:ext uri="{BB962C8B-B14F-4D97-AF65-F5344CB8AC3E}">
        <p14:creationId xmlns:p14="http://schemas.microsoft.com/office/powerpoint/2010/main" val="15227966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38105" y="2212438"/>
            <a:ext cx="9354456" cy="477054"/>
          </a:xfrm>
          <a:prstGeom prst="rect">
            <a:avLst/>
          </a:prstGeom>
          <a:noFill/>
        </p:spPr>
        <p:txBody>
          <a:bodyPr wrap="square" rtlCol="0">
            <a:spAutoFit/>
          </a:bodyPr>
          <a:lstStyle/>
          <a:p>
            <a:pPr algn="just" rtl="1">
              <a:lnSpc>
                <a:spcPts val="3000"/>
              </a:lnSpc>
              <a:spcAft>
                <a:spcPts val="1400"/>
              </a:spcAft>
              <a:defRPr/>
            </a:pPr>
            <a:r>
              <a:rPr lang="fa-IR" sz="9600" dirty="0" smtClean="0">
                <a:latin typeface="Calibri" panose="020F0502020204030204" pitchFamily="34" charset="0"/>
                <a:ea typeface="Arial" charset="0"/>
                <a:cs typeface="Calibri" panose="020F0502020204030204" pitchFamily="34" charset="0"/>
              </a:rPr>
              <a:t>فناوری </a:t>
            </a:r>
            <a:r>
              <a:rPr lang="en-US" sz="9600" dirty="0" err="1" smtClean="0">
                <a:latin typeface="Calibri" panose="020F0502020204030204" pitchFamily="34" charset="0"/>
                <a:ea typeface="Arial" charset="0"/>
                <a:cs typeface="Calibri" panose="020F0502020204030204" pitchFamily="34" charset="0"/>
              </a:rPr>
              <a:t>WiFi</a:t>
            </a:r>
            <a:r>
              <a:rPr lang="en-US" sz="9600" dirty="0" smtClean="0">
                <a:latin typeface="Calibri" panose="020F0502020204030204" pitchFamily="34" charset="0"/>
                <a:ea typeface="Arial" charset="0"/>
                <a:cs typeface="Calibri" panose="020F0502020204030204" pitchFamily="34" charset="0"/>
              </a:rPr>
              <a:t> Direct</a:t>
            </a:r>
            <a:endParaRPr lang="en-US" sz="9600" dirty="0">
              <a:latin typeface="Calibri" panose="020F0502020204030204" pitchFamily="34" charset="0"/>
              <a:ea typeface="Arial" charset="0"/>
              <a:cs typeface="Calibri" panose="020F0502020204030204" pitchFamily="34" charset="0"/>
            </a:endParaRPr>
          </a:p>
        </p:txBody>
      </p:sp>
      <p:sp>
        <p:nvSpPr>
          <p:cNvPr id="19" name="TextBox 18"/>
          <p:cNvSpPr txBox="1"/>
          <p:nvPr/>
        </p:nvSpPr>
        <p:spPr>
          <a:xfrm>
            <a:off x="1783759" y="8041931"/>
            <a:ext cx="9731574" cy="1605568"/>
          </a:xfrm>
          <a:prstGeom prst="rect">
            <a:avLst/>
          </a:prstGeom>
          <a:noFill/>
        </p:spPr>
        <p:txBody>
          <a:bodyPr wrap="none" rtlCol="0">
            <a:spAutoFit/>
          </a:bodyPr>
          <a:lstStyle/>
          <a:p>
            <a:pPr algn="just" rtl="1">
              <a:lnSpc>
                <a:spcPts val="3000"/>
              </a:lnSpc>
              <a:spcAft>
                <a:spcPts val="1400"/>
              </a:spcAft>
              <a:defRPr/>
            </a:pPr>
            <a:r>
              <a:rPr lang="fa-IR" dirty="0" smtClean="0">
                <a:latin typeface="Calibri" panose="020F0502020204030204" pitchFamily="34" charset="0"/>
                <a:ea typeface="Arial" charset="0"/>
                <a:cs typeface="Calibri" panose="020F0502020204030204" pitchFamily="34" charset="0"/>
              </a:rPr>
              <a:t>اتصال </a:t>
            </a:r>
            <a:r>
              <a:rPr lang="fa-IR" dirty="0">
                <a:latin typeface="Calibri" panose="020F0502020204030204" pitchFamily="34" charset="0"/>
                <a:ea typeface="Arial" charset="0"/>
                <a:cs typeface="Calibri" panose="020F0502020204030204" pitchFamily="34" charset="0"/>
              </a:rPr>
              <a:t>ساده امن: </a:t>
            </a:r>
            <a:r>
              <a:rPr lang="en-US" dirty="0">
                <a:latin typeface="Calibri" panose="020F0502020204030204" pitchFamily="34" charset="0"/>
                <a:ea typeface="Arial" charset="0"/>
                <a:cs typeface="Calibri" panose="020F0502020204030204" pitchFamily="34" charset="0"/>
              </a:rPr>
              <a:t>Wi-Fi Protected setup</a:t>
            </a:r>
            <a:r>
              <a:rPr lang="fa-IR" dirty="0">
                <a:latin typeface="Calibri" panose="020F0502020204030204" pitchFamily="34" charset="0"/>
                <a:ea typeface="Arial" charset="0"/>
                <a:cs typeface="Calibri" panose="020F0502020204030204" pitchFamily="34" charset="0"/>
              </a:rPr>
              <a:t> باعث ساده </a:t>
            </a:r>
            <a:r>
              <a:rPr lang="fa-IR" dirty="0" smtClean="0">
                <a:latin typeface="Calibri" panose="020F0502020204030204" pitchFamily="34" charset="0"/>
                <a:ea typeface="Arial" charset="0"/>
                <a:cs typeface="Calibri" panose="020F0502020204030204" pitchFamily="34" charset="0"/>
              </a:rPr>
              <a:t>ساختن</a:t>
            </a:r>
          </a:p>
          <a:p>
            <a:pPr algn="just" rtl="1">
              <a:lnSpc>
                <a:spcPts val="3000"/>
              </a:lnSpc>
              <a:spcAft>
                <a:spcPts val="1400"/>
              </a:spcAft>
              <a:defRPr/>
            </a:pPr>
            <a:r>
              <a:rPr lang="fa-IR" dirty="0" smtClean="0">
                <a:latin typeface="Calibri" panose="020F0502020204030204" pitchFamily="34" charset="0"/>
                <a:ea typeface="Arial" charset="0"/>
                <a:cs typeface="Calibri" panose="020F0502020204030204" pitchFamily="34" charset="0"/>
              </a:rPr>
              <a:t> ارتباطات محافظت </a:t>
            </a:r>
            <a:r>
              <a:rPr lang="fa-IR" dirty="0">
                <a:latin typeface="Calibri" panose="020F0502020204030204" pitchFamily="34" charset="0"/>
                <a:ea typeface="Arial" charset="0"/>
                <a:cs typeface="Calibri" panose="020F0502020204030204" pitchFamily="34" charset="0"/>
              </a:rPr>
              <a:t>شده بین دستگاه‌ها می شود. </a:t>
            </a:r>
            <a:endParaRPr lang="fa-IR" dirty="0" smtClean="0">
              <a:latin typeface="Calibri" panose="020F0502020204030204" pitchFamily="34" charset="0"/>
              <a:ea typeface="Arial" charset="0"/>
              <a:cs typeface="Calibri" panose="020F0502020204030204" pitchFamily="34" charset="0"/>
            </a:endParaRPr>
          </a:p>
          <a:p>
            <a:pPr algn="just" rtl="1">
              <a:lnSpc>
                <a:spcPts val="3000"/>
              </a:lnSpc>
              <a:spcAft>
                <a:spcPts val="1400"/>
              </a:spcAft>
              <a:defRPr/>
            </a:pPr>
            <a:r>
              <a:rPr lang="fa-IR" dirty="0" smtClean="0">
                <a:latin typeface="Calibri" panose="020F0502020204030204" pitchFamily="34" charset="0"/>
                <a:ea typeface="Arial" charset="0"/>
                <a:cs typeface="Calibri" panose="020F0502020204030204" pitchFamily="34" charset="0"/>
              </a:rPr>
              <a:t>کاربران </a:t>
            </a:r>
            <a:r>
              <a:rPr lang="fa-IR" dirty="0">
                <a:latin typeface="Calibri" panose="020F0502020204030204" pitchFamily="34" charset="0"/>
                <a:ea typeface="Arial" charset="0"/>
                <a:cs typeface="Calibri" panose="020F0502020204030204" pitchFamily="34" charset="0"/>
              </a:rPr>
              <a:t>در بیشتر موارد قادر به اتصال با یک دکمه خواهند بود.</a:t>
            </a:r>
            <a:endParaRPr lang="en-US" sz="3200" dirty="0">
              <a:latin typeface="Calibri" panose="020F0502020204030204" pitchFamily="34" charset="0"/>
              <a:ea typeface="Arial" charset="0"/>
              <a:cs typeface="Calibri" panose="020F0502020204030204" pitchFamily="34" charset="0"/>
            </a:endParaRPr>
          </a:p>
        </p:txBody>
      </p:sp>
      <p:sp>
        <p:nvSpPr>
          <p:cNvPr id="20" name="Shape 2540"/>
          <p:cNvSpPr/>
          <p:nvPr/>
        </p:nvSpPr>
        <p:spPr>
          <a:xfrm>
            <a:off x="11721413" y="802434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21" name="TextBox 20"/>
          <p:cNvSpPr txBox="1"/>
          <p:nvPr/>
        </p:nvSpPr>
        <p:spPr>
          <a:xfrm>
            <a:off x="1354859" y="4279581"/>
            <a:ext cx="10160474" cy="1067023"/>
          </a:xfrm>
          <a:prstGeom prst="rect">
            <a:avLst/>
          </a:prstGeom>
          <a:noFill/>
        </p:spPr>
        <p:txBody>
          <a:bodyPr wrap="none" rtlCol="0">
            <a:spAutoFit/>
          </a:bodyPr>
          <a:lstStyle/>
          <a:p>
            <a:pPr algn="just" rtl="1">
              <a:lnSpc>
                <a:spcPts val="3000"/>
              </a:lnSpc>
              <a:spcAft>
                <a:spcPts val="1400"/>
              </a:spcAft>
              <a:defRPr/>
            </a:pPr>
            <a:r>
              <a:rPr lang="fa-IR" dirty="0">
                <a:latin typeface="Calibri" panose="020F0502020204030204" pitchFamily="34" charset="0"/>
                <a:ea typeface="Arial" charset="0"/>
                <a:cs typeface="Calibri" panose="020F0502020204030204" pitchFamily="34" charset="0"/>
              </a:rPr>
              <a:t>تحرک و قابلیت حمل: دستگاه‌هایی که قابلیت </a:t>
            </a:r>
            <a:r>
              <a:rPr lang="en-US" dirty="0" err="1">
                <a:latin typeface="Calibri" panose="020F0502020204030204" pitchFamily="34" charset="0"/>
                <a:ea typeface="Arial" charset="0"/>
                <a:cs typeface="Calibri" panose="020F0502020204030204" pitchFamily="34" charset="0"/>
              </a:rPr>
              <a:t>Wifi</a:t>
            </a:r>
            <a:r>
              <a:rPr lang="en-US" dirty="0">
                <a:latin typeface="Calibri" panose="020F0502020204030204" pitchFamily="34" charset="0"/>
                <a:ea typeface="Arial" charset="0"/>
                <a:cs typeface="Calibri" panose="020F0502020204030204" pitchFamily="34" charset="0"/>
              </a:rPr>
              <a:t> Direct</a:t>
            </a:r>
            <a:r>
              <a:rPr lang="fa-IR" dirty="0">
                <a:latin typeface="Calibri" panose="020F0502020204030204" pitchFamily="34" charset="0"/>
                <a:ea typeface="Arial" charset="0"/>
                <a:cs typeface="Calibri" panose="020F0502020204030204" pitchFamily="34" charset="0"/>
              </a:rPr>
              <a:t> را </a:t>
            </a:r>
            <a:r>
              <a:rPr lang="fa-IR" dirty="0" smtClean="0">
                <a:latin typeface="Calibri" panose="020F0502020204030204" pitchFamily="34" charset="0"/>
                <a:ea typeface="Arial" charset="0"/>
                <a:cs typeface="Calibri" panose="020F0502020204030204" pitchFamily="34" charset="0"/>
              </a:rPr>
              <a:t>دارند</a:t>
            </a:r>
          </a:p>
          <a:p>
            <a:pPr algn="just" rtl="1">
              <a:lnSpc>
                <a:spcPts val="3000"/>
              </a:lnSpc>
              <a:spcAft>
                <a:spcPts val="1400"/>
              </a:spcAft>
              <a:defRPr/>
            </a:pPr>
            <a:r>
              <a:rPr lang="fa-IR" dirty="0" smtClean="0">
                <a:latin typeface="Calibri" panose="020F0502020204030204" pitchFamily="34" charset="0"/>
                <a:ea typeface="Arial" charset="0"/>
                <a:cs typeface="Calibri" panose="020F0502020204030204" pitchFamily="34" charset="0"/>
              </a:rPr>
              <a:t> </a:t>
            </a:r>
            <a:r>
              <a:rPr lang="fa-IR" dirty="0">
                <a:latin typeface="Calibri" panose="020F0502020204030204" pitchFamily="34" charset="0"/>
                <a:ea typeface="Arial" charset="0"/>
                <a:cs typeface="Calibri" panose="020F0502020204030204" pitchFamily="34" charset="0"/>
              </a:rPr>
              <a:t>در هر مکانی و در هر زمانی می‌توانند به یکدیگر متصل شوند.</a:t>
            </a:r>
          </a:p>
        </p:txBody>
      </p:sp>
      <p:sp>
        <p:nvSpPr>
          <p:cNvPr id="22" name="Shape 2540"/>
          <p:cNvSpPr/>
          <p:nvPr/>
        </p:nvSpPr>
        <p:spPr>
          <a:xfrm>
            <a:off x="11746166" y="4159638"/>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23" name="TextBox 22"/>
          <p:cNvSpPr txBox="1"/>
          <p:nvPr/>
        </p:nvSpPr>
        <p:spPr>
          <a:xfrm>
            <a:off x="1258679" y="5727557"/>
            <a:ext cx="10256654" cy="1631280"/>
          </a:xfrm>
          <a:prstGeom prst="rect">
            <a:avLst/>
          </a:prstGeom>
          <a:noFill/>
        </p:spPr>
        <p:txBody>
          <a:bodyPr wrap="none" rtlCol="0">
            <a:spAutoFit/>
          </a:bodyPr>
          <a:lstStyle/>
          <a:p>
            <a:pPr algn="just" rtl="1">
              <a:lnSpc>
                <a:spcPts val="3000"/>
              </a:lnSpc>
              <a:spcAft>
                <a:spcPts val="1400"/>
              </a:spcAft>
              <a:defRPr/>
            </a:pPr>
            <a:r>
              <a:rPr lang="fa-IR" dirty="0">
                <a:latin typeface="Calibri" panose="020F0502020204030204" pitchFamily="34" charset="0"/>
                <a:ea typeface="Arial" charset="0"/>
                <a:cs typeface="Calibri" panose="020F0502020204030204" pitchFamily="34" charset="0"/>
              </a:rPr>
              <a:t>سهولت استفاده: دستگاه‌های دارای </a:t>
            </a:r>
            <a:r>
              <a:rPr lang="en-US" dirty="0" err="1">
                <a:latin typeface="Calibri" panose="020F0502020204030204" pitchFamily="34" charset="0"/>
                <a:ea typeface="Arial" charset="0"/>
                <a:cs typeface="Calibri" panose="020F0502020204030204" pitchFamily="34" charset="0"/>
              </a:rPr>
              <a:t>Wifi</a:t>
            </a:r>
            <a:r>
              <a:rPr lang="en-US" dirty="0">
                <a:latin typeface="Calibri" panose="020F0502020204030204" pitchFamily="34" charset="0"/>
                <a:ea typeface="Arial" charset="0"/>
                <a:cs typeface="Calibri" panose="020F0502020204030204" pitchFamily="34" charset="0"/>
              </a:rPr>
              <a:t> Direct</a:t>
            </a:r>
            <a:r>
              <a:rPr lang="fa-IR" dirty="0">
                <a:latin typeface="Calibri" panose="020F0502020204030204" pitchFamily="34" charset="0"/>
                <a:ea typeface="Arial" charset="0"/>
                <a:cs typeface="Calibri" panose="020F0502020204030204" pitchFamily="34" charset="0"/>
              </a:rPr>
              <a:t> ویژگی‌هایی را </a:t>
            </a:r>
            <a:r>
              <a:rPr lang="fa-IR" dirty="0" smtClean="0">
                <a:latin typeface="Calibri" panose="020F0502020204030204" pitchFamily="34" charset="0"/>
                <a:ea typeface="Arial" charset="0"/>
                <a:cs typeface="Calibri" panose="020F0502020204030204" pitchFamily="34" charset="0"/>
              </a:rPr>
              <a:t>دارند</a:t>
            </a:r>
          </a:p>
          <a:p>
            <a:pPr algn="just" rtl="1">
              <a:lnSpc>
                <a:spcPts val="3000"/>
              </a:lnSpc>
              <a:spcAft>
                <a:spcPts val="1400"/>
              </a:spcAft>
              <a:defRPr/>
            </a:pPr>
            <a:r>
              <a:rPr lang="fa-IR" dirty="0" smtClean="0">
                <a:latin typeface="Calibri" panose="020F0502020204030204" pitchFamily="34" charset="0"/>
                <a:ea typeface="Arial" charset="0"/>
                <a:cs typeface="Calibri" panose="020F0502020204030204" pitchFamily="34" charset="0"/>
              </a:rPr>
              <a:t> </a:t>
            </a:r>
            <a:r>
              <a:rPr lang="fa-IR" dirty="0">
                <a:latin typeface="Calibri" panose="020F0502020204030204" pitchFamily="34" charset="0"/>
                <a:ea typeface="Arial" charset="0"/>
                <a:cs typeface="Calibri" panose="020F0502020204030204" pitchFamily="34" charset="0"/>
              </a:rPr>
              <a:t>که کاربران را قادر می‌سازد تا قبل از برقراری ارتباط، </a:t>
            </a:r>
            <a:endParaRPr lang="fa-IR" dirty="0" smtClean="0">
              <a:latin typeface="Calibri" panose="020F0502020204030204" pitchFamily="34" charset="0"/>
              <a:ea typeface="Arial" charset="0"/>
              <a:cs typeface="Calibri" panose="020F0502020204030204" pitchFamily="34" charset="0"/>
            </a:endParaRPr>
          </a:p>
          <a:p>
            <a:pPr algn="just" rtl="1">
              <a:lnSpc>
                <a:spcPts val="3000"/>
              </a:lnSpc>
              <a:spcAft>
                <a:spcPts val="1400"/>
              </a:spcAft>
              <a:defRPr/>
            </a:pPr>
            <a:r>
              <a:rPr lang="fa-IR" dirty="0" smtClean="0">
                <a:latin typeface="Calibri" panose="020F0502020204030204" pitchFamily="34" charset="0"/>
                <a:ea typeface="Arial" charset="0"/>
                <a:cs typeface="Calibri" panose="020F0502020204030204" pitchFamily="34" charset="0"/>
              </a:rPr>
              <a:t>دستگاه‌ها </a:t>
            </a:r>
            <a:r>
              <a:rPr lang="fa-IR" dirty="0">
                <a:latin typeface="Calibri" panose="020F0502020204030204" pitchFamily="34" charset="0"/>
                <a:ea typeface="Arial" charset="0"/>
                <a:cs typeface="Calibri" panose="020F0502020204030204" pitchFamily="34" charset="0"/>
              </a:rPr>
              <a:t>و خدمات موجود را شناسایی کنند.</a:t>
            </a:r>
          </a:p>
        </p:txBody>
      </p:sp>
      <p:sp>
        <p:nvSpPr>
          <p:cNvPr id="24" name="Shape 2540"/>
          <p:cNvSpPr/>
          <p:nvPr/>
        </p:nvSpPr>
        <p:spPr>
          <a:xfrm>
            <a:off x="11721413" y="572458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25" name="TextBox 24"/>
          <p:cNvSpPr txBox="1"/>
          <p:nvPr/>
        </p:nvSpPr>
        <p:spPr>
          <a:xfrm>
            <a:off x="14486489" y="4166762"/>
            <a:ext cx="8377864" cy="3551293"/>
          </a:xfrm>
          <a:prstGeom prst="rect">
            <a:avLst/>
          </a:prstGeom>
          <a:noFill/>
        </p:spPr>
        <p:txBody>
          <a:bodyPr wrap="square" rtlCol="0">
            <a:spAutoFit/>
          </a:bodyPr>
          <a:lstStyle/>
          <a:p>
            <a:pPr algn="just" rtl="1">
              <a:lnSpc>
                <a:spcPts val="3000"/>
              </a:lnSpc>
              <a:spcAft>
                <a:spcPts val="1400"/>
              </a:spcAft>
              <a:defRPr/>
            </a:pPr>
            <a:r>
              <a:rPr lang="fa-IR" dirty="0">
                <a:latin typeface="Calibri" panose="020F0502020204030204" pitchFamily="34" charset="0"/>
                <a:ea typeface="Arial" charset="0"/>
                <a:cs typeface="Calibri" panose="020F0502020204030204" pitchFamily="34" charset="0"/>
              </a:rPr>
              <a:t>فناوری جدید تعریف شده توسط اتحادیه </a:t>
            </a:r>
            <a:r>
              <a:rPr lang="en-US" dirty="0" err="1">
                <a:latin typeface="Calibri" panose="020F0502020204030204" pitchFamily="34" charset="0"/>
                <a:ea typeface="Arial" charset="0"/>
                <a:cs typeface="Calibri" panose="020F0502020204030204" pitchFamily="34" charset="0"/>
              </a:rPr>
              <a:t>WiFi</a:t>
            </a:r>
            <a:r>
              <a:rPr lang="fa-IR" dirty="0">
                <a:latin typeface="Calibri" panose="020F0502020204030204" pitchFamily="34" charset="0"/>
                <a:ea typeface="Arial" charset="0"/>
                <a:cs typeface="Calibri" panose="020F0502020204030204" pitchFamily="34" charset="0"/>
              </a:rPr>
              <a:t> است که هدف آن ارتقاء ارتباط مستقیم بین دستگاه‌ها است؛ بدون این که به یک نقطه دسترسی بی‌سیم</a:t>
            </a:r>
            <a:r>
              <a:rPr lang="en-US" dirty="0">
                <a:latin typeface="Calibri" panose="020F0502020204030204" pitchFamily="34" charset="0"/>
                <a:ea typeface="Arial" charset="0"/>
                <a:cs typeface="Calibri" panose="020F0502020204030204" pitchFamily="34" charset="0"/>
              </a:rPr>
              <a:t> </a:t>
            </a:r>
            <a:r>
              <a:rPr lang="fa-IR" dirty="0">
                <a:latin typeface="Calibri" panose="020F0502020204030204" pitchFamily="34" charset="0"/>
                <a:ea typeface="Arial" charset="0"/>
                <a:cs typeface="Calibri" panose="020F0502020204030204" pitchFamily="34" charset="0"/>
              </a:rPr>
              <a:t>نیاز باشد</a:t>
            </a:r>
            <a:r>
              <a:rPr lang="fa-IR" dirty="0" smtClean="0">
                <a:latin typeface="Calibri" panose="020F0502020204030204" pitchFamily="34" charset="0"/>
                <a:ea typeface="Arial" charset="0"/>
                <a:cs typeface="Calibri" panose="020F0502020204030204" pitchFamily="34" charset="0"/>
              </a:rPr>
              <a:t>.</a:t>
            </a:r>
            <a:endParaRPr lang="en-US" dirty="0" smtClean="0">
              <a:latin typeface="Calibri" panose="020F0502020204030204" pitchFamily="34" charset="0"/>
              <a:ea typeface="Arial" charset="0"/>
              <a:cs typeface="Calibri" panose="020F0502020204030204" pitchFamily="34" charset="0"/>
            </a:endParaRPr>
          </a:p>
          <a:p>
            <a:pPr algn="just" rtl="1">
              <a:lnSpc>
                <a:spcPts val="3000"/>
              </a:lnSpc>
              <a:spcAft>
                <a:spcPts val="1400"/>
              </a:spcAft>
              <a:defRPr/>
            </a:pPr>
            <a:endParaRPr lang="fa-IR" dirty="0">
              <a:latin typeface="Calibri" panose="020F0502020204030204" pitchFamily="34" charset="0"/>
              <a:ea typeface="Arial" charset="0"/>
              <a:cs typeface="Calibri" panose="020F0502020204030204" pitchFamily="34" charset="0"/>
            </a:endParaRPr>
          </a:p>
          <a:p>
            <a:pPr algn="just" rtl="1">
              <a:lnSpc>
                <a:spcPts val="3000"/>
              </a:lnSpc>
              <a:spcAft>
                <a:spcPts val="1400"/>
              </a:spcAft>
              <a:defRPr/>
            </a:pPr>
            <a:r>
              <a:rPr lang="en-US" dirty="0" err="1">
                <a:latin typeface="Calibri" panose="020F0502020204030204" pitchFamily="34" charset="0"/>
                <a:ea typeface="Arial" charset="0"/>
                <a:cs typeface="Calibri" panose="020F0502020204030204" pitchFamily="34" charset="0"/>
              </a:rPr>
              <a:t>WiFi</a:t>
            </a:r>
            <a:r>
              <a:rPr lang="en-US" dirty="0">
                <a:latin typeface="Calibri" panose="020F0502020204030204" pitchFamily="34" charset="0"/>
                <a:ea typeface="Arial" charset="0"/>
                <a:cs typeface="Calibri" panose="020F0502020204030204" pitchFamily="34" charset="0"/>
              </a:rPr>
              <a:t> Direct</a:t>
            </a:r>
            <a:r>
              <a:rPr lang="fa-IR" dirty="0">
                <a:latin typeface="Calibri" panose="020F0502020204030204" pitchFamily="34" charset="0"/>
                <a:ea typeface="Arial" charset="0"/>
                <a:cs typeface="Calibri" panose="020F0502020204030204" pitchFamily="34" charset="0"/>
              </a:rPr>
              <a:t> بر روی زیر ساخت موفق </a:t>
            </a:r>
            <a:r>
              <a:rPr lang="en-US" dirty="0">
                <a:latin typeface="Calibri" panose="020F0502020204030204" pitchFamily="34" charset="0"/>
                <a:ea typeface="Arial" charset="0"/>
                <a:cs typeface="Calibri" panose="020F0502020204030204" pitchFamily="34" charset="0"/>
              </a:rPr>
              <a:t>IEEE 802.11</a:t>
            </a:r>
            <a:r>
              <a:rPr lang="fa-IR" dirty="0">
                <a:latin typeface="Calibri" panose="020F0502020204030204" pitchFamily="34" charset="0"/>
                <a:ea typeface="Arial" charset="0"/>
                <a:cs typeface="Calibri" panose="020F0502020204030204" pitchFamily="34" charset="0"/>
              </a:rPr>
              <a:t> بنا شده است و این اجازه را به دستگاه‌ها می‌دهد که در یک ارتباط، یک دستگاه نقش  نقطه دسترسی بی‌سیم را ایفا کند و عملکرد آن را انجام دهد.</a:t>
            </a:r>
            <a:endParaRPr lang="en-US" dirty="0">
              <a:solidFill>
                <a:schemeClr val="tx2"/>
              </a:solidFill>
              <a:latin typeface="Nunito" charset="0"/>
              <a:ea typeface="Nunito" charset="0"/>
              <a:cs typeface="Nunito" charset="0"/>
            </a:endParaRPr>
          </a:p>
        </p:txBody>
      </p:sp>
    </p:spTree>
    <p:extLst>
      <p:ext uri="{BB962C8B-B14F-4D97-AF65-F5344CB8AC3E}">
        <p14:creationId xmlns:p14="http://schemas.microsoft.com/office/powerpoint/2010/main" val="12282236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2" grpId="0" animBg="1"/>
      <p:bldP spid="23" grpId="0"/>
      <p:bldP spid="24"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5702004" y="5631256"/>
            <a:ext cx="6139133" cy="2732479"/>
          </a:xfrm>
          <a:prstGeom prst="rect">
            <a:avLst/>
          </a:prstGeom>
          <a:noFill/>
        </p:spPr>
        <p:txBody>
          <a:bodyPr wrap="square" rtlCol="0">
            <a:spAutoFit/>
          </a:bodyPr>
          <a:lstStyle/>
          <a:p>
            <a:pPr algn="just" rtl="1">
              <a:lnSpc>
                <a:spcPts val="4200"/>
              </a:lnSpc>
            </a:pPr>
            <a:r>
              <a:rPr lang="fa-IR" sz="2800" dirty="0">
                <a:latin typeface="Calibri" panose="020F0502020204030204" pitchFamily="34" charset="0"/>
                <a:ea typeface="Arial" charset="0"/>
                <a:cs typeface="Calibri" panose="020F0502020204030204" pitchFamily="34" charset="0"/>
              </a:rPr>
              <a:t>برای برقرای ارتباط، باید بررسی کنیم که چه افرادی در نزدیکی ما حضور دارند. به این کار </a:t>
            </a:r>
            <a:r>
              <a:rPr lang="en-US" sz="2800" dirty="0">
                <a:latin typeface="Calibri" panose="020F0502020204030204" pitchFamily="34" charset="0"/>
                <a:ea typeface="Arial" charset="0"/>
                <a:cs typeface="Calibri" panose="020F0502020204030204" pitchFamily="34" charset="0"/>
              </a:rPr>
              <a:t>Discovery</a:t>
            </a:r>
            <a:r>
              <a:rPr lang="fa-IR" sz="2800" dirty="0">
                <a:latin typeface="Calibri" panose="020F0502020204030204" pitchFamily="34" charset="0"/>
                <a:ea typeface="Arial" charset="0"/>
                <a:cs typeface="Calibri" panose="020F0502020204030204" pitchFamily="34" charset="0"/>
              </a:rPr>
              <a:t> </a:t>
            </a:r>
            <a:r>
              <a:rPr lang="en-US" sz="2800" dirty="0">
                <a:latin typeface="Calibri" panose="020F0502020204030204" pitchFamily="34" charset="0"/>
                <a:ea typeface="Arial" charset="0"/>
                <a:cs typeface="Calibri" panose="020F0502020204030204" pitchFamily="34" charset="0"/>
              </a:rPr>
              <a:t> </a:t>
            </a:r>
            <a:r>
              <a:rPr lang="fa-IR" sz="2800" dirty="0">
                <a:latin typeface="Calibri" panose="020F0502020204030204" pitchFamily="34" charset="0"/>
                <a:ea typeface="Arial" charset="0"/>
                <a:cs typeface="Calibri" panose="020F0502020204030204" pitchFamily="34" charset="0"/>
              </a:rPr>
              <a:t>می‌گوییم. برای انجام </a:t>
            </a:r>
            <a:r>
              <a:rPr lang="en-US" sz="2800" dirty="0">
                <a:latin typeface="Calibri" panose="020F0502020204030204" pitchFamily="34" charset="0"/>
                <a:ea typeface="Arial" charset="0"/>
                <a:cs typeface="Calibri" panose="020F0502020204030204" pitchFamily="34" charset="0"/>
              </a:rPr>
              <a:t>Discovery</a:t>
            </a:r>
            <a:r>
              <a:rPr lang="fa-IR" sz="2800" dirty="0">
                <a:latin typeface="Calibri" panose="020F0502020204030204" pitchFamily="34" charset="0"/>
                <a:ea typeface="Arial" charset="0"/>
                <a:cs typeface="Calibri" panose="020F0502020204030204" pitchFamily="34" charset="0"/>
              </a:rPr>
              <a:t> در </a:t>
            </a:r>
            <a:r>
              <a:rPr lang="en-US" sz="2800" dirty="0" err="1">
                <a:latin typeface="Calibri" panose="020F0502020204030204" pitchFamily="34" charset="0"/>
                <a:ea typeface="Arial" charset="0"/>
                <a:cs typeface="Calibri" panose="020F0502020204030204" pitchFamily="34" charset="0"/>
              </a:rPr>
              <a:t>WiFi</a:t>
            </a:r>
            <a:r>
              <a:rPr lang="en-US" sz="2800" dirty="0">
                <a:latin typeface="Calibri" panose="020F0502020204030204" pitchFamily="34" charset="0"/>
                <a:ea typeface="Arial" charset="0"/>
                <a:cs typeface="Calibri" panose="020F0502020204030204" pitchFamily="34" charset="0"/>
              </a:rPr>
              <a:t> Direct</a:t>
            </a:r>
            <a:r>
              <a:rPr lang="fa-IR" sz="2800" dirty="0">
                <a:latin typeface="Calibri" panose="020F0502020204030204" pitchFamily="34" charset="0"/>
                <a:ea typeface="Arial" charset="0"/>
                <a:cs typeface="Calibri" panose="020F0502020204030204" pitchFamily="34" charset="0"/>
              </a:rPr>
              <a:t> کافی است از متد</a:t>
            </a:r>
            <a:r>
              <a:rPr lang="en-US" sz="2800" dirty="0" err="1">
                <a:latin typeface="Calibri" panose="020F0502020204030204" pitchFamily="34" charset="0"/>
                <a:ea typeface="Arial" charset="0"/>
                <a:cs typeface="Calibri" panose="020F0502020204030204" pitchFamily="34" charset="0"/>
              </a:rPr>
              <a:t>discoverPeers</a:t>
            </a:r>
            <a:r>
              <a:rPr lang="en-US" sz="2800" dirty="0">
                <a:latin typeface="Calibri" panose="020F0502020204030204" pitchFamily="34" charset="0"/>
                <a:ea typeface="Arial" charset="0"/>
                <a:cs typeface="Calibri" panose="020F0502020204030204" pitchFamily="34" charset="0"/>
              </a:rPr>
              <a:t>()</a:t>
            </a:r>
            <a:r>
              <a:rPr lang="fa-IR" sz="2800" dirty="0">
                <a:latin typeface="Calibri" panose="020F0502020204030204" pitchFamily="34" charset="0"/>
                <a:ea typeface="Arial" charset="0"/>
                <a:cs typeface="Calibri" panose="020F0502020204030204" pitchFamily="34" charset="0"/>
              </a:rPr>
              <a:t> </a:t>
            </a:r>
            <a:r>
              <a:rPr lang="fa-IR" sz="2000" dirty="0">
                <a:latin typeface="Calibri" panose="020F0502020204030204" pitchFamily="34" charset="0"/>
                <a:ea typeface="Arial" charset="0"/>
                <a:cs typeface="Calibri" panose="020F0502020204030204" pitchFamily="34" charset="0"/>
              </a:rPr>
              <a:t>استفاده</a:t>
            </a:r>
            <a:r>
              <a:rPr lang="fa-IR" sz="2800" dirty="0">
                <a:latin typeface="Calibri" panose="020F0502020204030204" pitchFamily="34" charset="0"/>
                <a:ea typeface="Arial" charset="0"/>
                <a:cs typeface="Calibri" panose="020F0502020204030204" pitchFamily="34" charset="0"/>
              </a:rPr>
              <a:t> کنیم.</a:t>
            </a:r>
          </a:p>
          <a:p>
            <a:pPr algn="just" rtl="1">
              <a:lnSpc>
                <a:spcPts val="4200"/>
              </a:lnSpc>
            </a:pPr>
            <a:endParaRPr lang="en-US" sz="2800" dirty="0">
              <a:solidFill>
                <a:schemeClr val="tx2"/>
              </a:solidFill>
              <a:latin typeface="Nunito Light" charset="0"/>
              <a:ea typeface="Nunito Light" charset="0"/>
              <a:cs typeface="Nunito Light" charset="0"/>
            </a:endParaRPr>
          </a:p>
        </p:txBody>
      </p:sp>
      <p:sp>
        <p:nvSpPr>
          <p:cNvPr id="17" name="TextBox 16"/>
          <p:cNvSpPr txBox="1"/>
          <p:nvPr/>
        </p:nvSpPr>
        <p:spPr>
          <a:xfrm>
            <a:off x="17032953" y="4669708"/>
            <a:ext cx="3477234" cy="830997"/>
          </a:xfrm>
          <a:prstGeom prst="rect">
            <a:avLst/>
          </a:prstGeom>
          <a:noFill/>
        </p:spPr>
        <p:txBody>
          <a:bodyPr wrap="none" rtlCol="0">
            <a:spAutoFit/>
          </a:bodyPr>
          <a:lstStyle/>
          <a:p>
            <a:r>
              <a:rPr lang="en-US" sz="4800" b="1" spc="300" dirty="0" smtClean="0">
                <a:solidFill>
                  <a:schemeClr val="tx2"/>
                </a:solidFill>
                <a:latin typeface="Nunito" charset="0"/>
                <a:ea typeface="Nunito" charset="0"/>
                <a:cs typeface="Nunito" charset="0"/>
              </a:rPr>
              <a:t>Discovery</a:t>
            </a:r>
            <a:endParaRPr lang="en-US" sz="4800" b="1" spc="300" dirty="0">
              <a:solidFill>
                <a:schemeClr val="tx2"/>
              </a:solidFill>
              <a:latin typeface="Nunito" charset="0"/>
              <a:ea typeface="Nunito" charset="0"/>
              <a:cs typeface="Nunito" charset="0"/>
            </a:endParaRPr>
          </a:p>
        </p:txBody>
      </p:sp>
      <p:sp>
        <p:nvSpPr>
          <p:cNvPr id="10" name="TextBox 9"/>
          <p:cNvSpPr txBox="1"/>
          <p:nvPr/>
        </p:nvSpPr>
        <p:spPr>
          <a:xfrm>
            <a:off x="2714936" y="5631256"/>
            <a:ext cx="6139133" cy="3271088"/>
          </a:xfrm>
          <a:prstGeom prst="rect">
            <a:avLst/>
          </a:prstGeom>
          <a:noFill/>
        </p:spPr>
        <p:txBody>
          <a:bodyPr wrap="square" rtlCol="0">
            <a:spAutoFit/>
          </a:bodyPr>
          <a:lstStyle/>
          <a:p>
            <a:pPr algn="just" rtl="1">
              <a:lnSpc>
                <a:spcPts val="4200"/>
              </a:lnSpc>
            </a:pPr>
            <a:r>
              <a:rPr lang="fa-IR" sz="2800" dirty="0">
                <a:latin typeface="Calibri" panose="020F0502020204030204" pitchFamily="34" charset="0"/>
                <a:ea typeface="Arial" charset="0"/>
                <a:cs typeface="Calibri" panose="020F0502020204030204" pitchFamily="34" charset="0"/>
              </a:rPr>
              <a:t>اگر بخواهیم چندین دستگاه به یکدیگر متصل شوند؛ باید از متد </a:t>
            </a:r>
            <a:r>
              <a:rPr lang="en-US" sz="2800" dirty="0">
                <a:latin typeface="Calibri" panose="020F0502020204030204" pitchFamily="34" charset="0"/>
                <a:ea typeface="Arial" charset="0"/>
                <a:cs typeface="Calibri" panose="020F0502020204030204" pitchFamily="34" charset="0"/>
              </a:rPr>
              <a:t> </a:t>
            </a:r>
            <a:r>
              <a:rPr lang="en-US" sz="2800" dirty="0" err="1">
                <a:latin typeface="Calibri" panose="020F0502020204030204" pitchFamily="34" charset="0"/>
                <a:ea typeface="Arial" charset="0"/>
                <a:cs typeface="Calibri" panose="020F0502020204030204" pitchFamily="34" charset="0"/>
              </a:rPr>
              <a:t>createGroup</a:t>
            </a:r>
            <a:r>
              <a:rPr lang="en-US" sz="2800" dirty="0">
                <a:latin typeface="Calibri" panose="020F0502020204030204" pitchFamily="34" charset="0"/>
                <a:ea typeface="Arial" charset="0"/>
                <a:cs typeface="Calibri" panose="020F0502020204030204" pitchFamily="34" charset="0"/>
              </a:rPr>
              <a:t>()</a:t>
            </a:r>
            <a:r>
              <a:rPr lang="fa-IR" sz="2800" dirty="0">
                <a:latin typeface="Calibri" panose="020F0502020204030204" pitchFamily="34" charset="0"/>
                <a:ea typeface="Arial" charset="0"/>
                <a:cs typeface="Calibri" panose="020F0502020204030204" pitchFamily="34" charset="0"/>
              </a:rPr>
              <a:t>استفاده کنیم. در این صورت دستگاهی که این متد را صدا بزند به عنوان مالک گروه خواهد شد و هر دستگاهی که وارد این گروه شود به عنوان مشتری گروه خواهد بود.</a:t>
            </a:r>
          </a:p>
          <a:p>
            <a:pPr algn="just" rtl="1">
              <a:lnSpc>
                <a:spcPts val="4200"/>
              </a:lnSpc>
            </a:pPr>
            <a:endParaRPr lang="en-US" sz="2800" dirty="0">
              <a:solidFill>
                <a:schemeClr val="tx2"/>
              </a:solidFill>
              <a:latin typeface="Nunito Light" charset="0"/>
              <a:ea typeface="Nunito Light" charset="0"/>
              <a:cs typeface="Nunito Light" charset="0"/>
            </a:endParaRPr>
          </a:p>
        </p:txBody>
      </p:sp>
      <p:sp>
        <p:nvSpPr>
          <p:cNvPr id="18" name="TextBox 17"/>
          <p:cNvSpPr txBox="1"/>
          <p:nvPr/>
        </p:nvSpPr>
        <p:spPr>
          <a:xfrm>
            <a:off x="3492849" y="4682400"/>
            <a:ext cx="4583306" cy="830997"/>
          </a:xfrm>
          <a:prstGeom prst="rect">
            <a:avLst/>
          </a:prstGeom>
          <a:noFill/>
        </p:spPr>
        <p:txBody>
          <a:bodyPr wrap="none" rtlCol="0">
            <a:spAutoFit/>
          </a:bodyPr>
          <a:lstStyle/>
          <a:p>
            <a:r>
              <a:rPr lang="en-US" sz="4800" b="1" spc="300" dirty="0" smtClean="0">
                <a:solidFill>
                  <a:schemeClr val="tx2"/>
                </a:solidFill>
                <a:latin typeface="Nunito" charset="0"/>
                <a:ea typeface="Nunito" charset="0"/>
                <a:cs typeface="Nunito" charset="0"/>
              </a:rPr>
              <a:t>Create Group</a:t>
            </a:r>
            <a:endParaRPr lang="en-US" sz="4800" b="1" spc="300" dirty="0">
              <a:solidFill>
                <a:schemeClr val="tx2"/>
              </a:solidFill>
              <a:latin typeface="Nunito" charset="0"/>
              <a:ea typeface="Nunito" charset="0"/>
              <a:cs typeface="Nunito" charset="0"/>
            </a:endParaRPr>
          </a:p>
        </p:txBody>
      </p:sp>
      <p:sp>
        <p:nvSpPr>
          <p:cNvPr id="19" name="TextBox 18"/>
          <p:cNvSpPr txBox="1"/>
          <p:nvPr/>
        </p:nvSpPr>
        <p:spPr>
          <a:xfrm>
            <a:off x="9330588" y="5631256"/>
            <a:ext cx="6139133" cy="3271088"/>
          </a:xfrm>
          <a:prstGeom prst="rect">
            <a:avLst/>
          </a:prstGeom>
          <a:noFill/>
        </p:spPr>
        <p:txBody>
          <a:bodyPr wrap="square" rtlCol="0">
            <a:spAutoFit/>
          </a:bodyPr>
          <a:lstStyle/>
          <a:p>
            <a:pPr algn="just" rtl="1">
              <a:lnSpc>
                <a:spcPts val="4200"/>
              </a:lnSpc>
            </a:pPr>
            <a:r>
              <a:rPr lang="fa-IR" sz="2800" dirty="0">
                <a:latin typeface="Calibri" panose="020F0502020204030204" pitchFamily="34" charset="0"/>
                <a:ea typeface="Arial" charset="0"/>
                <a:cs typeface="Calibri" panose="020F0502020204030204" pitchFamily="34" charset="0"/>
              </a:rPr>
              <a:t>بعد از پیدا کردن افراد نزدیک به خودمان، باید بتوانیم به فرد مورد نظر متصل شویم. برای این کار با دانستن اطلاعات پیکربندی دستگاه مورد نظر و با استفاده از متد</a:t>
            </a:r>
            <a:r>
              <a:rPr lang="en-US" sz="2800" dirty="0">
                <a:latin typeface="Calibri" panose="020F0502020204030204" pitchFamily="34" charset="0"/>
                <a:ea typeface="Arial" charset="0"/>
                <a:cs typeface="Calibri" panose="020F0502020204030204" pitchFamily="34" charset="0"/>
              </a:rPr>
              <a:t> connect() </a:t>
            </a:r>
            <a:r>
              <a:rPr lang="fa-IR" sz="2800" dirty="0">
                <a:latin typeface="Calibri" panose="020F0502020204030204" pitchFamily="34" charset="0"/>
                <a:ea typeface="Arial" charset="0"/>
                <a:cs typeface="Calibri" panose="020F0502020204030204" pitchFamily="34" charset="0"/>
              </a:rPr>
              <a:t>عملیات اتصال را آغاز می‌کنیم.</a:t>
            </a:r>
            <a:endParaRPr lang="en-US" sz="2800" dirty="0">
              <a:latin typeface="Calibri" panose="020F0502020204030204" pitchFamily="34" charset="0"/>
              <a:ea typeface="Arial" charset="0"/>
              <a:cs typeface="Calibri" panose="020F0502020204030204" pitchFamily="34" charset="0"/>
            </a:endParaRPr>
          </a:p>
          <a:p>
            <a:pPr algn="just" rtl="1">
              <a:lnSpc>
                <a:spcPts val="4200"/>
              </a:lnSpc>
            </a:pPr>
            <a:endParaRPr lang="en-US" sz="2800" dirty="0">
              <a:solidFill>
                <a:schemeClr val="tx2"/>
              </a:solidFill>
              <a:latin typeface="Nunito Light" charset="0"/>
              <a:ea typeface="Nunito Light" charset="0"/>
              <a:cs typeface="Nunito Light" charset="0"/>
            </a:endParaRPr>
          </a:p>
        </p:txBody>
      </p:sp>
      <p:sp>
        <p:nvSpPr>
          <p:cNvPr id="20" name="TextBox 19"/>
          <p:cNvSpPr txBox="1"/>
          <p:nvPr/>
        </p:nvSpPr>
        <p:spPr>
          <a:xfrm>
            <a:off x="10940459" y="4676054"/>
            <a:ext cx="2919389" cy="830997"/>
          </a:xfrm>
          <a:prstGeom prst="rect">
            <a:avLst/>
          </a:prstGeom>
          <a:noFill/>
        </p:spPr>
        <p:txBody>
          <a:bodyPr wrap="none" rtlCol="0">
            <a:spAutoFit/>
          </a:bodyPr>
          <a:lstStyle/>
          <a:p>
            <a:r>
              <a:rPr lang="en-US" sz="4800" b="1" spc="300" dirty="0" smtClean="0">
                <a:solidFill>
                  <a:schemeClr val="tx2"/>
                </a:solidFill>
                <a:latin typeface="Nunito" charset="0"/>
                <a:ea typeface="Nunito" charset="0"/>
                <a:cs typeface="Nunito" charset="0"/>
              </a:rPr>
              <a:t>Connect</a:t>
            </a:r>
            <a:endParaRPr lang="en-US" sz="4800" b="1" spc="300" dirty="0">
              <a:solidFill>
                <a:schemeClr val="tx2"/>
              </a:solidFill>
              <a:latin typeface="Nunito" charset="0"/>
              <a:ea typeface="Nunito" charset="0"/>
              <a:cs typeface="Nunito" charset="0"/>
            </a:endParaRPr>
          </a:p>
        </p:txBody>
      </p:sp>
      <p:sp>
        <p:nvSpPr>
          <p:cNvPr id="11" name="TextBox 10"/>
          <p:cNvSpPr txBox="1"/>
          <p:nvPr/>
        </p:nvSpPr>
        <p:spPr>
          <a:xfrm>
            <a:off x="4577682" y="1838373"/>
            <a:ext cx="15257768" cy="604333"/>
          </a:xfrm>
          <a:prstGeom prst="rect">
            <a:avLst/>
          </a:prstGeom>
          <a:noFill/>
        </p:spPr>
        <p:txBody>
          <a:bodyPr wrap="none" rtlCol="0">
            <a:spAutoFit/>
          </a:bodyPr>
          <a:lstStyle/>
          <a:p>
            <a:pPr algn="just" rtl="1">
              <a:lnSpc>
                <a:spcPts val="3000"/>
              </a:lnSpc>
              <a:spcAft>
                <a:spcPts val="1400"/>
              </a:spcAft>
              <a:defRPr/>
            </a:pPr>
            <a:r>
              <a:rPr lang="fa-IR" sz="6600" dirty="0" smtClean="0">
                <a:latin typeface="Calibri" panose="020F0502020204030204" pitchFamily="34" charset="0"/>
                <a:ea typeface="Arial" charset="0"/>
                <a:cs typeface="Calibri" panose="020F0502020204030204" pitchFamily="34" charset="0"/>
              </a:rPr>
              <a:t>اتصال در لایه فیزیکی با استفاده از فناوری </a:t>
            </a:r>
            <a:r>
              <a:rPr lang="en-US" sz="6600" dirty="0" err="1" smtClean="0">
                <a:latin typeface="Calibri" panose="020F0502020204030204" pitchFamily="34" charset="0"/>
                <a:ea typeface="Arial" charset="0"/>
                <a:cs typeface="Calibri" panose="020F0502020204030204" pitchFamily="34" charset="0"/>
              </a:rPr>
              <a:t>WiFi</a:t>
            </a:r>
            <a:r>
              <a:rPr lang="en-US" sz="6600" dirty="0" smtClean="0">
                <a:latin typeface="Calibri" panose="020F0502020204030204" pitchFamily="34" charset="0"/>
                <a:ea typeface="Arial" charset="0"/>
                <a:cs typeface="Calibri" panose="020F0502020204030204" pitchFamily="34" charset="0"/>
              </a:rPr>
              <a:t> Direct</a:t>
            </a:r>
            <a:endParaRPr lang="en-US" sz="6600" dirty="0">
              <a:latin typeface="Calibri" panose="020F0502020204030204" pitchFamily="34" charset="0"/>
              <a:ea typeface="Arial" charset="0"/>
              <a:cs typeface="Calibri" panose="020F0502020204030204" pitchFamily="34" charset="0"/>
            </a:endParaRPr>
          </a:p>
        </p:txBody>
      </p:sp>
    </p:spTree>
    <p:extLst>
      <p:ext uri="{BB962C8B-B14F-4D97-AF65-F5344CB8AC3E}">
        <p14:creationId xmlns:p14="http://schemas.microsoft.com/office/powerpoint/2010/main" val="497504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0" grpId="0"/>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950021" y="5651481"/>
            <a:ext cx="10594567" cy="1323439"/>
          </a:xfrm>
          <a:prstGeom prst="rect">
            <a:avLst/>
          </a:prstGeom>
          <a:noFill/>
        </p:spPr>
        <p:txBody>
          <a:bodyPr wrap="none" rtlCol="0">
            <a:spAutoFit/>
          </a:bodyPr>
          <a:lstStyle/>
          <a:p>
            <a:pPr algn="just" rtl="1">
              <a:spcAft>
                <a:spcPts val="1400"/>
              </a:spcAft>
              <a:defRPr/>
            </a:pPr>
            <a:r>
              <a:rPr lang="fa-IR" sz="8000" b="1" dirty="0" smtClean="0">
                <a:latin typeface="Calibri" panose="020F0502020204030204" pitchFamily="34" charset="0"/>
                <a:ea typeface="Arial" charset="0"/>
                <a:cs typeface="Calibri" panose="020F0502020204030204" pitchFamily="34" charset="0"/>
              </a:rPr>
              <a:t>لایه ی خدمات شبکه اجتماعی</a:t>
            </a:r>
            <a:endParaRPr lang="en-US" sz="8000" b="1" dirty="0">
              <a:latin typeface="Calibri" panose="020F0502020204030204" pitchFamily="34" charset="0"/>
              <a:ea typeface="Arial" charset="0"/>
              <a:cs typeface="Calibri" panose="020F0502020204030204" pitchFamily="34" charset="0"/>
            </a:endParaRPr>
          </a:p>
        </p:txBody>
      </p:sp>
      <p:grpSp>
        <p:nvGrpSpPr>
          <p:cNvPr id="2" name="Group 1"/>
          <p:cNvGrpSpPr/>
          <p:nvPr/>
        </p:nvGrpSpPr>
        <p:grpSpPr>
          <a:xfrm>
            <a:off x="-858390" y="4477832"/>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Tree>
    <p:extLst>
      <p:ext uri="{BB962C8B-B14F-4D97-AF65-F5344CB8AC3E}">
        <p14:creationId xmlns:p14="http://schemas.microsoft.com/office/powerpoint/2010/main" val="85508704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92574" y="1427608"/>
            <a:ext cx="9354456" cy="1569660"/>
          </a:xfrm>
          <a:prstGeom prst="rect">
            <a:avLst/>
          </a:prstGeom>
          <a:noFill/>
        </p:spPr>
        <p:txBody>
          <a:bodyPr wrap="square" rtlCol="0">
            <a:spAutoFit/>
          </a:bodyPr>
          <a:lstStyle/>
          <a:p>
            <a:pPr algn="just" rtl="1"/>
            <a:r>
              <a:rPr lang="fa-IR" sz="9600" b="1" dirty="0">
                <a:latin typeface="Calibri" panose="020F0502020204030204" pitchFamily="34" charset="0"/>
                <a:cs typeface="Calibri" panose="020F0502020204030204" pitchFamily="34" charset="0"/>
              </a:rPr>
              <a:t>دریافت و ارسال پیام</a:t>
            </a:r>
            <a:endParaRPr lang="en-US" sz="9600" dirty="0">
              <a:latin typeface="Calibri" panose="020F0502020204030204" pitchFamily="34" charset="0"/>
              <a:cs typeface="Calibri" panose="020F0502020204030204" pitchFamily="34" charset="0"/>
            </a:endParaRPr>
          </a:p>
        </p:txBody>
      </p:sp>
      <p:sp>
        <p:nvSpPr>
          <p:cNvPr id="4" name="Freeform 3"/>
          <p:cNvSpPr/>
          <p:nvPr/>
        </p:nvSpPr>
        <p:spPr>
          <a:xfrm>
            <a:off x="7324002" y="4845224"/>
            <a:ext cx="4145800" cy="4145800"/>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152400">
            <a:solidFill>
              <a:schemeClr val="accent1"/>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lvl="0" algn="ctr" defTabSz="2889250">
              <a:lnSpc>
                <a:spcPct val="90000"/>
              </a:lnSpc>
              <a:spcBef>
                <a:spcPct val="0"/>
              </a:spcBef>
              <a:spcAft>
                <a:spcPct val="35000"/>
              </a:spcAft>
            </a:pPr>
            <a:endParaRPr lang="en-US" sz="5400" kern="1200" spc="300" dirty="0">
              <a:latin typeface="Nunito Light" charset="0"/>
              <a:ea typeface="Nunito Light" charset="0"/>
              <a:cs typeface="Nunito Light" charset="0"/>
            </a:endParaRPr>
          </a:p>
        </p:txBody>
      </p:sp>
      <p:sp>
        <p:nvSpPr>
          <p:cNvPr id="5" name="Freeform 4"/>
          <p:cNvSpPr/>
          <p:nvPr/>
        </p:nvSpPr>
        <p:spPr>
          <a:xfrm>
            <a:off x="12436923" y="4845224"/>
            <a:ext cx="4145800" cy="4145800"/>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152400">
            <a:solidFill>
              <a:schemeClr val="accent5"/>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lvl="0" algn="ctr" defTabSz="2889250">
              <a:lnSpc>
                <a:spcPct val="90000"/>
              </a:lnSpc>
              <a:spcBef>
                <a:spcPct val="0"/>
              </a:spcBef>
              <a:spcAft>
                <a:spcPct val="35000"/>
              </a:spcAft>
            </a:pPr>
            <a:endParaRPr lang="en-US" sz="5400" kern="1200" spc="300" dirty="0">
              <a:latin typeface="Nunito Light" charset="0"/>
              <a:ea typeface="Nunito Light" charset="0"/>
              <a:cs typeface="Nunito Light" charset="0"/>
            </a:endParaRPr>
          </a:p>
        </p:txBody>
      </p:sp>
      <p:sp>
        <p:nvSpPr>
          <p:cNvPr id="6" name="TextBox 5"/>
          <p:cNvSpPr txBox="1"/>
          <p:nvPr/>
        </p:nvSpPr>
        <p:spPr>
          <a:xfrm>
            <a:off x="13045319" y="6594958"/>
            <a:ext cx="2929007" cy="646331"/>
          </a:xfrm>
          <a:prstGeom prst="rect">
            <a:avLst/>
          </a:prstGeom>
          <a:noFill/>
        </p:spPr>
        <p:txBody>
          <a:bodyPr wrap="none" rtlCol="0">
            <a:spAutoFit/>
          </a:bodyPr>
          <a:lstStyle/>
          <a:p>
            <a:r>
              <a:rPr lang="en-US" b="1" dirty="0" smtClean="0"/>
              <a:t>Multi Thread</a:t>
            </a:r>
            <a:endParaRPr lang="en-US" b="1" dirty="0"/>
          </a:p>
        </p:txBody>
      </p:sp>
      <p:sp>
        <p:nvSpPr>
          <p:cNvPr id="7" name="TextBox 6"/>
          <p:cNvSpPr txBox="1"/>
          <p:nvPr/>
        </p:nvSpPr>
        <p:spPr>
          <a:xfrm>
            <a:off x="7675918" y="6594957"/>
            <a:ext cx="3416320" cy="646331"/>
          </a:xfrm>
          <a:prstGeom prst="rect">
            <a:avLst/>
          </a:prstGeom>
          <a:noFill/>
        </p:spPr>
        <p:txBody>
          <a:bodyPr wrap="none" rtlCol="0">
            <a:spAutoFit/>
          </a:bodyPr>
          <a:lstStyle/>
          <a:p>
            <a:r>
              <a:rPr lang="en-US" b="1" dirty="0" smtClean="0"/>
              <a:t>Asynchronous</a:t>
            </a:r>
            <a:endParaRPr lang="en-US" b="1" dirty="0"/>
          </a:p>
        </p:txBody>
      </p:sp>
    </p:spTree>
    <p:extLst>
      <p:ext uri="{BB962C8B-B14F-4D97-AF65-F5344CB8AC3E}">
        <p14:creationId xmlns:p14="http://schemas.microsoft.com/office/powerpoint/2010/main" val="36512861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677521" y="2244384"/>
            <a:ext cx="9354456" cy="705899"/>
          </a:xfrm>
          <a:prstGeom prst="rect">
            <a:avLst/>
          </a:prstGeom>
          <a:noFill/>
        </p:spPr>
        <p:txBody>
          <a:bodyPr wrap="square" rtlCol="0">
            <a:spAutoFit/>
          </a:bodyPr>
          <a:lstStyle/>
          <a:p>
            <a:pPr algn="just" rtl="1">
              <a:lnSpc>
                <a:spcPts val="3000"/>
              </a:lnSpc>
              <a:spcAft>
                <a:spcPts val="1400"/>
              </a:spcAft>
              <a:defRPr/>
            </a:pPr>
            <a:r>
              <a:rPr lang="en-US" sz="9600" dirty="0" smtClean="0">
                <a:latin typeface="Calibri" panose="020F0502020204030204" pitchFamily="34" charset="0"/>
                <a:ea typeface="Arial" charset="0"/>
                <a:cs typeface="Calibri" panose="020F0502020204030204" pitchFamily="34" charset="0"/>
              </a:rPr>
              <a:t>Multi thread</a:t>
            </a:r>
            <a:endParaRPr lang="en-US" sz="9600" dirty="0">
              <a:latin typeface="Calibri" panose="020F0502020204030204" pitchFamily="34" charset="0"/>
              <a:ea typeface="Arial" charset="0"/>
              <a:cs typeface="Calibri" panose="020F0502020204030204" pitchFamily="34" charset="0"/>
            </a:endParaRPr>
          </a:p>
        </p:txBody>
      </p:sp>
      <p:sp>
        <p:nvSpPr>
          <p:cNvPr id="2" name="Rectangle 1"/>
          <p:cNvSpPr/>
          <p:nvPr/>
        </p:nvSpPr>
        <p:spPr>
          <a:xfrm>
            <a:off x="5848229" y="3725505"/>
            <a:ext cx="12188825" cy="4524315"/>
          </a:xfrm>
          <a:prstGeom prst="rect">
            <a:avLst/>
          </a:prstGeom>
        </p:spPr>
        <p:txBody>
          <a:bodyPr>
            <a:spAutoFit/>
          </a:bodyPr>
          <a:lstStyle/>
          <a:p>
            <a:pPr algn="just" rtl="1">
              <a:spcAft>
                <a:spcPts val="1400"/>
              </a:spcAft>
              <a:defRPr/>
            </a:pPr>
            <a:r>
              <a:rPr lang="fa-IR" dirty="0">
                <a:latin typeface="Calibri" panose="020F0502020204030204" pitchFamily="34" charset="0"/>
                <a:ea typeface="Arial" charset="0"/>
                <a:cs typeface="Calibri" panose="020F0502020204030204" pitchFamily="34" charset="0"/>
              </a:rPr>
              <a:t>همانطور که از اسم این روش پیداست، در این روش، برای هر قسمت از  کاری که می‌خواهیم انجام بدهیم برای مثال اتصال، ارسال پیام و دریافت پیام و ... یک </a:t>
            </a:r>
            <a:r>
              <a:rPr lang="en-US" dirty="0">
                <a:latin typeface="Calibri" panose="020F0502020204030204" pitchFamily="34" charset="0"/>
                <a:ea typeface="Arial" charset="0"/>
                <a:cs typeface="Calibri" panose="020F0502020204030204" pitchFamily="34" charset="0"/>
              </a:rPr>
              <a:t>thread</a:t>
            </a:r>
            <a:r>
              <a:rPr lang="fa-IR" dirty="0">
                <a:latin typeface="Calibri" panose="020F0502020204030204" pitchFamily="34" charset="0"/>
                <a:ea typeface="Arial" charset="0"/>
                <a:cs typeface="Calibri" panose="020F0502020204030204" pitchFamily="34" charset="0"/>
              </a:rPr>
              <a:t> اختصاص می‌دهیم که همه‌ی آن‌ها به صورت همزمان در حال انجام وظیفه‌ی خودشان هستند. دراین روش  ما منتظر جواب از طرف مقابل هستیم و در واقع تا دریافت جواب، آن متد مسدود یا </a:t>
            </a:r>
            <a:r>
              <a:rPr lang="en-US" dirty="0">
                <a:latin typeface="Calibri" panose="020F0502020204030204" pitchFamily="34" charset="0"/>
                <a:ea typeface="Arial" charset="0"/>
                <a:cs typeface="Calibri" panose="020F0502020204030204" pitchFamily="34" charset="0"/>
              </a:rPr>
              <a:t>Block</a:t>
            </a:r>
            <a:r>
              <a:rPr lang="fa-IR" dirty="0">
                <a:latin typeface="Calibri" panose="020F0502020204030204" pitchFamily="34" charset="0"/>
                <a:ea typeface="Arial" charset="0"/>
                <a:cs typeface="Calibri" panose="020F0502020204030204" pitchFamily="34" charset="0"/>
              </a:rPr>
              <a:t> می‌شود. در این روش منابع موجود، بین </a:t>
            </a:r>
            <a:r>
              <a:rPr lang="en-US" dirty="0">
                <a:latin typeface="Calibri" panose="020F0502020204030204" pitchFamily="34" charset="0"/>
                <a:ea typeface="Arial" charset="0"/>
                <a:cs typeface="Calibri" panose="020F0502020204030204" pitchFamily="34" charset="0"/>
              </a:rPr>
              <a:t>thread</a:t>
            </a:r>
            <a:r>
              <a:rPr lang="fa-IR" dirty="0">
                <a:latin typeface="Calibri" panose="020F0502020204030204" pitchFamily="34" charset="0"/>
                <a:ea typeface="Arial" charset="0"/>
                <a:cs typeface="Calibri" panose="020F0502020204030204" pitchFamily="34" charset="0"/>
              </a:rPr>
              <a:t>ها به اشتراک گذاشته می‌شود. این روش برای تعداد اتصالات کم مناسب است. اما وقتی تعداد اتصالات وسیع باشد؛ دیگر نمی‌توان همه‌ی اتصالات را به صورت درست مدیریت کرد. </a:t>
            </a:r>
          </a:p>
        </p:txBody>
      </p:sp>
    </p:spTree>
    <p:extLst>
      <p:ext uri="{BB962C8B-B14F-4D97-AF65-F5344CB8AC3E}">
        <p14:creationId xmlns:p14="http://schemas.microsoft.com/office/powerpoint/2010/main" val="220609009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92983" y="2244384"/>
            <a:ext cx="9354456" cy="705899"/>
          </a:xfrm>
          <a:prstGeom prst="rect">
            <a:avLst/>
          </a:prstGeom>
          <a:noFill/>
        </p:spPr>
        <p:txBody>
          <a:bodyPr wrap="square" rtlCol="0">
            <a:spAutoFit/>
          </a:bodyPr>
          <a:lstStyle/>
          <a:p>
            <a:pPr algn="just" rtl="1">
              <a:lnSpc>
                <a:spcPts val="3000"/>
              </a:lnSpc>
              <a:spcAft>
                <a:spcPts val="1400"/>
              </a:spcAft>
              <a:defRPr/>
            </a:pPr>
            <a:r>
              <a:rPr lang="en-US" sz="9600" dirty="0" smtClean="0">
                <a:latin typeface="Calibri" panose="020F0502020204030204" pitchFamily="34" charset="0"/>
                <a:ea typeface="Arial" charset="0"/>
                <a:cs typeface="Calibri" panose="020F0502020204030204" pitchFamily="34" charset="0"/>
              </a:rPr>
              <a:t>Asynchronous</a:t>
            </a:r>
            <a:endParaRPr lang="en-US" sz="9600" dirty="0">
              <a:latin typeface="Calibri" panose="020F0502020204030204" pitchFamily="34" charset="0"/>
              <a:ea typeface="Arial" charset="0"/>
              <a:cs typeface="Calibri" panose="020F0502020204030204" pitchFamily="34" charset="0"/>
            </a:endParaRPr>
          </a:p>
        </p:txBody>
      </p:sp>
      <p:sp>
        <p:nvSpPr>
          <p:cNvPr id="2" name="Rectangle 1"/>
          <p:cNvSpPr/>
          <p:nvPr/>
        </p:nvSpPr>
        <p:spPr>
          <a:xfrm>
            <a:off x="5848229" y="3725505"/>
            <a:ext cx="12188825" cy="5734903"/>
          </a:xfrm>
          <a:prstGeom prst="rect">
            <a:avLst/>
          </a:prstGeom>
        </p:spPr>
        <p:txBody>
          <a:bodyPr>
            <a:spAutoFit/>
          </a:bodyPr>
          <a:lstStyle/>
          <a:p>
            <a:pPr algn="just" rtl="1">
              <a:spcAft>
                <a:spcPts val="800"/>
              </a:spcAft>
              <a:buClr>
                <a:schemeClr val="tx2"/>
              </a:buClr>
              <a:buSzPct val="125000"/>
              <a:defRPr/>
            </a:pPr>
            <a:r>
              <a:rPr lang="fa-IR" dirty="0" smtClean="0">
                <a:latin typeface="Calibri" panose="020F0502020204030204" pitchFamily="34" charset="0"/>
                <a:ea typeface="Arial" charset="0"/>
                <a:cs typeface="Calibri" panose="020F0502020204030204" pitchFamily="34" charset="0"/>
              </a:rPr>
              <a:t>در </a:t>
            </a:r>
            <a:r>
              <a:rPr lang="fa-IR" dirty="0">
                <a:latin typeface="Calibri" panose="020F0502020204030204" pitchFamily="34" charset="0"/>
                <a:ea typeface="Arial" charset="0"/>
                <a:cs typeface="Calibri" panose="020F0502020204030204" pitchFamily="34" charset="0"/>
              </a:rPr>
              <a:t>این روش ما کار‌های لازم در شبکه را پست می‌کنیم ولی منتظر جواب نمی مانیم بلکه نتیجه را بعدا بررسی می‌کنیم. شبیه موقعی است که شما به دوستتان پیام متنی ارسال می‌کنید و منتظر جواب درهمان لحظه نمی‌مانید و جواب دوستتان ممکن است الان یا یک ساعت دیگر برسد. بنابراین جواب را بعدا چک می‌کنید. این روش بر خلاف روش </a:t>
            </a:r>
            <a:r>
              <a:rPr lang="en-US" dirty="0">
                <a:latin typeface="Calibri" panose="020F0502020204030204" pitchFamily="34" charset="0"/>
                <a:ea typeface="Arial" charset="0"/>
                <a:cs typeface="Calibri" panose="020F0502020204030204" pitchFamily="34" charset="0"/>
              </a:rPr>
              <a:t>synchronous</a:t>
            </a:r>
            <a:r>
              <a:rPr lang="fa-IR" dirty="0">
                <a:latin typeface="Calibri" panose="020F0502020204030204" pitchFamily="34" charset="0"/>
                <a:ea typeface="Arial" charset="0"/>
                <a:cs typeface="Calibri" panose="020F0502020204030204" pitchFamily="34" charset="0"/>
              </a:rPr>
              <a:t> به صورت دنباله‌ای نیست. اما دنبال کردن وضعیت هر یک از کار‌ها کمی مشکل است.بنابراین با توجه به ویژگی‌هایی که برای این روش ذکر کردیم؛ می‌توانیم با استفاده از این روش از هدر رفتن منابع جلوگیری کنیم. همچینین می‌توانیم تعداد اتصالات بیشتری را با همان سخت افزار موجود مدیریت کنیم.</a:t>
            </a:r>
          </a:p>
          <a:p>
            <a:pPr algn="just" rtl="1">
              <a:spcAft>
                <a:spcPts val="1400"/>
              </a:spcAft>
              <a:defRPr/>
            </a:pPr>
            <a:endParaRPr lang="fa-IR" dirty="0">
              <a:latin typeface="Calibri" panose="020F0502020204030204" pitchFamily="34" charset="0"/>
              <a:ea typeface="Arial" charset="0"/>
              <a:cs typeface="Calibri" panose="020F0502020204030204" pitchFamily="34" charset="0"/>
            </a:endParaRPr>
          </a:p>
        </p:txBody>
      </p:sp>
    </p:spTree>
    <p:extLst>
      <p:ext uri="{BB962C8B-B14F-4D97-AF65-F5344CB8AC3E}">
        <p14:creationId xmlns:p14="http://schemas.microsoft.com/office/powerpoint/2010/main" val="14625856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0846" y="3331561"/>
            <a:ext cx="11645749" cy="7807265"/>
          </a:xfrm>
          <a:prstGeom prst="rect">
            <a:avLst/>
          </a:prstGeom>
          <a:noFill/>
        </p:spPr>
        <p:txBody>
          <a:bodyPr wrap="square" rtlCol="0">
            <a:spAutoFit/>
          </a:bodyPr>
          <a:lstStyle/>
          <a:p>
            <a:pPr algn="just" rtl="1">
              <a:spcAft>
                <a:spcPts val="800"/>
              </a:spcAft>
              <a:buClr>
                <a:schemeClr val="tx2"/>
              </a:buClr>
              <a:buSzPct val="125000"/>
              <a:defRPr/>
            </a:pPr>
            <a:r>
              <a:rPr lang="fa-IR" sz="3200" dirty="0">
                <a:latin typeface="Calibri" panose="020F0502020204030204" pitchFamily="34" charset="0"/>
                <a:ea typeface="Arial" charset="0"/>
                <a:cs typeface="Calibri" panose="020F0502020204030204" pitchFamily="34" charset="0"/>
              </a:rPr>
              <a:t>در این پروژه ما تلاش کردیم تا گام اول در پیاده‌سازی یک شبکه‌ی اجتماعی بدون اینترنت را برداریم. در آینده ما می‌توانیم متد‌ها و قابلیت‌های زیر را برای این اپلیکیشن پیاده‌سازی کنیم</a:t>
            </a:r>
            <a:r>
              <a:rPr lang="fa-IR" sz="3200" dirty="0" smtClean="0">
                <a:latin typeface="Calibri" panose="020F0502020204030204" pitchFamily="34" charset="0"/>
                <a:ea typeface="Arial" charset="0"/>
                <a:cs typeface="Calibri" panose="020F0502020204030204" pitchFamily="34" charset="0"/>
              </a:rPr>
              <a:t>:</a:t>
            </a:r>
            <a:endParaRPr lang="en-US" sz="3200" dirty="0" smtClean="0">
              <a:latin typeface="Calibri" panose="020F0502020204030204" pitchFamily="34" charset="0"/>
              <a:ea typeface="Arial" charset="0"/>
              <a:cs typeface="Calibri" panose="020F0502020204030204" pitchFamily="34" charset="0"/>
            </a:endParaRPr>
          </a:p>
          <a:p>
            <a:pPr marL="514350" indent="-514350" algn="just" rtl="1">
              <a:spcAft>
                <a:spcPts val="800"/>
              </a:spcAft>
              <a:buClr>
                <a:schemeClr val="tx2"/>
              </a:buClr>
              <a:buSzPct val="125000"/>
              <a:buFont typeface="+mj-lt"/>
              <a:buAutoNum type="arabicPeriod"/>
              <a:defRPr/>
            </a:pPr>
            <a:r>
              <a:rPr lang="fa-IR" sz="3200" dirty="0" smtClean="0">
                <a:latin typeface="Calibri" panose="020F0502020204030204" pitchFamily="34" charset="0"/>
                <a:ea typeface="Arial" charset="0"/>
                <a:cs typeface="Calibri" panose="020F0502020204030204" pitchFamily="34" charset="0"/>
              </a:rPr>
              <a:t>در حال حاضر تنها </a:t>
            </a:r>
            <a:r>
              <a:rPr lang="en-US" sz="3200" dirty="0" smtClean="0">
                <a:latin typeface="Calibri" panose="020F0502020204030204" pitchFamily="34" charset="0"/>
                <a:ea typeface="Arial" charset="0"/>
                <a:cs typeface="Calibri" panose="020F0502020204030204" pitchFamily="34" charset="0"/>
              </a:rPr>
              <a:t>API</a:t>
            </a:r>
            <a:r>
              <a:rPr lang="fa-IR" sz="3200" dirty="0" smtClean="0">
                <a:latin typeface="Calibri" panose="020F0502020204030204" pitchFamily="34" charset="0"/>
                <a:ea typeface="Arial" charset="0"/>
                <a:cs typeface="Calibri" panose="020F0502020204030204" pitchFamily="34" charset="0"/>
              </a:rPr>
              <a:t>  برای ارائه سرویس </a:t>
            </a:r>
            <a:r>
              <a:rPr lang="fa-IR" sz="3200" dirty="0">
                <a:latin typeface="Calibri" panose="020F0502020204030204" pitchFamily="34" charset="0"/>
                <a:ea typeface="Arial" charset="0"/>
                <a:cs typeface="Calibri" panose="020F0502020204030204" pitchFamily="34" charset="0"/>
              </a:rPr>
              <a:t>خدمات </a:t>
            </a:r>
            <a:r>
              <a:rPr lang="fa-IR" sz="3200" dirty="0" smtClean="0">
                <a:latin typeface="Calibri" panose="020F0502020204030204" pitchFamily="34" charset="0"/>
                <a:ea typeface="Arial" charset="0"/>
                <a:cs typeface="Calibri" panose="020F0502020204030204" pitchFamily="34" charset="0"/>
              </a:rPr>
              <a:t>اجتماعی ارسال </a:t>
            </a:r>
            <a:r>
              <a:rPr lang="fa-IR" sz="3200" dirty="0">
                <a:latin typeface="Calibri" panose="020F0502020204030204" pitchFamily="34" charset="0"/>
                <a:ea typeface="Arial" charset="0"/>
                <a:cs typeface="Calibri" panose="020F0502020204030204" pitchFamily="34" charset="0"/>
              </a:rPr>
              <a:t>پیام شخصی و گروهی </a:t>
            </a:r>
            <a:r>
              <a:rPr lang="en-US" sz="3200" dirty="0">
                <a:latin typeface="Calibri" panose="020F0502020204030204" pitchFamily="34" charset="0"/>
                <a:ea typeface="Arial" charset="0"/>
                <a:cs typeface="Calibri" panose="020F0502020204030204" pitchFamily="34" charset="0"/>
              </a:rPr>
              <a:t>Embedded </a:t>
            </a:r>
            <a:r>
              <a:rPr lang="en-US" sz="3200" dirty="0" smtClean="0">
                <a:latin typeface="Calibri" panose="020F0502020204030204" pitchFamily="34" charset="0"/>
                <a:ea typeface="Arial" charset="0"/>
                <a:cs typeface="Calibri" panose="020F0502020204030204" pitchFamily="34" charset="0"/>
              </a:rPr>
              <a:t>Social</a:t>
            </a:r>
            <a:r>
              <a:rPr lang="fa-IR" sz="3200" dirty="0" smtClean="0">
                <a:latin typeface="Calibri" panose="020F0502020204030204" pitchFamily="34" charset="0"/>
                <a:ea typeface="Arial" charset="0"/>
                <a:cs typeface="Calibri" panose="020F0502020204030204" pitchFamily="34" charset="0"/>
              </a:rPr>
              <a:t> است. بنابراین توسعه </a:t>
            </a:r>
            <a:r>
              <a:rPr lang="en-US" sz="3200" dirty="0" smtClean="0">
                <a:latin typeface="Calibri" panose="020F0502020204030204" pitchFamily="34" charset="0"/>
                <a:ea typeface="Arial" charset="0"/>
                <a:cs typeface="Calibri" panose="020F0502020204030204" pitchFamily="34" charset="0"/>
              </a:rPr>
              <a:t>API</a:t>
            </a:r>
            <a:r>
              <a:rPr lang="fa-IR" sz="3200" dirty="0" smtClean="0">
                <a:latin typeface="Calibri" panose="020F0502020204030204" pitchFamily="34" charset="0"/>
                <a:ea typeface="Arial" charset="0"/>
                <a:cs typeface="Calibri" panose="020F0502020204030204" pitchFamily="34" charset="0"/>
              </a:rPr>
              <a:t> مشابه این جزوه کار های آینده این پروژه است. </a:t>
            </a:r>
            <a:endParaRPr lang="fa-IR" sz="3200" dirty="0">
              <a:latin typeface="Calibri" panose="020F0502020204030204" pitchFamily="34" charset="0"/>
              <a:ea typeface="Arial" charset="0"/>
              <a:cs typeface="Calibri" panose="020F0502020204030204" pitchFamily="34" charset="0"/>
            </a:endParaRPr>
          </a:p>
          <a:p>
            <a:pPr marL="457200" indent="-457200" algn="just" rtl="1">
              <a:spcAft>
                <a:spcPts val="800"/>
              </a:spcAft>
              <a:buClr>
                <a:schemeClr val="tx2"/>
              </a:buClr>
              <a:buSzPct val="125000"/>
              <a:buFont typeface="+mj-lt"/>
              <a:buAutoNum type="arabicPeriod"/>
              <a:defRPr/>
            </a:pPr>
            <a:r>
              <a:rPr lang="en-US" sz="3200" dirty="0">
                <a:latin typeface="Calibri" panose="020F0502020204030204" pitchFamily="34" charset="0"/>
                <a:ea typeface="Arial" charset="0"/>
                <a:cs typeface="Calibri" panose="020F0502020204030204" pitchFamily="34" charset="0"/>
              </a:rPr>
              <a:t> </a:t>
            </a:r>
            <a:r>
              <a:rPr lang="fa-IR" sz="3200" dirty="0">
                <a:latin typeface="Calibri" panose="020F0502020204030204" pitchFamily="34" charset="0"/>
                <a:ea typeface="Arial" charset="0"/>
                <a:cs typeface="Calibri" panose="020F0502020204030204" pitchFamily="34" charset="0"/>
              </a:rPr>
              <a:t>اشتراک‌گذاری ویدئو و عکس و </a:t>
            </a:r>
            <a:r>
              <a:rPr lang="fa-IR" sz="3200" dirty="0" smtClean="0">
                <a:latin typeface="Calibri" panose="020F0502020204030204" pitchFamily="34" charset="0"/>
                <a:ea typeface="Arial" charset="0"/>
                <a:cs typeface="Calibri" panose="020F0502020204030204" pitchFamily="34" charset="0"/>
              </a:rPr>
              <a:t>صوت</a:t>
            </a:r>
            <a:endParaRPr lang="fa-IR" sz="3200" dirty="0">
              <a:latin typeface="Calibri" panose="020F0502020204030204" pitchFamily="34" charset="0"/>
              <a:ea typeface="Arial" charset="0"/>
              <a:cs typeface="Calibri" panose="020F0502020204030204" pitchFamily="34" charset="0"/>
            </a:endParaRPr>
          </a:p>
          <a:p>
            <a:pPr marL="457200" indent="-457200" algn="just" rtl="1">
              <a:spcAft>
                <a:spcPts val="800"/>
              </a:spcAft>
              <a:buClr>
                <a:schemeClr val="tx2"/>
              </a:buClr>
              <a:buSzPct val="125000"/>
              <a:buFont typeface="+mj-lt"/>
              <a:buAutoNum type="arabicPeriod"/>
              <a:defRPr/>
            </a:pPr>
            <a:r>
              <a:rPr lang="fa-IR" sz="3200" dirty="0">
                <a:latin typeface="Calibri" panose="020F0502020204030204" pitchFamily="34" charset="0"/>
                <a:ea typeface="Arial" charset="0"/>
                <a:cs typeface="Calibri" panose="020F0502020204030204" pitchFamily="34" charset="0"/>
              </a:rPr>
              <a:t>اعلان‌های پیام</a:t>
            </a:r>
          </a:p>
          <a:p>
            <a:pPr marL="457200" indent="-457200" algn="just" rtl="1">
              <a:spcAft>
                <a:spcPts val="800"/>
              </a:spcAft>
              <a:buClr>
                <a:schemeClr val="tx2"/>
              </a:buClr>
              <a:buSzPct val="125000"/>
              <a:buFont typeface="+mj-lt"/>
              <a:buAutoNum type="arabicPeriod"/>
              <a:defRPr/>
            </a:pPr>
            <a:r>
              <a:rPr lang="fa-IR" sz="3200" dirty="0">
                <a:latin typeface="Calibri" panose="020F0502020204030204" pitchFamily="34" charset="0"/>
                <a:ea typeface="Arial" charset="0"/>
                <a:cs typeface="Calibri" panose="020F0502020204030204" pitchFamily="34" charset="0"/>
              </a:rPr>
              <a:t>ایجاد انجمن‌هایی با کاربری مشخص مثل اعلام مفقودی، اعلام جرم و جنایت، خرید و فروش و ...</a:t>
            </a:r>
          </a:p>
          <a:p>
            <a:pPr marL="457200" indent="-457200" algn="just" rtl="1">
              <a:spcAft>
                <a:spcPts val="800"/>
              </a:spcAft>
              <a:buClr>
                <a:schemeClr val="tx2"/>
              </a:buClr>
              <a:buSzPct val="125000"/>
              <a:buFont typeface="+mj-lt"/>
              <a:buAutoNum type="arabicPeriod"/>
              <a:defRPr/>
            </a:pPr>
            <a:r>
              <a:rPr lang="fa-IR" sz="3200" dirty="0">
                <a:latin typeface="Calibri" panose="020F0502020204030204" pitchFamily="34" charset="0"/>
                <a:ea typeface="Arial" charset="0"/>
                <a:cs typeface="Calibri" panose="020F0502020204030204" pitchFamily="34" charset="0"/>
              </a:rPr>
              <a:t>ایجاد پست و لایک کردن پست در انجمن‌ها</a:t>
            </a:r>
          </a:p>
          <a:p>
            <a:pPr marL="457200" indent="-457200" algn="just" rtl="1">
              <a:spcAft>
                <a:spcPts val="800"/>
              </a:spcAft>
              <a:buClr>
                <a:schemeClr val="tx2"/>
              </a:buClr>
              <a:buSzPct val="125000"/>
              <a:buFont typeface="+mj-lt"/>
              <a:buAutoNum type="arabicPeriod"/>
              <a:defRPr/>
            </a:pPr>
            <a:r>
              <a:rPr lang="fa-IR" sz="3200" dirty="0">
                <a:latin typeface="Calibri" panose="020F0502020204030204" pitchFamily="34" charset="0"/>
                <a:ea typeface="Arial" charset="0"/>
                <a:cs typeface="Calibri" panose="020F0502020204030204" pitchFamily="34" charset="0"/>
              </a:rPr>
              <a:t>طراحی سیستمی برای ورود و ثبت نام کاربران </a:t>
            </a:r>
          </a:p>
          <a:p>
            <a:pPr marL="457200" indent="-457200" algn="just" rtl="1">
              <a:spcAft>
                <a:spcPts val="800"/>
              </a:spcAft>
              <a:buClr>
                <a:schemeClr val="tx2"/>
              </a:buClr>
              <a:buSzPct val="125000"/>
              <a:buFont typeface="+mj-lt"/>
              <a:buAutoNum type="arabicPeriod"/>
              <a:defRPr/>
            </a:pPr>
            <a:r>
              <a:rPr lang="fa-IR" sz="3200" dirty="0">
                <a:latin typeface="Calibri" panose="020F0502020204030204" pitchFamily="34" charset="0"/>
                <a:ea typeface="Arial" charset="0"/>
                <a:cs typeface="Calibri" panose="020F0502020204030204" pitchFamily="34" charset="0"/>
              </a:rPr>
              <a:t>ایجاد تماس تصویریو صوتی </a:t>
            </a:r>
          </a:p>
          <a:p>
            <a:endParaRPr lang="en-US" sz="3200" dirty="0">
              <a:solidFill>
                <a:schemeClr val="tx2"/>
              </a:solidFill>
              <a:latin typeface="Nunito" charset="0"/>
              <a:ea typeface="Nunito" charset="0"/>
              <a:cs typeface="Nunito" charset="0"/>
            </a:endParaRPr>
          </a:p>
        </p:txBody>
      </p:sp>
      <p:sp>
        <p:nvSpPr>
          <p:cNvPr id="4" name="TextBox 3"/>
          <p:cNvSpPr txBox="1"/>
          <p:nvPr/>
        </p:nvSpPr>
        <p:spPr>
          <a:xfrm>
            <a:off x="8997985" y="2009853"/>
            <a:ext cx="5870518" cy="705899"/>
          </a:xfrm>
          <a:prstGeom prst="rect">
            <a:avLst/>
          </a:prstGeom>
          <a:noFill/>
        </p:spPr>
        <p:txBody>
          <a:bodyPr wrap="none" rtlCol="0">
            <a:spAutoFit/>
          </a:bodyPr>
          <a:lstStyle/>
          <a:p>
            <a:pPr algn="just" rtl="1">
              <a:lnSpc>
                <a:spcPts val="3000"/>
              </a:lnSpc>
              <a:spcAft>
                <a:spcPts val="1400"/>
              </a:spcAft>
              <a:defRPr/>
            </a:pPr>
            <a:r>
              <a:rPr lang="fa-IR" sz="9600" b="1" dirty="0">
                <a:solidFill>
                  <a:schemeClr val="tx2"/>
                </a:solidFill>
                <a:latin typeface="Calibri" panose="020F0502020204030204" pitchFamily="34" charset="0"/>
                <a:ea typeface="Arial" charset="0"/>
                <a:cs typeface="Calibri" panose="020F0502020204030204" pitchFamily="34" charset="0"/>
              </a:rPr>
              <a:t>کار های آینده</a:t>
            </a:r>
            <a:endParaRPr lang="en-US" sz="9600" b="1" dirty="0">
              <a:solidFill>
                <a:schemeClr val="tx2"/>
              </a:solidFill>
              <a:latin typeface="Calibri" panose="020F0502020204030204" pitchFamily="34" charset="0"/>
              <a:ea typeface="Arial" charset="0"/>
              <a:cs typeface="Calibri" panose="020F0502020204030204" pitchFamily="34" charset="0"/>
            </a:endParaRPr>
          </a:p>
        </p:txBody>
      </p:sp>
    </p:spTree>
    <p:extLst>
      <p:ext uri="{BB962C8B-B14F-4D97-AF65-F5344CB8AC3E}">
        <p14:creationId xmlns:p14="http://schemas.microsoft.com/office/powerpoint/2010/main" val="2077785486"/>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99048" y="1293694"/>
            <a:ext cx="5779554" cy="11128612"/>
            <a:chOff x="1371599" y="4130729"/>
            <a:chExt cx="4195483" cy="832104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53" r="16380"/>
            <a:stretch/>
          </p:blipFill>
          <p:spPr>
            <a:xfrm>
              <a:off x="1371599" y="4130729"/>
              <a:ext cx="4195483" cy="8321040"/>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47236" y="4613039"/>
              <a:ext cx="3603230" cy="7406640"/>
            </a:xfrm>
            <a:prstGeom prst="roundRect">
              <a:avLst>
                <a:gd name="adj" fmla="val 8594"/>
              </a:avLst>
            </a:prstGeom>
            <a:solidFill>
              <a:srgbClr val="FFFFFF">
                <a:shade val="85000"/>
              </a:srgbClr>
            </a:solidFill>
            <a:ln>
              <a:noFill/>
            </a:ln>
            <a:effectLst/>
          </p:spPr>
        </p:pic>
      </p:grpSp>
    </p:spTree>
    <p:extLst>
      <p:ext uri="{BB962C8B-B14F-4D97-AF65-F5344CB8AC3E}">
        <p14:creationId xmlns:p14="http://schemas.microsoft.com/office/powerpoint/2010/main" val="4054532241"/>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99321" y="1293876"/>
            <a:ext cx="5779008" cy="11128248"/>
            <a:chOff x="2766719" y="10328735"/>
            <a:chExt cx="4195483" cy="832104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53" r="16380"/>
            <a:stretch/>
          </p:blipFill>
          <p:spPr>
            <a:xfrm>
              <a:off x="2766719" y="10328735"/>
              <a:ext cx="4195483" cy="8321040"/>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041157" y="10843932"/>
              <a:ext cx="3603230" cy="7406640"/>
            </a:xfrm>
            <a:prstGeom prst="roundRect">
              <a:avLst>
                <a:gd name="adj" fmla="val 8594"/>
              </a:avLst>
            </a:prstGeom>
            <a:solidFill>
              <a:srgbClr val="FFFFFF">
                <a:shade val="85000"/>
              </a:srgbClr>
            </a:solidFill>
            <a:ln>
              <a:noFill/>
            </a:ln>
            <a:effectLst/>
          </p:spPr>
        </p:pic>
      </p:grpSp>
    </p:spTree>
    <p:extLst>
      <p:ext uri="{BB962C8B-B14F-4D97-AF65-F5344CB8AC3E}">
        <p14:creationId xmlns:p14="http://schemas.microsoft.com/office/powerpoint/2010/main" val="1342553654"/>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299321" y="1293876"/>
            <a:ext cx="5779008" cy="11128248"/>
            <a:chOff x="12059984" y="10328735"/>
            <a:chExt cx="4195483" cy="832104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7153" r="16380"/>
            <a:stretch/>
          </p:blipFill>
          <p:spPr>
            <a:xfrm>
              <a:off x="12059984" y="10328735"/>
              <a:ext cx="4195483" cy="8321040"/>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347318" y="10843932"/>
              <a:ext cx="3603230" cy="7406640"/>
            </a:xfrm>
            <a:prstGeom prst="roundRect">
              <a:avLst>
                <a:gd name="adj" fmla="val 8594"/>
              </a:avLst>
            </a:prstGeom>
            <a:solidFill>
              <a:srgbClr val="FFFFFF">
                <a:shade val="85000"/>
              </a:srgbClr>
            </a:solidFill>
            <a:ln>
              <a:noFill/>
            </a:ln>
            <a:effectLst/>
          </p:spPr>
        </p:pic>
      </p:grpSp>
    </p:spTree>
    <p:extLst>
      <p:ext uri="{BB962C8B-B14F-4D97-AF65-F5344CB8AC3E}">
        <p14:creationId xmlns:p14="http://schemas.microsoft.com/office/powerpoint/2010/main" val="2659697643"/>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075998" y="6649061"/>
            <a:ext cx="7948010" cy="651717"/>
          </a:xfrm>
          <a:prstGeom prst="rect">
            <a:avLst/>
          </a:prstGeom>
          <a:noFill/>
        </p:spPr>
        <p:txBody>
          <a:bodyPr wrap="none" rtlCol="0">
            <a:spAutoFit/>
          </a:bodyPr>
          <a:lstStyle/>
          <a:p>
            <a:pPr algn="just" rtl="1">
              <a:lnSpc>
                <a:spcPts val="3000"/>
              </a:lnSpc>
              <a:spcAft>
                <a:spcPts val="1400"/>
              </a:spcAft>
              <a:defRPr/>
            </a:pPr>
            <a:r>
              <a:rPr lang="fa-IR" sz="8000" b="1" dirty="0">
                <a:latin typeface="Calibri" panose="020F0502020204030204" pitchFamily="34" charset="0"/>
                <a:ea typeface="Arial" charset="0"/>
                <a:cs typeface="Calibri" panose="020F0502020204030204" pitchFamily="34" charset="0"/>
              </a:rPr>
              <a:t>هدف پروژه و کاربرد ها</a:t>
            </a:r>
            <a:endParaRPr lang="en-US" sz="8000" b="1" dirty="0">
              <a:latin typeface="Calibri" panose="020F0502020204030204" pitchFamily="34" charset="0"/>
              <a:ea typeface="Arial" charset="0"/>
              <a:cs typeface="Calibri" panose="020F0502020204030204" pitchFamily="34" charset="0"/>
            </a:endParaRPr>
          </a:p>
        </p:txBody>
      </p:sp>
      <p:grpSp>
        <p:nvGrpSpPr>
          <p:cNvPr id="2" name="Group 1"/>
          <p:cNvGrpSpPr/>
          <p:nvPr/>
        </p:nvGrpSpPr>
        <p:grpSpPr>
          <a:xfrm>
            <a:off x="-858390" y="4477832"/>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Tree>
    <p:extLst>
      <p:ext uri="{BB962C8B-B14F-4D97-AF65-F5344CB8AC3E}">
        <p14:creationId xmlns:p14="http://schemas.microsoft.com/office/powerpoint/2010/main" val="2863225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704551" y="4964003"/>
            <a:ext cx="6968574" cy="3068084"/>
          </a:xfrm>
          <a:prstGeom prst="rect">
            <a:avLst/>
          </a:prstGeom>
          <a:noFill/>
        </p:spPr>
        <p:txBody>
          <a:bodyPr wrap="none" tIns="1097280" rtlCol="0">
            <a:spAutoFit/>
          </a:bodyPr>
          <a:lstStyle/>
          <a:p>
            <a:pPr algn="ctr">
              <a:lnSpc>
                <a:spcPts val="13000"/>
              </a:lnSpc>
            </a:pPr>
            <a:r>
              <a:rPr lang="fa-IR" sz="19600" b="1" spc="300" dirty="0" smtClean="0">
                <a:solidFill>
                  <a:schemeClr val="tx2"/>
                </a:solidFill>
                <a:latin typeface="Calibri" panose="020F0502020204030204" pitchFamily="34" charset="0"/>
                <a:ea typeface="Nunito" charset="0"/>
                <a:cs typeface="Calibri" panose="020F0502020204030204" pitchFamily="34" charset="0"/>
              </a:rPr>
              <a:t>با تشکر</a:t>
            </a:r>
            <a:endParaRPr lang="en-US" sz="19600" b="1" spc="300" dirty="0">
              <a:solidFill>
                <a:schemeClr val="tx2"/>
              </a:solidFill>
              <a:latin typeface="Calibri" panose="020F0502020204030204" pitchFamily="34" charset="0"/>
              <a:ea typeface="Nunito" charset="0"/>
              <a:cs typeface="Calibri" panose="020F0502020204030204" pitchFamily="34" charset="0"/>
            </a:endParaRPr>
          </a:p>
        </p:txBody>
      </p:sp>
      <p:sp>
        <p:nvSpPr>
          <p:cNvPr id="4" name="TextBox 3"/>
          <p:cNvSpPr txBox="1"/>
          <p:nvPr/>
        </p:nvSpPr>
        <p:spPr>
          <a:xfrm>
            <a:off x="8435098" y="8942228"/>
            <a:ext cx="7552068" cy="505203"/>
          </a:xfrm>
          <a:prstGeom prst="rect">
            <a:avLst/>
          </a:prstGeom>
          <a:noFill/>
        </p:spPr>
        <p:txBody>
          <a:bodyPr wrap="none" rtlCol="0">
            <a:spAutoFit/>
          </a:bodyPr>
          <a:lstStyle/>
          <a:p>
            <a:pPr algn="ctr">
              <a:lnSpc>
                <a:spcPts val="3200"/>
              </a:lnSpc>
            </a:pPr>
            <a:r>
              <a:rPr lang="en-US" dirty="0" smtClean="0">
                <a:solidFill>
                  <a:schemeClr val="tx2"/>
                </a:solidFill>
                <a:latin typeface="Nunito" charset="0"/>
                <a:ea typeface="Nunito" charset="0"/>
                <a:cs typeface="Nunito" charset="0"/>
              </a:rPr>
              <a:t>hashemi.maryam.sadat@gmail.com</a:t>
            </a:r>
            <a:endParaRPr lang="en-US" dirty="0">
              <a:solidFill>
                <a:schemeClr val="tx2"/>
              </a:solidFill>
              <a:latin typeface="Nunito" charset="0"/>
              <a:ea typeface="Nunito" charset="0"/>
              <a:cs typeface="Nunito" charset="0"/>
            </a:endParaRPr>
          </a:p>
        </p:txBody>
      </p:sp>
    </p:spTree>
    <p:extLst>
      <p:ext uri="{BB962C8B-B14F-4D97-AF65-F5344CB8AC3E}">
        <p14:creationId xmlns:p14="http://schemas.microsoft.com/office/powerpoint/2010/main" val="231889412"/>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1425" y="3929469"/>
            <a:ext cx="6136084" cy="613608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442" y="5377162"/>
            <a:ext cx="2934188" cy="2934188"/>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1980" t="11758" r="20259" b="9979"/>
          <a:stretch/>
        </p:blipFill>
        <p:spPr>
          <a:xfrm>
            <a:off x="8447237" y="5193402"/>
            <a:ext cx="3253154" cy="3301708"/>
          </a:xfrm>
          <a:prstGeom prst="roundRect">
            <a:avLst>
              <a:gd name="adj" fmla="val 8594"/>
            </a:avLst>
          </a:prstGeom>
          <a:solidFill>
            <a:srgbClr val="FFFFFF">
              <a:shade val="85000"/>
            </a:srgbClr>
          </a:solidFill>
          <a:ln>
            <a:noFill/>
          </a:ln>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91420" y="5023951"/>
            <a:ext cx="3658887" cy="365888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76496" y="5109633"/>
            <a:ext cx="3670245" cy="367024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955349" y="5109633"/>
            <a:ext cx="3648034" cy="3648034"/>
          </a:xfrm>
          <a:prstGeom prst="rect">
            <a:avLst/>
          </a:prstGeom>
        </p:spPr>
      </p:pic>
    </p:spTree>
    <p:extLst>
      <p:ext uri="{BB962C8B-B14F-4D97-AF65-F5344CB8AC3E}">
        <p14:creationId xmlns:p14="http://schemas.microsoft.com/office/powerpoint/2010/main" val="12882285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229956" y="1116645"/>
            <a:ext cx="3412274" cy="6247864"/>
          </a:xfrm>
          <a:prstGeom prst="rect">
            <a:avLst/>
          </a:prstGeom>
          <a:noFill/>
        </p:spPr>
        <p:txBody>
          <a:bodyPr wrap="square" rtlCol="0">
            <a:spAutoFit/>
          </a:bodyPr>
          <a:lstStyle/>
          <a:p>
            <a:pPr algn="ctr"/>
            <a:r>
              <a:rPr lang="en-US" sz="40000" dirty="0" smtClean="0">
                <a:solidFill>
                  <a:schemeClr val="tx2"/>
                </a:solidFill>
                <a:latin typeface="Nunito" charset="0"/>
                <a:ea typeface="Nunito" charset="0"/>
                <a:cs typeface="Nunito" charset="0"/>
              </a:rPr>
              <a:t>“</a:t>
            </a:r>
            <a:endParaRPr lang="en-US" sz="40000" dirty="0">
              <a:solidFill>
                <a:schemeClr val="tx2"/>
              </a:solidFill>
              <a:latin typeface="Nunito" charset="0"/>
              <a:ea typeface="Nunito" charset="0"/>
              <a:cs typeface="Nunito" charset="0"/>
            </a:endParaRPr>
          </a:p>
        </p:txBody>
      </p:sp>
      <p:sp>
        <p:nvSpPr>
          <p:cNvPr id="7" name="TextBox 6"/>
          <p:cNvSpPr txBox="1"/>
          <p:nvPr/>
        </p:nvSpPr>
        <p:spPr>
          <a:xfrm>
            <a:off x="3903784" y="4785700"/>
            <a:ext cx="16064619" cy="5016758"/>
          </a:xfrm>
          <a:prstGeom prst="rect">
            <a:avLst/>
          </a:prstGeom>
          <a:noFill/>
        </p:spPr>
        <p:txBody>
          <a:bodyPr wrap="square" rtlCol="0">
            <a:spAutoFit/>
          </a:bodyPr>
          <a:lstStyle/>
          <a:p>
            <a:pPr algn="ctr"/>
            <a:r>
              <a:rPr lang="fa-IR" sz="7500" dirty="0" smtClean="0">
                <a:solidFill>
                  <a:schemeClr val="tx2"/>
                </a:solidFill>
                <a:latin typeface="Nunito" charset="0"/>
                <a:ea typeface="Arial" charset="0"/>
                <a:cs typeface="Calibri" panose="020F0502020204030204" pitchFamily="34" charset="0"/>
              </a:rPr>
              <a:t>"</a:t>
            </a:r>
            <a:r>
              <a:rPr lang="fa-IR" sz="8000" dirty="0" smtClean="0">
                <a:latin typeface="Calibri" panose="020F0502020204030204" pitchFamily="34" charset="0"/>
                <a:ea typeface="Arial" charset="0"/>
                <a:cs typeface="Calibri" panose="020F0502020204030204" pitchFamily="34" charset="0"/>
              </a:rPr>
              <a:t>هدف </a:t>
            </a:r>
            <a:r>
              <a:rPr lang="fa-IR" sz="8000" dirty="0">
                <a:latin typeface="Calibri" panose="020F0502020204030204" pitchFamily="34" charset="0"/>
                <a:ea typeface="Arial" charset="0"/>
                <a:cs typeface="Calibri" panose="020F0502020204030204" pitchFamily="34" charset="0"/>
              </a:rPr>
              <a:t>این پروژه </a:t>
            </a:r>
            <a:r>
              <a:rPr lang="fa-IR" sz="8000" dirty="0" smtClean="0">
                <a:latin typeface="Calibri" panose="020F0502020204030204" pitchFamily="34" charset="0"/>
                <a:ea typeface="Arial" charset="0"/>
                <a:cs typeface="Calibri" panose="020F0502020204030204" pitchFamily="34" charset="0"/>
              </a:rPr>
              <a:t>ایجاد یک شبکه‌ی </a:t>
            </a:r>
            <a:r>
              <a:rPr lang="fa-IR" sz="8000" dirty="0">
                <a:latin typeface="Calibri" panose="020F0502020204030204" pitchFamily="34" charset="0"/>
                <a:ea typeface="Arial" charset="0"/>
                <a:cs typeface="Calibri" panose="020F0502020204030204" pitchFamily="34" charset="0"/>
              </a:rPr>
              <a:t>اجتماعی </a:t>
            </a:r>
            <a:r>
              <a:rPr lang="fa-IR" sz="8000" dirty="0" smtClean="0">
                <a:latin typeface="Calibri" panose="020F0502020204030204" pitchFamily="34" charset="0"/>
                <a:ea typeface="Arial" charset="0"/>
                <a:cs typeface="Calibri" panose="020F0502020204030204" pitchFamily="34" charset="0"/>
              </a:rPr>
              <a:t>که </a:t>
            </a:r>
            <a:r>
              <a:rPr lang="fa-IR" sz="8000" dirty="0">
                <a:latin typeface="Calibri" panose="020F0502020204030204" pitchFamily="34" charset="0"/>
                <a:ea typeface="Arial" charset="0"/>
                <a:cs typeface="Calibri" panose="020F0502020204030204" pitchFamily="34" charset="0"/>
              </a:rPr>
              <a:t>حتی بدون اتصال به اینترنت قادر به ارائه خدمات اجتماعی برخط مثل ارسال پیغام‌های شخصی یا </a:t>
            </a:r>
            <a:r>
              <a:rPr lang="fa-IR" sz="8000">
                <a:latin typeface="Calibri" panose="020F0502020204030204" pitchFamily="34" charset="0"/>
                <a:ea typeface="Arial" charset="0"/>
                <a:cs typeface="Calibri" panose="020F0502020204030204" pitchFamily="34" charset="0"/>
              </a:rPr>
              <a:t>عمومی </a:t>
            </a:r>
            <a:r>
              <a:rPr lang="fa-IR" sz="8000" smtClean="0">
                <a:latin typeface="Calibri" panose="020F0502020204030204" pitchFamily="34" charset="0"/>
                <a:ea typeface="Arial" charset="0"/>
                <a:cs typeface="Calibri" panose="020F0502020204030204" pitchFamily="34" charset="0"/>
              </a:rPr>
              <a:t>می‌باشد."</a:t>
            </a:r>
            <a:endParaRPr lang="en-US" sz="8000" dirty="0">
              <a:latin typeface="Calibri" panose="020F0502020204030204" pitchFamily="34" charset="0"/>
              <a:ea typeface="Arial" charset="0"/>
              <a:cs typeface="Calibri" panose="020F0502020204030204" pitchFamily="34" charset="0"/>
            </a:endParaRPr>
          </a:p>
        </p:txBody>
      </p:sp>
    </p:spTree>
    <p:extLst>
      <p:ext uri="{BB962C8B-B14F-4D97-AF65-F5344CB8AC3E}">
        <p14:creationId xmlns:p14="http://schemas.microsoft.com/office/powerpoint/2010/main" val="14436331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2021312" y="3106431"/>
            <a:ext cx="4145800" cy="4145800"/>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152400">
            <a:solidFill>
              <a:schemeClr val="accent1"/>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lvl="0" algn="ctr" defTabSz="2889250">
              <a:lnSpc>
                <a:spcPct val="90000"/>
              </a:lnSpc>
              <a:spcBef>
                <a:spcPct val="0"/>
              </a:spcBef>
              <a:spcAft>
                <a:spcPct val="35000"/>
              </a:spcAft>
            </a:pPr>
            <a:endParaRPr lang="en-US" sz="5400" kern="1200" spc="300" dirty="0">
              <a:latin typeface="Nunito Light" charset="0"/>
              <a:ea typeface="Nunito Light" charset="0"/>
              <a:cs typeface="Nunito Light" charset="0"/>
            </a:endParaRPr>
          </a:p>
        </p:txBody>
      </p:sp>
      <p:sp>
        <p:nvSpPr>
          <p:cNvPr id="6" name="Freeform 5"/>
          <p:cNvSpPr/>
          <p:nvPr/>
        </p:nvSpPr>
        <p:spPr>
          <a:xfrm>
            <a:off x="11009327" y="7257275"/>
            <a:ext cx="4145800" cy="4145800"/>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152400">
            <a:solidFill>
              <a:schemeClr val="accent5"/>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lvl="0" algn="ctr" defTabSz="2889250">
              <a:lnSpc>
                <a:spcPct val="90000"/>
              </a:lnSpc>
              <a:spcBef>
                <a:spcPct val="0"/>
              </a:spcBef>
              <a:spcAft>
                <a:spcPct val="35000"/>
              </a:spcAft>
            </a:pPr>
            <a:endParaRPr lang="en-US" sz="5400" kern="1200" spc="300" dirty="0">
              <a:latin typeface="Nunito Light" charset="0"/>
              <a:ea typeface="Nunito Light" charset="0"/>
              <a:cs typeface="Nunito Light" charset="0"/>
            </a:endParaRPr>
          </a:p>
        </p:txBody>
      </p:sp>
      <p:sp>
        <p:nvSpPr>
          <p:cNvPr id="25" name="TextBox 24"/>
          <p:cNvSpPr txBox="1"/>
          <p:nvPr/>
        </p:nvSpPr>
        <p:spPr>
          <a:xfrm>
            <a:off x="2587730" y="4394501"/>
            <a:ext cx="3097185" cy="1323439"/>
          </a:xfrm>
          <a:prstGeom prst="rect">
            <a:avLst/>
          </a:prstGeom>
          <a:noFill/>
        </p:spPr>
        <p:txBody>
          <a:bodyPr wrap="square" rtlCol="0">
            <a:spAutoFit/>
          </a:bodyPr>
          <a:lstStyle/>
          <a:p>
            <a:pPr algn="ctr"/>
            <a:r>
              <a:rPr lang="fa-IR" sz="4000" spc="300" dirty="0">
                <a:solidFill>
                  <a:schemeClr val="tx2"/>
                </a:solidFill>
                <a:latin typeface="Calibri" panose="020F0502020204030204" pitchFamily="34" charset="0"/>
                <a:ea typeface="Nunito Light" charset="0"/>
                <a:cs typeface="Calibri" panose="020F0502020204030204" pitchFamily="34" charset="0"/>
              </a:rPr>
              <a:t>پیاده‌روی اربعین</a:t>
            </a:r>
            <a:endParaRPr lang="en-US" sz="4000" spc="300" dirty="0">
              <a:solidFill>
                <a:schemeClr val="tx2"/>
              </a:solidFill>
              <a:latin typeface="Calibri" panose="020F0502020204030204" pitchFamily="34" charset="0"/>
              <a:ea typeface="Nunito Light" charset="0"/>
              <a:cs typeface="Calibri" panose="020F0502020204030204" pitchFamily="34" charset="0"/>
            </a:endParaRPr>
          </a:p>
        </p:txBody>
      </p:sp>
      <p:sp>
        <p:nvSpPr>
          <p:cNvPr id="27" name="TextBox 26"/>
          <p:cNvSpPr txBox="1"/>
          <p:nvPr/>
        </p:nvSpPr>
        <p:spPr>
          <a:xfrm>
            <a:off x="11711751" y="7511073"/>
            <a:ext cx="2740952" cy="3785652"/>
          </a:xfrm>
          <a:prstGeom prst="rect">
            <a:avLst/>
          </a:prstGeom>
          <a:noFill/>
        </p:spPr>
        <p:txBody>
          <a:bodyPr wrap="square" rtlCol="0">
            <a:spAutoFit/>
          </a:bodyPr>
          <a:lstStyle/>
          <a:p>
            <a:pPr algn="ctr"/>
            <a:r>
              <a:rPr lang="fa-IR" sz="4000" spc="300" dirty="0">
                <a:solidFill>
                  <a:schemeClr val="tx2"/>
                </a:solidFill>
                <a:latin typeface="Calibri" panose="020F0502020204030204" pitchFamily="34" charset="0"/>
                <a:ea typeface="Nunito Light" charset="0"/>
                <a:cs typeface="Calibri" panose="020F0502020204030204" pitchFamily="34" charset="0"/>
              </a:rPr>
              <a:t>آگهی از اتفاقات آتش‌سوزی، قطعی آب و برق و گاز و ...</a:t>
            </a:r>
            <a:endParaRPr lang="en-US" sz="4000" spc="300" dirty="0">
              <a:solidFill>
                <a:schemeClr val="tx2"/>
              </a:solidFill>
              <a:latin typeface="Calibri" panose="020F0502020204030204" pitchFamily="34" charset="0"/>
              <a:ea typeface="Nunito Light" charset="0"/>
              <a:cs typeface="Calibri" panose="020F0502020204030204" pitchFamily="34" charset="0"/>
            </a:endParaRPr>
          </a:p>
        </p:txBody>
      </p:sp>
      <p:sp>
        <p:nvSpPr>
          <p:cNvPr id="9" name="TextBox 8"/>
          <p:cNvSpPr txBox="1"/>
          <p:nvPr/>
        </p:nvSpPr>
        <p:spPr>
          <a:xfrm>
            <a:off x="10790142" y="1241274"/>
            <a:ext cx="2832828" cy="651717"/>
          </a:xfrm>
          <a:prstGeom prst="rect">
            <a:avLst/>
          </a:prstGeom>
          <a:noFill/>
        </p:spPr>
        <p:txBody>
          <a:bodyPr wrap="none" rtlCol="0">
            <a:spAutoFit/>
          </a:bodyPr>
          <a:lstStyle/>
          <a:p>
            <a:pPr algn="just" rtl="1">
              <a:lnSpc>
                <a:spcPts val="3000"/>
              </a:lnSpc>
              <a:spcAft>
                <a:spcPts val="1400"/>
              </a:spcAft>
              <a:defRPr/>
            </a:pPr>
            <a:r>
              <a:rPr lang="fa-IR" sz="8000" dirty="0">
                <a:latin typeface="Calibri" panose="020F0502020204030204" pitchFamily="34" charset="0"/>
                <a:ea typeface="Arial" charset="0"/>
                <a:cs typeface="Calibri" panose="020F0502020204030204" pitchFamily="34" charset="0"/>
              </a:rPr>
              <a:t>کاربردها</a:t>
            </a:r>
          </a:p>
        </p:txBody>
      </p:sp>
      <p:sp>
        <p:nvSpPr>
          <p:cNvPr id="10" name="Freeform 9"/>
          <p:cNvSpPr/>
          <p:nvPr/>
        </p:nvSpPr>
        <p:spPr>
          <a:xfrm>
            <a:off x="4845315" y="7605009"/>
            <a:ext cx="4145800" cy="4145800"/>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152400">
            <a:solidFill>
              <a:schemeClr val="accent2"/>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lvl="0" algn="ctr" defTabSz="2889250">
              <a:lnSpc>
                <a:spcPct val="90000"/>
              </a:lnSpc>
              <a:spcBef>
                <a:spcPct val="0"/>
              </a:spcBef>
              <a:spcAft>
                <a:spcPct val="35000"/>
              </a:spcAft>
            </a:pPr>
            <a:endParaRPr lang="en-US" sz="5400" kern="1200" spc="300" dirty="0">
              <a:latin typeface="Nunito Light" charset="0"/>
              <a:ea typeface="Nunito Light" charset="0"/>
              <a:cs typeface="Nunito Light" charset="0"/>
            </a:endParaRPr>
          </a:p>
        </p:txBody>
      </p:sp>
      <p:sp>
        <p:nvSpPr>
          <p:cNvPr id="11" name="TextBox 10"/>
          <p:cNvSpPr txBox="1"/>
          <p:nvPr/>
        </p:nvSpPr>
        <p:spPr>
          <a:xfrm>
            <a:off x="5369622" y="8400636"/>
            <a:ext cx="3097185" cy="2554545"/>
          </a:xfrm>
          <a:prstGeom prst="rect">
            <a:avLst/>
          </a:prstGeom>
          <a:noFill/>
        </p:spPr>
        <p:txBody>
          <a:bodyPr wrap="square" rtlCol="0">
            <a:spAutoFit/>
          </a:bodyPr>
          <a:lstStyle/>
          <a:p>
            <a:pPr algn="ctr"/>
            <a:r>
              <a:rPr lang="fa-IR" sz="4000" spc="300" dirty="0" smtClean="0">
                <a:solidFill>
                  <a:schemeClr val="tx2"/>
                </a:solidFill>
                <a:latin typeface="Calibri" panose="020F0502020204030204" pitchFamily="34" charset="0"/>
                <a:ea typeface="Nunito Light" charset="0"/>
                <a:cs typeface="Calibri" panose="020F0502020204030204" pitchFamily="34" charset="0"/>
              </a:rPr>
              <a:t>قرض دادن و قرض گرفتن وسایل از همسایگان</a:t>
            </a:r>
            <a:endParaRPr lang="en-US" sz="4000" spc="300" dirty="0">
              <a:solidFill>
                <a:schemeClr val="tx2"/>
              </a:solidFill>
              <a:latin typeface="Calibri" panose="020F0502020204030204" pitchFamily="34" charset="0"/>
              <a:ea typeface="Nunito Light" charset="0"/>
              <a:cs typeface="Calibri" panose="020F0502020204030204" pitchFamily="34" charset="0"/>
            </a:endParaRPr>
          </a:p>
        </p:txBody>
      </p:sp>
      <p:sp>
        <p:nvSpPr>
          <p:cNvPr id="12" name="Freeform 11"/>
          <p:cNvSpPr/>
          <p:nvPr/>
        </p:nvSpPr>
        <p:spPr>
          <a:xfrm>
            <a:off x="8185324" y="3111475"/>
            <a:ext cx="4145800" cy="4145800"/>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152400">
            <a:solidFill>
              <a:schemeClr val="accent3"/>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lvl="0" algn="ctr" defTabSz="2889250">
              <a:lnSpc>
                <a:spcPct val="90000"/>
              </a:lnSpc>
              <a:spcBef>
                <a:spcPct val="0"/>
              </a:spcBef>
              <a:spcAft>
                <a:spcPct val="35000"/>
              </a:spcAft>
            </a:pPr>
            <a:endParaRPr lang="en-US" sz="5400" kern="1200" spc="300" dirty="0">
              <a:latin typeface="Nunito Light" charset="0"/>
              <a:ea typeface="Nunito Light" charset="0"/>
              <a:cs typeface="Nunito Light" charset="0"/>
            </a:endParaRPr>
          </a:p>
        </p:txBody>
      </p:sp>
      <p:sp>
        <p:nvSpPr>
          <p:cNvPr id="13" name="TextBox 12"/>
          <p:cNvSpPr txBox="1"/>
          <p:nvPr/>
        </p:nvSpPr>
        <p:spPr>
          <a:xfrm>
            <a:off x="8910006" y="4086724"/>
            <a:ext cx="2748595" cy="1938992"/>
          </a:xfrm>
          <a:prstGeom prst="rect">
            <a:avLst/>
          </a:prstGeom>
          <a:noFill/>
        </p:spPr>
        <p:txBody>
          <a:bodyPr wrap="square" rtlCol="0">
            <a:spAutoFit/>
          </a:bodyPr>
          <a:lstStyle/>
          <a:p>
            <a:pPr algn="ctr"/>
            <a:r>
              <a:rPr lang="fa-IR" sz="4000" spc="300" dirty="0">
                <a:solidFill>
                  <a:schemeClr val="tx2"/>
                </a:solidFill>
                <a:latin typeface="Calibri" panose="020F0502020204030204" pitchFamily="34" charset="0"/>
                <a:ea typeface="Nunito Light" charset="0"/>
                <a:cs typeface="Calibri" panose="020F0502020204030204" pitchFamily="34" charset="0"/>
              </a:rPr>
              <a:t>اطلاع  و آگهی از رویداد‌ها</a:t>
            </a:r>
            <a:endParaRPr lang="en-US" sz="4000" spc="300" dirty="0">
              <a:solidFill>
                <a:schemeClr val="tx2"/>
              </a:solidFill>
              <a:latin typeface="Calibri" panose="020F0502020204030204" pitchFamily="34" charset="0"/>
              <a:ea typeface="Nunito Light" charset="0"/>
              <a:cs typeface="Calibri" panose="020F0502020204030204" pitchFamily="34" charset="0"/>
            </a:endParaRPr>
          </a:p>
        </p:txBody>
      </p:sp>
      <p:sp>
        <p:nvSpPr>
          <p:cNvPr id="14" name="Freeform 13"/>
          <p:cNvSpPr/>
          <p:nvPr/>
        </p:nvSpPr>
        <p:spPr>
          <a:xfrm>
            <a:off x="15001031" y="3066699"/>
            <a:ext cx="4145800" cy="4145800"/>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152400">
            <a:solidFill>
              <a:schemeClr val="accent4"/>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lvl="0" algn="ctr" defTabSz="2889250">
              <a:lnSpc>
                <a:spcPct val="90000"/>
              </a:lnSpc>
              <a:spcBef>
                <a:spcPct val="0"/>
              </a:spcBef>
              <a:spcAft>
                <a:spcPct val="35000"/>
              </a:spcAft>
            </a:pPr>
            <a:endParaRPr lang="en-US" sz="5400" kern="1200" spc="300" dirty="0">
              <a:latin typeface="Nunito Light" charset="0"/>
              <a:ea typeface="Nunito Light" charset="0"/>
              <a:cs typeface="Nunito Light" charset="0"/>
            </a:endParaRPr>
          </a:p>
        </p:txBody>
      </p:sp>
      <p:sp>
        <p:nvSpPr>
          <p:cNvPr id="15" name="TextBox 14"/>
          <p:cNvSpPr txBox="1"/>
          <p:nvPr/>
        </p:nvSpPr>
        <p:spPr>
          <a:xfrm>
            <a:off x="15880843" y="3983875"/>
            <a:ext cx="2477491" cy="2554545"/>
          </a:xfrm>
          <a:prstGeom prst="rect">
            <a:avLst/>
          </a:prstGeom>
          <a:noFill/>
        </p:spPr>
        <p:txBody>
          <a:bodyPr wrap="square" rtlCol="0">
            <a:spAutoFit/>
          </a:bodyPr>
          <a:lstStyle/>
          <a:p>
            <a:pPr algn="ctr"/>
            <a:r>
              <a:rPr lang="fa-IR" sz="4000" spc="300" dirty="0">
                <a:solidFill>
                  <a:schemeClr val="tx2"/>
                </a:solidFill>
                <a:latin typeface="Calibri" panose="020F0502020204030204" pitchFamily="34" charset="0"/>
                <a:ea typeface="Nunito Light" charset="0"/>
                <a:cs typeface="Calibri" panose="020F0502020204030204" pitchFamily="34" charset="0"/>
              </a:rPr>
              <a:t>اعلام جرم و جنایت‌های محله</a:t>
            </a:r>
            <a:endParaRPr lang="en-US" sz="4000" spc="300" dirty="0">
              <a:solidFill>
                <a:schemeClr val="tx2"/>
              </a:solidFill>
              <a:latin typeface="Calibri" panose="020F0502020204030204" pitchFamily="34" charset="0"/>
              <a:ea typeface="Nunito Light" charset="0"/>
              <a:cs typeface="Calibri" panose="020F0502020204030204" pitchFamily="34" charset="0"/>
            </a:endParaRPr>
          </a:p>
        </p:txBody>
      </p:sp>
      <p:sp>
        <p:nvSpPr>
          <p:cNvPr id="16" name="Freeform 15"/>
          <p:cNvSpPr/>
          <p:nvPr/>
        </p:nvSpPr>
        <p:spPr>
          <a:xfrm>
            <a:off x="17924442" y="7219865"/>
            <a:ext cx="4145800" cy="4145800"/>
          </a:xfrm>
          <a:custGeom>
            <a:avLst/>
            <a:gdLst>
              <a:gd name="connsiteX0" fmla="*/ 0 w 4777130"/>
              <a:gd name="connsiteY0" fmla="*/ 2388565 h 4777130"/>
              <a:gd name="connsiteX1" fmla="*/ 2388565 w 4777130"/>
              <a:gd name="connsiteY1" fmla="*/ 0 h 4777130"/>
              <a:gd name="connsiteX2" fmla="*/ 4777130 w 4777130"/>
              <a:gd name="connsiteY2" fmla="*/ 2388565 h 4777130"/>
              <a:gd name="connsiteX3" fmla="*/ 2388565 w 4777130"/>
              <a:gd name="connsiteY3" fmla="*/ 4777130 h 4777130"/>
              <a:gd name="connsiteX4" fmla="*/ 0 w 4777130"/>
              <a:gd name="connsiteY4" fmla="*/ 2388565 h 4777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7130" h="4777130">
                <a:moveTo>
                  <a:pt x="0" y="2388565"/>
                </a:moveTo>
                <a:cubicBezTo>
                  <a:pt x="0" y="1069397"/>
                  <a:pt x="1069397" y="0"/>
                  <a:pt x="2388565" y="0"/>
                </a:cubicBezTo>
                <a:cubicBezTo>
                  <a:pt x="3707733" y="0"/>
                  <a:pt x="4777130" y="1069397"/>
                  <a:pt x="4777130" y="2388565"/>
                </a:cubicBezTo>
                <a:cubicBezTo>
                  <a:pt x="4777130" y="3707733"/>
                  <a:pt x="3707733" y="4777130"/>
                  <a:pt x="2388565" y="4777130"/>
                </a:cubicBezTo>
                <a:cubicBezTo>
                  <a:pt x="1069397" y="4777130"/>
                  <a:pt x="0" y="3707733"/>
                  <a:pt x="0" y="2388565"/>
                </a:cubicBezTo>
                <a:close/>
              </a:path>
            </a:pathLst>
          </a:custGeom>
          <a:noFill/>
          <a:ln w="152400">
            <a:solidFill>
              <a:schemeClr val="accent4"/>
            </a:solidFill>
          </a:ln>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962495" tIns="782144" rIns="962495" bIns="782144" numCol="1" spcCol="1270" anchor="ctr" anchorCtr="0">
            <a:noAutofit/>
          </a:bodyPr>
          <a:lstStyle/>
          <a:p>
            <a:pPr lvl="0" algn="ctr" defTabSz="2889250">
              <a:lnSpc>
                <a:spcPct val="90000"/>
              </a:lnSpc>
              <a:spcBef>
                <a:spcPct val="0"/>
              </a:spcBef>
              <a:spcAft>
                <a:spcPct val="35000"/>
              </a:spcAft>
            </a:pPr>
            <a:endParaRPr lang="en-US" sz="5400" kern="1200" spc="300" dirty="0">
              <a:latin typeface="Nunito Light" charset="0"/>
              <a:ea typeface="Nunito Light" charset="0"/>
              <a:cs typeface="Nunito Light" charset="0"/>
            </a:endParaRPr>
          </a:p>
        </p:txBody>
      </p:sp>
      <p:sp>
        <p:nvSpPr>
          <p:cNvPr id="17" name="TextBox 16"/>
          <p:cNvSpPr txBox="1"/>
          <p:nvPr/>
        </p:nvSpPr>
        <p:spPr>
          <a:xfrm>
            <a:off x="18758596" y="8668455"/>
            <a:ext cx="2477491" cy="1323439"/>
          </a:xfrm>
          <a:prstGeom prst="rect">
            <a:avLst/>
          </a:prstGeom>
          <a:noFill/>
        </p:spPr>
        <p:txBody>
          <a:bodyPr wrap="square" rtlCol="0">
            <a:spAutoFit/>
          </a:bodyPr>
          <a:lstStyle/>
          <a:p>
            <a:pPr algn="ctr"/>
            <a:r>
              <a:rPr lang="fa-IR" sz="4000" spc="300" dirty="0" smtClean="0">
                <a:solidFill>
                  <a:schemeClr val="tx2"/>
                </a:solidFill>
                <a:latin typeface="Calibri" panose="020F0502020204030204" pitchFamily="34" charset="0"/>
                <a:ea typeface="Nunito Light" charset="0"/>
                <a:cs typeface="Calibri" panose="020F0502020204030204" pitchFamily="34" charset="0"/>
              </a:rPr>
              <a:t>اعلام مفقودی</a:t>
            </a:r>
            <a:endParaRPr lang="en-US" sz="4000" spc="300" dirty="0">
              <a:solidFill>
                <a:schemeClr val="tx2"/>
              </a:solidFill>
              <a:latin typeface="Calibri" panose="020F0502020204030204" pitchFamily="34" charset="0"/>
              <a:ea typeface="Nunito Light" charset="0"/>
              <a:cs typeface="Calibri" panose="020F0502020204030204" pitchFamily="34" charset="0"/>
            </a:endParaRPr>
          </a:p>
        </p:txBody>
      </p:sp>
    </p:spTree>
    <p:extLst>
      <p:ext uri="{BB962C8B-B14F-4D97-AF65-F5344CB8AC3E}">
        <p14:creationId xmlns:p14="http://schemas.microsoft.com/office/powerpoint/2010/main" val="9956174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5" grpId="0"/>
      <p:bldP spid="27" grpId="0"/>
      <p:bldP spid="10" grpId="0" animBg="1"/>
      <p:bldP spid="11" grpId="0"/>
      <p:bldP spid="12" grpId="0" animBg="1"/>
      <p:bldP spid="13" grpId="0"/>
      <p:bldP spid="14" grpId="0" animBg="1"/>
      <p:bldP spid="15" grpId="0"/>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345495" y="8398800"/>
            <a:ext cx="3974123" cy="19167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a-IR" dirty="0" smtClean="0">
                <a:latin typeface="Calibri" panose="020F0502020204030204" pitchFamily="34" charset="0"/>
                <a:cs typeface="Calibri" panose="020F0502020204030204" pitchFamily="34" charset="0"/>
              </a:rPr>
              <a:t>لایه فیزیکی</a:t>
            </a:r>
            <a:endParaRPr lang="en-US" dirty="0">
              <a:latin typeface="Calibri" panose="020F0502020204030204" pitchFamily="34" charset="0"/>
              <a:cs typeface="Calibri" panose="020F0502020204030204" pitchFamily="34" charset="0"/>
            </a:endParaRPr>
          </a:p>
        </p:txBody>
      </p:sp>
      <p:sp>
        <p:nvSpPr>
          <p:cNvPr id="5" name="Rounded Rectangle 4"/>
          <p:cNvSpPr/>
          <p:nvPr/>
        </p:nvSpPr>
        <p:spPr>
          <a:xfrm>
            <a:off x="7345496" y="5725938"/>
            <a:ext cx="3974123" cy="191672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a-IR" dirty="0" smtClean="0">
                <a:latin typeface="Calibri" panose="020F0502020204030204" pitchFamily="34" charset="0"/>
                <a:cs typeface="Calibri" panose="020F0502020204030204" pitchFamily="34" charset="0"/>
              </a:rPr>
              <a:t>لایه خدمات شبکه اجتماعی</a:t>
            </a:r>
            <a:endParaRPr lang="en-US" dirty="0">
              <a:latin typeface="Calibri" panose="020F0502020204030204" pitchFamily="34" charset="0"/>
              <a:cs typeface="Calibri" panose="020F0502020204030204" pitchFamily="34" charset="0"/>
            </a:endParaRPr>
          </a:p>
        </p:txBody>
      </p:sp>
      <p:sp>
        <p:nvSpPr>
          <p:cNvPr id="6" name="Rounded Rectangle 5"/>
          <p:cNvSpPr/>
          <p:nvPr/>
        </p:nvSpPr>
        <p:spPr>
          <a:xfrm>
            <a:off x="7345496" y="3053076"/>
            <a:ext cx="3974123" cy="191672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a-IR" dirty="0" smtClean="0">
                <a:latin typeface="Calibri" panose="020F0502020204030204" pitchFamily="34" charset="0"/>
                <a:cs typeface="Calibri" panose="020F0502020204030204" pitchFamily="34" charset="0"/>
              </a:rPr>
              <a:t>اپلیکیشن</a:t>
            </a:r>
            <a:endParaRPr lang="en-US" dirty="0">
              <a:latin typeface="Calibri" panose="020F0502020204030204" pitchFamily="34" charset="0"/>
              <a:cs typeface="Calibri" panose="020F0502020204030204" pitchFamily="34" charset="0"/>
            </a:endParaRPr>
          </a:p>
        </p:txBody>
      </p:sp>
      <p:sp>
        <p:nvSpPr>
          <p:cNvPr id="9" name="Rounded Rectangle 8"/>
          <p:cNvSpPr/>
          <p:nvPr/>
        </p:nvSpPr>
        <p:spPr>
          <a:xfrm>
            <a:off x="13623203" y="8398800"/>
            <a:ext cx="3974123" cy="191672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a-IR" dirty="0" smtClean="0">
                <a:latin typeface="Calibri" panose="020F0502020204030204" pitchFamily="34" charset="0"/>
                <a:cs typeface="Calibri" panose="020F0502020204030204" pitchFamily="34" charset="0"/>
              </a:rPr>
              <a:t>لایه فیزیکی</a:t>
            </a:r>
            <a:endParaRPr lang="en-US" dirty="0">
              <a:latin typeface="Calibri" panose="020F0502020204030204" pitchFamily="34" charset="0"/>
              <a:cs typeface="Calibri" panose="020F0502020204030204" pitchFamily="34" charset="0"/>
            </a:endParaRPr>
          </a:p>
        </p:txBody>
      </p:sp>
      <p:sp>
        <p:nvSpPr>
          <p:cNvPr id="10" name="Rounded Rectangle 9"/>
          <p:cNvSpPr/>
          <p:nvPr/>
        </p:nvSpPr>
        <p:spPr>
          <a:xfrm>
            <a:off x="13623203" y="5725938"/>
            <a:ext cx="3974123" cy="1916723"/>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a-IR" dirty="0" smtClean="0">
                <a:latin typeface="Calibri" panose="020F0502020204030204" pitchFamily="34" charset="0"/>
                <a:cs typeface="Calibri" panose="020F0502020204030204" pitchFamily="34" charset="0"/>
              </a:rPr>
              <a:t>لایه خدمات شبکه اجتماعی</a:t>
            </a:r>
            <a:endParaRPr lang="en-US" dirty="0">
              <a:latin typeface="Calibri" panose="020F0502020204030204" pitchFamily="34" charset="0"/>
              <a:cs typeface="Calibri" panose="020F0502020204030204" pitchFamily="34" charset="0"/>
            </a:endParaRPr>
          </a:p>
        </p:txBody>
      </p:sp>
      <p:sp>
        <p:nvSpPr>
          <p:cNvPr id="13" name="Rounded Rectangle 12"/>
          <p:cNvSpPr/>
          <p:nvPr/>
        </p:nvSpPr>
        <p:spPr>
          <a:xfrm>
            <a:off x="13623203" y="3053076"/>
            <a:ext cx="3974123" cy="191672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a-IR" dirty="0" smtClean="0">
                <a:latin typeface="Calibri" panose="020F0502020204030204" pitchFamily="34" charset="0"/>
                <a:cs typeface="Calibri" panose="020F0502020204030204" pitchFamily="34" charset="0"/>
              </a:rPr>
              <a:t>اپلیکیشن</a:t>
            </a:r>
            <a:endParaRPr lang="en-US" dirty="0">
              <a:latin typeface="Calibri" panose="020F0502020204030204" pitchFamily="34" charset="0"/>
              <a:cs typeface="Calibri" panose="020F0502020204030204" pitchFamily="34" charset="0"/>
            </a:endParaRPr>
          </a:p>
        </p:txBody>
      </p:sp>
      <p:cxnSp>
        <p:nvCxnSpPr>
          <p:cNvPr id="15" name="Straight Arrow Connector 14"/>
          <p:cNvCxnSpPr>
            <a:stCxn id="6" idx="2"/>
            <a:endCxn id="5" idx="0"/>
          </p:cNvCxnSpPr>
          <p:nvPr/>
        </p:nvCxnSpPr>
        <p:spPr>
          <a:xfrm>
            <a:off x="9332558" y="4969799"/>
            <a:ext cx="0" cy="756139"/>
          </a:xfrm>
          <a:prstGeom prst="straightConnector1">
            <a:avLst/>
          </a:prstGeom>
          <a:ln w="7620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a:off x="15592681" y="4969799"/>
            <a:ext cx="0" cy="756139"/>
          </a:xfrm>
          <a:prstGeom prst="straightConnector1">
            <a:avLst/>
          </a:prstGeom>
          <a:ln w="7620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p:nvPr/>
        </p:nvCxnSpPr>
        <p:spPr>
          <a:xfrm>
            <a:off x="9332558" y="7642661"/>
            <a:ext cx="0" cy="756139"/>
          </a:xfrm>
          <a:prstGeom prst="straightConnector1">
            <a:avLst/>
          </a:prstGeom>
          <a:ln w="7620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p:nvPr/>
        </p:nvCxnSpPr>
        <p:spPr>
          <a:xfrm>
            <a:off x="15592681" y="7642661"/>
            <a:ext cx="0" cy="756139"/>
          </a:xfrm>
          <a:prstGeom prst="straightConnector1">
            <a:avLst/>
          </a:prstGeom>
          <a:ln w="7620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p:cNvCxnSpPr>
            <a:stCxn id="2" idx="3"/>
            <a:endCxn id="9" idx="1"/>
          </p:cNvCxnSpPr>
          <p:nvPr/>
        </p:nvCxnSpPr>
        <p:spPr>
          <a:xfrm>
            <a:off x="11319618" y="9357162"/>
            <a:ext cx="2303585" cy="0"/>
          </a:xfrm>
          <a:prstGeom prst="straightConnector1">
            <a:avLst/>
          </a:prstGeom>
          <a:ln w="7620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14823831" y="1973770"/>
            <a:ext cx="1572866" cy="646331"/>
          </a:xfrm>
          <a:prstGeom prst="rect">
            <a:avLst/>
          </a:prstGeom>
          <a:noFill/>
        </p:spPr>
        <p:txBody>
          <a:bodyPr wrap="none" rtlCol="0">
            <a:spAutoFit/>
          </a:bodyPr>
          <a:lstStyle/>
          <a:p>
            <a:r>
              <a:rPr lang="fa-IR" dirty="0" smtClean="0">
                <a:latin typeface="Calibri" panose="020F0502020204030204" pitchFamily="34" charset="0"/>
                <a:cs typeface="Calibri" panose="020F0502020204030204" pitchFamily="34" charset="0"/>
              </a:rPr>
              <a:t>دستگاه 2</a:t>
            </a:r>
            <a:endParaRPr lang="en-US" dirty="0">
              <a:latin typeface="Calibri" panose="020F0502020204030204" pitchFamily="34" charset="0"/>
              <a:cs typeface="Calibri" panose="020F0502020204030204" pitchFamily="34" charset="0"/>
            </a:endParaRPr>
          </a:p>
        </p:txBody>
      </p:sp>
      <p:sp>
        <p:nvSpPr>
          <p:cNvPr id="24" name="TextBox 23"/>
          <p:cNvSpPr txBox="1"/>
          <p:nvPr/>
        </p:nvSpPr>
        <p:spPr>
          <a:xfrm>
            <a:off x="8546123" y="1973769"/>
            <a:ext cx="1572866" cy="646331"/>
          </a:xfrm>
          <a:prstGeom prst="rect">
            <a:avLst/>
          </a:prstGeom>
          <a:noFill/>
        </p:spPr>
        <p:txBody>
          <a:bodyPr wrap="none" rtlCol="0">
            <a:spAutoFit/>
          </a:bodyPr>
          <a:lstStyle/>
          <a:p>
            <a:r>
              <a:rPr lang="fa-IR" dirty="0" smtClean="0">
                <a:latin typeface="Calibri" panose="020F0502020204030204" pitchFamily="34" charset="0"/>
                <a:cs typeface="Calibri" panose="020F0502020204030204" pitchFamily="34" charset="0"/>
              </a:rPr>
              <a:t>دستگاه 1</a:t>
            </a:r>
            <a:endParaRPr lang="en-US" dirty="0">
              <a:latin typeface="Calibri" panose="020F0502020204030204" pitchFamily="34" charset="0"/>
              <a:cs typeface="Calibri" panose="020F0502020204030204" pitchFamily="34" charset="0"/>
            </a:endParaRPr>
          </a:p>
        </p:txBody>
      </p:sp>
      <p:sp>
        <p:nvSpPr>
          <p:cNvPr id="25" name="TextBox 24"/>
          <p:cNvSpPr txBox="1"/>
          <p:nvPr/>
        </p:nvSpPr>
        <p:spPr>
          <a:xfrm>
            <a:off x="11351427" y="11383693"/>
            <a:ext cx="2271776" cy="646331"/>
          </a:xfrm>
          <a:prstGeom prst="rect">
            <a:avLst/>
          </a:prstGeom>
          <a:noFill/>
        </p:spPr>
        <p:txBody>
          <a:bodyPr wrap="square" rtlCol="0">
            <a:spAutoFit/>
          </a:bodyPr>
          <a:lstStyle/>
          <a:p>
            <a:r>
              <a:rPr lang="fa-IR" dirty="0" smtClean="0">
                <a:latin typeface="Calibri" panose="020F0502020204030204" pitchFamily="34" charset="0"/>
                <a:cs typeface="Calibri" panose="020F0502020204030204" pitchFamily="34" charset="0"/>
              </a:rPr>
              <a:t>معماری شبکه</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955946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9" grpId="0" animBg="1"/>
      <p:bldP spid="10" grpId="0" animBg="1"/>
      <p:bldP spid="13" grpId="0" animBg="1"/>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233980" y="4664326"/>
            <a:ext cx="11703909" cy="4144724"/>
          </a:xfrm>
          <a:prstGeom prst="rect">
            <a:avLst/>
          </a:prstGeom>
          <a:noFill/>
        </p:spPr>
        <p:txBody>
          <a:bodyPr wrap="none" rtlCol="0">
            <a:spAutoFit/>
          </a:bodyPr>
          <a:lstStyle/>
          <a:p>
            <a:pPr algn="just" rtl="1">
              <a:spcAft>
                <a:spcPts val="1400"/>
              </a:spcAft>
              <a:defRPr/>
            </a:pPr>
            <a:r>
              <a:rPr lang="fa-IR" sz="8000" b="1" dirty="0">
                <a:latin typeface="Calibri" panose="020F0502020204030204" pitchFamily="34" charset="0"/>
                <a:ea typeface="Arial" charset="0"/>
                <a:cs typeface="Calibri" panose="020F0502020204030204" pitchFamily="34" charset="0"/>
              </a:rPr>
              <a:t>انتخاب </a:t>
            </a:r>
            <a:r>
              <a:rPr lang="en-US" sz="8000" b="1" dirty="0" smtClean="0">
                <a:latin typeface="Calibri" panose="020F0502020204030204" pitchFamily="34" charset="0"/>
                <a:ea typeface="Arial" charset="0"/>
                <a:cs typeface="Calibri" panose="020F0502020204030204" pitchFamily="34" charset="0"/>
              </a:rPr>
              <a:t>API</a:t>
            </a:r>
            <a:r>
              <a:rPr lang="fa-IR" sz="8000" b="1" dirty="0" smtClean="0">
                <a:latin typeface="Calibri" panose="020F0502020204030204" pitchFamily="34" charset="0"/>
                <a:ea typeface="Arial" charset="0"/>
                <a:cs typeface="Calibri" panose="020F0502020204030204" pitchFamily="34" charset="0"/>
              </a:rPr>
              <a:t> مناسب برای</a:t>
            </a:r>
          </a:p>
          <a:p>
            <a:pPr algn="just" rtl="1">
              <a:spcAft>
                <a:spcPts val="1400"/>
              </a:spcAft>
              <a:defRPr/>
            </a:pPr>
            <a:r>
              <a:rPr lang="fa-IR" sz="8000" b="1" dirty="0" smtClean="0">
                <a:latin typeface="Calibri" panose="020F0502020204030204" pitchFamily="34" charset="0"/>
                <a:ea typeface="Arial" charset="0"/>
                <a:cs typeface="Calibri" panose="020F0502020204030204" pitchFamily="34" charset="0"/>
              </a:rPr>
              <a:t> ایجاد سرویس همسایگی و اتصال </a:t>
            </a:r>
          </a:p>
          <a:p>
            <a:pPr algn="just" rtl="1">
              <a:spcAft>
                <a:spcPts val="1400"/>
              </a:spcAft>
              <a:defRPr/>
            </a:pPr>
            <a:r>
              <a:rPr lang="fa-IR" sz="8000" b="1" dirty="0" smtClean="0">
                <a:latin typeface="Calibri" panose="020F0502020204030204" pitchFamily="34" charset="0"/>
                <a:ea typeface="Arial" charset="0"/>
                <a:cs typeface="Calibri" panose="020F0502020204030204" pitchFamily="34" charset="0"/>
              </a:rPr>
              <a:t>دستگاه ها در لایه فیزیکی</a:t>
            </a:r>
            <a:endParaRPr lang="en-US" sz="8000" b="1" dirty="0">
              <a:latin typeface="Calibri" panose="020F0502020204030204" pitchFamily="34" charset="0"/>
              <a:ea typeface="Arial" charset="0"/>
              <a:cs typeface="Calibri" panose="020F0502020204030204" pitchFamily="34" charset="0"/>
            </a:endParaRPr>
          </a:p>
        </p:txBody>
      </p:sp>
      <p:grpSp>
        <p:nvGrpSpPr>
          <p:cNvPr id="2" name="Group 1"/>
          <p:cNvGrpSpPr/>
          <p:nvPr/>
        </p:nvGrpSpPr>
        <p:grpSpPr>
          <a:xfrm>
            <a:off x="-858390" y="4477832"/>
            <a:ext cx="4092370" cy="4233061"/>
            <a:chOff x="-858390" y="4477832"/>
            <a:chExt cx="4092370" cy="4233061"/>
          </a:xfrm>
        </p:grpSpPr>
        <p:sp>
          <p:nvSpPr>
            <p:cNvPr id="6" name="Freeform 5"/>
            <p:cNvSpPr>
              <a:spLocks noChangeArrowheads="1"/>
            </p:cNvSpPr>
            <p:nvPr/>
          </p:nvSpPr>
          <p:spPr bwMode="auto">
            <a:xfrm>
              <a:off x="2099658" y="6974920"/>
              <a:ext cx="1134322" cy="1716691"/>
            </a:xfrm>
            <a:custGeom>
              <a:avLst/>
              <a:gdLst>
                <a:gd name="T0" fmla="*/ 0 w 1152"/>
                <a:gd name="T1" fmla="*/ 1739 h 1740"/>
                <a:gd name="T2" fmla="*/ 1151 w 1152"/>
                <a:gd name="T3" fmla="*/ 918 h 1740"/>
                <a:gd name="T4" fmla="*/ 1151 w 1152"/>
                <a:gd name="T5" fmla="*/ 0 h 1740"/>
                <a:gd name="T6" fmla="*/ 0 w 1152"/>
                <a:gd name="T7" fmla="*/ 1739 h 1740"/>
              </a:gdLst>
              <a:ahLst/>
              <a:cxnLst>
                <a:cxn ang="0">
                  <a:pos x="T0" y="T1"/>
                </a:cxn>
                <a:cxn ang="0">
                  <a:pos x="T2" y="T3"/>
                </a:cxn>
                <a:cxn ang="0">
                  <a:pos x="T4" y="T5"/>
                </a:cxn>
                <a:cxn ang="0">
                  <a:pos x="T6" y="T7"/>
                </a:cxn>
              </a:cxnLst>
              <a:rect l="0" t="0" r="r" b="b"/>
              <a:pathLst>
                <a:path w="1152" h="1740">
                  <a:moveTo>
                    <a:pt x="0" y="1739"/>
                  </a:moveTo>
                  <a:lnTo>
                    <a:pt x="1151" y="918"/>
                  </a:lnTo>
                  <a:lnTo>
                    <a:pt x="1151" y="0"/>
                  </a:lnTo>
                  <a:lnTo>
                    <a:pt x="0" y="1739"/>
                  </a:lnTo>
                </a:path>
              </a:pathLst>
            </a:custGeom>
            <a:solidFill>
              <a:schemeClr val="accent3"/>
            </a:solidFill>
            <a:ln>
              <a:noFill/>
            </a:ln>
            <a:effectLst/>
          </p:spPr>
          <p:txBody>
            <a:bodyPr wrap="none" anchor="ctr"/>
            <a:lstStyle/>
            <a:p>
              <a:endParaRPr lang="en-US" sz="7197" dirty="0">
                <a:latin typeface="Nunito Light" charset="0"/>
              </a:endParaRPr>
            </a:p>
          </p:txBody>
        </p:sp>
        <p:sp>
          <p:nvSpPr>
            <p:cNvPr id="7" name="Freeform 6"/>
            <p:cNvSpPr>
              <a:spLocks noChangeArrowheads="1"/>
            </p:cNvSpPr>
            <p:nvPr/>
          </p:nvSpPr>
          <p:spPr bwMode="auto">
            <a:xfrm>
              <a:off x="1777142" y="4477832"/>
              <a:ext cx="1455931" cy="4233061"/>
            </a:xfrm>
            <a:custGeom>
              <a:avLst/>
              <a:gdLst>
                <a:gd name="T0" fmla="*/ 0 w 1479"/>
                <a:gd name="T1" fmla="*/ 0 h 4296"/>
                <a:gd name="T2" fmla="*/ 327 w 1479"/>
                <a:gd name="T3" fmla="*/ 4295 h 4296"/>
                <a:gd name="T4" fmla="*/ 1478 w 1479"/>
                <a:gd name="T5" fmla="*/ 2556 h 4296"/>
                <a:gd name="T6" fmla="*/ 1478 w 1479"/>
                <a:gd name="T7" fmla="*/ 0 h 4296"/>
                <a:gd name="T8" fmla="*/ 0 w 1479"/>
                <a:gd name="T9" fmla="*/ 0 h 4296"/>
              </a:gdLst>
              <a:ahLst/>
              <a:cxnLst>
                <a:cxn ang="0">
                  <a:pos x="T0" y="T1"/>
                </a:cxn>
                <a:cxn ang="0">
                  <a:pos x="T2" y="T3"/>
                </a:cxn>
                <a:cxn ang="0">
                  <a:pos x="T4" y="T5"/>
                </a:cxn>
                <a:cxn ang="0">
                  <a:pos x="T6" y="T7"/>
                </a:cxn>
                <a:cxn ang="0">
                  <a:pos x="T8" y="T9"/>
                </a:cxn>
              </a:cxnLst>
              <a:rect l="0" t="0" r="r" b="b"/>
              <a:pathLst>
                <a:path w="1479" h="4296">
                  <a:moveTo>
                    <a:pt x="0" y="0"/>
                  </a:moveTo>
                  <a:lnTo>
                    <a:pt x="327" y="4295"/>
                  </a:lnTo>
                  <a:lnTo>
                    <a:pt x="1478" y="2556"/>
                  </a:lnTo>
                  <a:lnTo>
                    <a:pt x="1478"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sp>
          <p:nvSpPr>
            <p:cNvPr id="8" name="Freeform 7"/>
            <p:cNvSpPr>
              <a:spLocks noChangeArrowheads="1"/>
            </p:cNvSpPr>
            <p:nvPr/>
          </p:nvSpPr>
          <p:spPr bwMode="auto">
            <a:xfrm>
              <a:off x="-525459" y="4477832"/>
              <a:ext cx="2646748" cy="4233061"/>
            </a:xfrm>
            <a:custGeom>
              <a:avLst/>
              <a:gdLst>
                <a:gd name="T0" fmla="*/ 0 w 2687"/>
                <a:gd name="T1" fmla="*/ 0 h 4296"/>
                <a:gd name="T2" fmla="*/ 2686 w 2687"/>
                <a:gd name="T3" fmla="*/ 4295 h 4296"/>
                <a:gd name="T4" fmla="*/ 2359 w 2687"/>
                <a:gd name="T5" fmla="*/ 0 h 4296"/>
                <a:gd name="T6" fmla="*/ 0 w 2687"/>
                <a:gd name="T7" fmla="*/ 0 h 4296"/>
              </a:gdLst>
              <a:ahLst/>
              <a:cxnLst>
                <a:cxn ang="0">
                  <a:pos x="T0" y="T1"/>
                </a:cxn>
                <a:cxn ang="0">
                  <a:pos x="T2" y="T3"/>
                </a:cxn>
                <a:cxn ang="0">
                  <a:pos x="T4" y="T5"/>
                </a:cxn>
                <a:cxn ang="0">
                  <a:pos x="T6" y="T7"/>
                </a:cxn>
              </a:cxnLst>
              <a:rect l="0" t="0" r="r" b="b"/>
              <a:pathLst>
                <a:path w="2687" h="4296">
                  <a:moveTo>
                    <a:pt x="0" y="0"/>
                  </a:moveTo>
                  <a:lnTo>
                    <a:pt x="2686" y="4295"/>
                  </a:lnTo>
                  <a:lnTo>
                    <a:pt x="2359" y="0"/>
                  </a:lnTo>
                  <a:lnTo>
                    <a:pt x="0" y="0"/>
                  </a:lnTo>
                </a:path>
              </a:pathLst>
            </a:custGeom>
            <a:solidFill>
              <a:schemeClr val="accent3"/>
            </a:solidFill>
            <a:ln>
              <a:noFill/>
            </a:ln>
            <a:effectLst/>
          </p:spPr>
          <p:txBody>
            <a:bodyPr wrap="none" anchor="ctr"/>
            <a:lstStyle/>
            <a:p>
              <a:endParaRPr lang="en-US" sz="7197" dirty="0">
                <a:latin typeface="Nunito Light" charset="0"/>
              </a:endParaRPr>
            </a:p>
          </p:txBody>
        </p:sp>
        <p:sp>
          <p:nvSpPr>
            <p:cNvPr id="9" name="Freeform 8"/>
            <p:cNvSpPr>
              <a:spLocks noChangeArrowheads="1"/>
            </p:cNvSpPr>
            <p:nvPr/>
          </p:nvSpPr>
          <p:spPr bwMode="auto">
            <a:xfrm>
              <a:off x="-858390" y="4477832"/>
              <a:ext cx="3003125" cy="4233061"/>
            </a:xfrm>
            <a:custGeom>
              <a:avLst/>
              <a:gdLst>
                <a:gd name="T0" fmla="*/ 0 w 3049"/>
                <a:gd name="T1" fmla="*/ 0 h 4296"/>
                <a:gd name="T2" fmla="*/ 43 w 3049"/>
                <a:gd name="T3" fmla="*/ 3187 h 4296"/>
                <a:gd name="T4" fmla="*/ 3048 w 3049"/>
                <a:gd name="T5" fmla="*/ 4295 h 4296"/>
                <a:gd name="T6" fmla="*/ 362 w 3049"/>
                <a:gd name="T7" fmla="*/ 0 h 4296"/>
                <a:gd name="T8" fmla="*/ 0 w 3049"/>
                <a:gd name="T9" fmla="*/ 0 h 4296"/>
              </a:gdLst>
              <a:ahLst/>
              <a:cxnLst>
                <a:cxn ang="0">
                  <a:pos x="T0" y="T1"/>
                </a:cxn>
                <a:cxn ang="0">
                  <a:pos x="T2" y="T3"/>
                </a:cxn>
                <a:cxn ang="0">
                  <a:pos x="T4" y="T5"/>
                </a:cxn>
                <a:cxn ang="0">
                  <a:pos x="T6" y="T7"/>
                </a:cxn>
                <a:cxn ang="0">
                  <a:pos x="T8" y="T9"/>
                </a:cxn>
              </a:cxnLst>
              <a:rect l="0" t="0" r="r" b="b"/>
              <a:pathLst>
                <a:path w="3049" h="4296">
                  <a:moveTo>
                    <a:pt x="0" y="0"/>
                  </a:moveTo>
                  <a:lnTo>
                    <a:pt x="43" y="3187"/>
                  </a:lnTo>
                  <a:lnTo>
                    <a:pt x="3048" y="4295"/>
                  </a:lnTo>
                  <a:lnTo>
                    <a:pt x="362" y="0"/>
                  </a:lnTo>
                  <a:lnTo>
                    <a:pt x="0" y="0"/>
                  </a:lnTo>
                </a:path>
              </a:pathLst>
            </a:custGeom>
            <a:solidFill>
              <a:schemeClr val="accent3">
                <a:lumMod val="60000"/>
                <a:lumOff val="40000"/>
              </a:schemeClr>
            </a:solidFill>
            <a:ln>
              <a:noFill/>
            </a:ln>
            <a:effectLst/>
          </p:spPr>
          <p:txBody>
            <a:bodyPr wrap="none" anchor="ctr"/>
            <a:lstStyle/>
            <a:p>
              <a:endParaRPr lang="en-US" sz="7197" dirty="0">
                <a:latin typeface="Nunito Light" charset="0"/>
              </a:endParaRPr>
            </a:p>
          </p:txBody>
        </p:sp>
      </p:grpSp>
    </p:spTree>
    <p:extLst>
      <p:ext uri="{BB962C8B-B14F-4D97-AF65-F5344CB8AC3E}">
        <p14:creationId xmlns:p14="http://schemas.microsoft.com/office/powerpoint/2010/main" val="20118358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5963" y="1838373"/>
            <a:ext cx="8161210" cy="604333"/>
          </a:xfrm>
          <a:prstGeom prst="rect">
            <a:avLst/>
          </a:prstGeom>
          <a:noFill/>
        </p:spPr>
        <p:txBody>
          <a:bodyPr wrap="none" rtlCol="0">
            <a:spAutoFit/>
          </a:bodyPr>
          <a:lstStyle/>
          <a:p>
            <a:pPr algn="just" rtl="1">
              <a:lnSpc>
                <a:spcPts val="3000"/>
              </a:lnSpc>
              <a:spcAft>
                <a:spcPts val="1400"/>
              </a:spcAft>
              <a:defRPr/>
            </a:pPr>
            <a:r>
              <a:rPr lang="en-US" sz="6600" dirty="0" smtClean="0">
                <a:latin typeface="Calibri" panose="020F0502020204030204" pitchFamily="34" charset="0"/>
                <a:ea typeface="Arial" charset="0"/>
                <a:cs typeface="Calibri" panose="020F0502020204030204" pitchFamily="34" charset="0"/>
              </a:rPr>
              <a:t>API</a:t>
            </a:r>
            <a:r>
              <a:rPr lang="fa-IR" sz="6600" dirty="0" smtClean="0">
                <a:latin typeface="Calibri" panose="020F0502020204030204" pitchFamily="34" charset="0"/>
                <a:ea typeface="Arial" charset="0"/>
                <a:cs typeface="Calibri" panose="020F0502020204030204" pitchFamily="34" charset="0"/>
              </a:rPr>
              <a:t> ها و فناوری های موجود</a:t>
            </a:r>
            <a:endParaRPr lang="en-US" sz="6600" dirty="0">
              <a:latin typeface="Calibri" panose="020F0502020204030204" pitchFamily="34" charset="0"/>
              <a:ea typeface="Arial" charset="0"/>
              <a:cs typeface="Calibri" panose="020F0502020204030204" pitchFamily="34" charset="0"/>
            </a:endParaRPr>
          </a:p>
        </p:txBody>
      </p:sp>
      <p:sp>
        <p:nvSpPr>
          <p:cNvPr id="3" name="TextBox 2"/>
          <p:cNvSpPr txBox="1"/>
          <p:nvPr/>
        </p:nvSpPr>
        <p:spPr>
          <a:xfrm>
            <a:off x="3535359" y="6147945"/>
            <a:ext cx="1672253" cy="646331"/>
          </a:xfrm>
          <a:prstGeom prst="rect">
            <a:avLst/>
          </a:prstGeom>
          <a:noFill/>
        </p:spPr>
        <p:txBody>
          <a:bodyPr wrap="none" rtlCol="0">
            <a:spAutoFit/>
          </a:bodyPr>
          <a:lstStyle/>
          <a:p>
            <a:r>
              <a:rPr lang="en-US" dirty="0" smtClean="0">
                <a:solidFill>
                  <a:schemeClr val="tx2"/>
                </a:solidFill>
                <a:latin typeface="Nunito" charset="0"/>
                <a:ea typeface="Nunito" charset="0"/>
                <a:cs typeface="Nunito" charset="0"/>
              </a:rPr>
              <a:t>Nearby</a:t>
            </a:r>
          </a:p>
        </p:txBody>
      </p:sp>
      <p:sp>
        <p:nvSpPr>
          <p:cNvPr id="4" name="Shape 2540"/>
          <p:cNvSpPr/>
          <p:nvPr/>
        </p:nvSpPr>
        <p:spPr>
          <a:xfrm>
            <a:off x="2722746" y="61779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5" name="TextBox 4"/>
          <p:cNvSpPr txBox="1"/>
          <p:nvPr/>
        </p:nvSpPr>
        <p:spPr>
          <a:xfrm>
            <a:off x="3478452" y="4229933"/>
            <a:ext cx="1415772" cy="646331"/>
          </a:xfrm>
          <a:prstGeom prst="rect">
            <a:avLst/>
          </a:prstGeom>
          <a:noFill/>
        </p:spPr>
        <p:txBody>
          <a:bodyPr wrap="none" rtlCol="0">
            <a:spAutoFit/>
          </a:bodyPr>
          <a:lstStyle/>
          <a:p>
            <a:r>
              <a:rPr lang="en-US" dirty="0" smtClean="0">
                <a:solidFill>
                  <a:schemeClr val="tx2"/>
                </a:solidFill>
                <a:latin typeface="Nunito" charset="0"/>
                <a:ea typeface="Nunito" charset="0"/>
                <a:cs typeface="Nunito" charset="0"/>
              </a:rPr>
              <a:t>p2pkit</a:t>
            </a:r>
          </a:p>
        </p:txBody>
      </p:sp>
      <p:sp>
        <p:nvSpPr>
          <p:cNvPr id="6" name="Shape 2540"/>
          <p:cNvSpPr/>
          <p:nvPr/>
        </p:nvSpPr>
        <p:spPr>
          <a:xfrm>
            <a:off x="2722746" y="425994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7" name="TextBox 6"/>
          <p:cNvSpPr txBox="1"/>
          <p:nvPr/>
        </p:nvSpPr>
        <p:spPr>
          <a:xfrm>
            <a:off x="3522535" y="5188939"/>
            <a:ext cx="1544012" cy="646331"/>
          </a:xfrm>
          <a:prstGeom prst="rect">
            <a:avLst/>
          </a:prstGeom>
          <a:noFill/>
        </p:spPr>
        <p:txBody>
          <a:bodyPr wrap="none" rtlCol="0">
            <a:spAutoFit/>
          </a:bodyPr>
          <a:lstStyle/>
          <a:p>
            <a:r>
              <a:rPr lang="en-US" dirty="0" err="1" smtClean="0">
                <a:solidFill>
                  <a:schemeClr val="tx2"/>
                </a:solidFill>
                <a:latin typeface="Nunito" charset="0"/>
                <a:ea typeface="Nunito" charset="0"/>
                <a:cs typeface="Nunito" charset="0"/>
              </a:rPr>
              <a:t>Alljoyn</a:t>
            </a:r>
            <a:endParaRPr lang="en-US" dirty="0" smtClean="0">
              <a:solidFill>
                <a:schemeClr val="tx2"/>
              </a:solidFill>
              <a:latin typeface="Nunito" charset="0"/>
              <a:ea typeface="Nunito" charset="0"/>
              <a:cs typeface="Nunito" charset="0"/>
            </a:endParaRPr>
          </a:p>
        </p:txBody>
      </p:sp>
      <p:sp>
        <p:nvSpPr>
          <p:cNvPr id="8" name="Shape 2540"/>
          <p:cNvSpPr/>
          <p:nvPr/>
        </p:nvSpPr>
        <p:spPr>
          <a:xfrm>
            <a:off x="2722746" y="521895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11" name="TextBox 10"/>
          <p:cNvSpPr txBox="1"/>
          <p:nvPr/>
        </p:nvSpPr>
        <p:spPr>
          <a:xfrm>
            <a:off x="3504141" y="7052186"/>
            <a:ext cx="2108269" cy="646331"/>
          </a:xfrm>
          <a:prstGeom prst="rect">
            <a:avLst/>
          </a:prstGeom>
          <a:noFill/>
        </p:spPr>
        <p:txBody>
          <a:bodyPr wrap="none" rtlCol="0">
            <a:spAutoFit/>
          </a:bodyPr>
          <a:lstStyle/>
          <a:p>
            <a:r>
              <a:rPr lang="en-US" dirty="0" err="1" smtClean="0">
                <a:solidFill>
                  <a:schemeClr val="tx2"/>
                </a:solidFill>
                <a:latin typeface="Nunito" charset="0"/>
                <a:ea typeface="Nunito" charset="0"/>
                <a:cs typeface="Nunito" charset="0"/>
              </a:rPr>
              <a:t>Hypelabs</a:t>
            </a:r>
            <a:endParaRPr lang="en-US" dirty="0" smtClean="0">
              <a:solidFill>
                <a:schemeClr val="tx2"/>
              </a:solidFill>
              <a:latin typeface="Nunito" charset="0"/>
              <a:ea typeface="Nunito" charset="0"/>
              <a:cs typeface="Nunito" charset="0"/>
            </a:endParaRPr>
          </a:p>
        </p:txBody>
      </p:sp>
      <p:sp>
        <p:nvSpPr>
          <p:cNvPr id="12" name="Shape 2540"/>
          <p:cNvSpPr/>
          <p:nvPr/>
        </p:nvSpPr>
        <p:spPr>
          <a:xfrm>
            <a:off x="2748435" y="708219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13" name="TextBox 12"/>
          <p:cNvSpPr txBox="1"/>
          <p:nvPr/>
        </p:nvSpPr>
        <p:spPr>
          <a:xfrm>
            <a:off x="3535359" y="7956427"/>
            <a:ext cx="2980303" cy="646331"/>
          </a:xfrm>
          <a:prstGeom prst="rect">
            <a:avLst/>
          </a:prstGeom>
          <a:noFill/>
        </p:spPr>
        <p:txBody>
          <a:bodyPr wrap="none" rtlCol="0">
            <a:spAutoFit/>
          </a:bodyPr>
          <a:lstStyle/>
          <a:p>
            <a:r>
              <a:rPr lang="en-US" dirty="0" smtClean="0">
                <a:solidFill>
                  <a:schemeClr val="tx2"/>
                </a:solidFill>
                <a:latin typeface="Nunito" charset="0"/>
                <a:ea typeface="Nunito" charset="0"/>
                <a:cs typeface="Nunito" charset="0"/>
              </a:rPr>
              <a:t>Open Garden</a:t>
            </a:r>
          </a:p>
        </p:txBody>
      </p:sp>
      <p:sp>
        <p:nvSpPr>
          <p:cNvPr id="14" name="Shape 2540"/>
          <p:cNvSpPr/>
          <p:nvPr/>
        </p:nvSpPr>
        <p:spPr>
          <a:xfrm>
            <a:off x="2722746" y="804120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15" name="TextBox 14"/>
          <p:cNvSpPr txBox="1"/>
          <p:nvPr/>
        </p:nvSpPr>
        <p:spPr>
          <a:xfrm>
            <a:off x="3535359" y="8912533"/>
            <a:ext cx="2441694" cy="646331"/>
          </a:xfrm>
          <a:prstGeom prst="rect">
            <a:avLst/>
          </a:prstGeom>
          <a:noFill/>
        </p:spPr>
        <p:txBody>
          <a:bodyPr wrap="none" rtlCol="0">
            <a:spAutoFit/>
          </a:bodyPr>
          <a:lstStyle/>
          <a:p>
            <a:r>
              <a:rPr lang="en-US" dirty="0" err="1" smtClean="0">
                <a:solidFill>
                  <a:schemeClr val="tx2"/>
                </a:solidFill>
                <a:latin typeface="Nunito" charset="0"/>
                <a:ea typeface="Nunito" charset="0"/>
                <a:cs typeface="Nunito" charset="0"/>
              </a:rPr>
              <a:t>WiFi</a:t>
            </a:r>
            <a:r>
              <a:rPr lang="en-US" dirty="0" smtClean="0">
                <a:solidFill>
                  <a:schemeClr val="tx2"/>
                </a:solidFill>
                <a:latin typeface="Nunito" charset="0"/>
                <a:ea typeface="Nunito" charset="0"/>
                <a:cs typeface="Nunito" charset="0"/>
              </a:rPr>
              <a:t> Direct</a:t>
            </a:r>
          </a:p>
        </p:txBody>
      </p:sp>
      <p:sp>
        <p:nvSpPr>
          <p:cNvPr id="16" name="Shape 2540"/>
          <p:cNvSpPr/>
          <p:nvPr/>
        </p:nvSpPr>
        <p:spPr>
          <a:xfrm>
            <a:off x="2722746" y="8997309"/>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accent2"/>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Tree>
    <p:extLst>
      <p:ext uri="{BB962C8B-B14F-4D97-AF65-F5344CB8AC3E}">
        <p14:creationId xmlns:p14="http://schemas.microsoft.com/office/powerpoint/2010/main" val="415647215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p:bldP spid="8" grpId="0" animBg="1"/>
      <p:bldP spid="11" grpId="0"/>
      <p:bldP spid="12" grpId="0" animBg="1"/>
      <p:bldP spid="13" grpId="0"/>
      <p:bldP spid="14" grpId="0" animBg="1"/>
      <p:bldP spid="15"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5359" y="6147945"/>
            <a:ext cx="1672253" cy="646331"/>
          </a:xfrm>
          <a:prstGeom prst="rect">
            <a:avLst/>
          </a:prstGeom>
          <a:noFill/>
        </p:spPr>
        <p:txBody>
          <a:bodyPr wrap="none" rtlCol="0">
            <a:spAutoFit/>
          </a:bodyPr>
          <a:lstStyle/>
          <a:p>
            <a:r>
              <a:rPr lang="en-US" dirty="0" smtClean="0">
                <a:solidFill>
                  <a:schemeClr val="bg2">
                    <a:lumMod val="85000"/>
                  </a:schemeClr>
                </a:solidFill>
                <a:latin typeface="Nunito" charset="0"/>
                <a:ea typeface="Nunito" charset="0"/>
                <a:cs typeface="Nunito" charset="0"/>
              </a:rPr>
              <a:t>Nearby</a:t>
            </a:r>
          </a:p>
        </p:txBody>
      </p:sp>
      <p:sp>
        <p:nvSpPr>
          <p:cNvPr id="4" name="Shape 2540"/>
          <p:cNvSpPr/>
          <p:nvPr/>
        </p:nvSpPr>
        <p:spPr>
          <a:xfrm>
            <a:off x="2722746" y="6177956"/>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p:spPr>
        <p:style>
          <a:lnRef idx="2">
            <a:schemeClr val="accent6"/>
          </a:lnRef>
          <a:fillRef idx="1">
            <a:schemeClr val="lt1"/>
          </a:fillRef>
          <a:effectRef idx="0">
            <a:schemeClr val="accent6"/>
          </a:effectRef>
          <a:fontRef idx="minor">
            <a:schemeClr val="dk1"/>
          </a:fontRef>
        </p:style>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5" name="TextBox 4"/>
          <p:cNvSpPr txBox="1"/>
          <p:nvPr/>
        </p:nvSpPr>
        <p:spPr>
          <a:xfrm>
            <a:off x="3478452" y="4229933"/>
            <a:ext cx="1415772" cy="646331"/>
          </a:xfrm>
          <a:prstGeom prst="rect">
            <a:avLst/>
          </a:prstGeom>
          <a:noFill/>
        </p:spPr>
        <p:txBody>
          <a:bodyPr wrap="none" rtlCol="0">
            <a:spAutoFit/>
          </a:bodyPr>
          <a:lstStyle/>
          <a:p>
            <a:r>
              <a:rPr lang="en-US" dirty="0" smtClean="0">
                <a:solidFill>
                  <a:schemeClr val="bg2">
                    <a:lumMod val="85000"/>
                  </a:schemeClr>
                </a:solidFill>
                <a:latin typeface="Nunito" charset="0"/>
                <a:ea typeface="Nunito" charset="0"/>
                <a:cs typeface="Nunito" charset="0"/>
              </a:rPr>
              <a:t>p2pkit</a:t>
            </a:r>
          </a:p>
        </p:txBody>
      </p:sp>
      <p:sp>
        <p:nvSpPr>
          <p:cNvPr id="6" name="Shape 2540"/>
          <p:cNvSpPr/>
          <p:nvPr/>
        </p:nvSpPr>
        <p:spPr>
          <a:xfrm>
            <a:off x="2722746" y="425994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p:spPr>
        <p:style>
          <a:lnRef idx="2">
            <a:schemeClr val="accent6"/>
          </a:lnRef>
          <a:fillRef idx="1">
            <a:schemeClr val="lt1"/>
          </a:fillRef>
          <a:effectRef idx="0">
            <a:schemeClr val="accent6"/>
          </a:effectRef>
          <a:fontRef idx="minor">
            <a:schemeClr val="dk1"/>
          </a:fontRef>
        </p:style>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bg2">
                  <a:lumMod val="85000"/>
                </a:schemeClr>
              </a:solidFill>
              <a:latin typeface="Nunito" charset="0"/>
              <a:ea typeface="Nunito" charset="0"/>
              <a:cs typeface="Nunito" charset="0"/>
            </a:endParaRPr>
          </a:p>
        </p:txBody>
      </p:sp>
      <p:sp>
        <p:nvSpPr>
          <p:cNvPr id="7" name="TextBox 6"/>
          <p:cNvSpPr txBox="1"/>
          <p:nvPr/>
        </p:nvSpPr>
        <p:spPr>
          <a:xfrm>
            <a:off x="3522535" y="5188939"/>
            <a:ext cx="1544012" cy="646331"/>
          </a:xfrm>
          <a:prstGeom prst="rect">
            <a:avLst/>
          </a:prstGeom>
          <a:noFill/>
        </p:spPr>
        <p:txBody>
          <a:bodyPr wrap="none" rtlCol="0">
            <a:spAutoFit/>
          </a:bodyPr>
          <a:lstStyle/>
          <a:p>
            <a:r>
              <a:rPr lang="en-US" dirty="0" err="1" smtClean="0">
                <a:solidFill>
                  <a:schemeClr val="bg2">
                    <a:lumMod val="85000"/>
                  </a:schemeClr>
                </a:solidFill>
                <a:latin typeface="Nunito" charset="0"/>
                <a:ea typeface="Nunito" charset="0"/>
                <a:cs typeface="Nunito" charset="0"/>
              </a:rPr>
              <a:t>Alljoyn</a:t>
            </a:r>
            <a:endParaRPr lang="en-US" dirty="0" smtClean="0">
              <a:solidFill>
                <a:schemeClr val="bg2">
                  <a:lumMod val="85000"/>
                </a:schemeClr>
              </a:solidFill>
              <a:latin typeface="Nunito" charset="0"/>
              <a:ea typeface="Nunito" charset="0"/>
              <a:cs typeface="Nunito" charset="0"/>
            </a:endParaRPr>
          </a:p>
        </p:txBody>
      </p:sp>
      <p:sp>
        <p:nvSpPr>
          <p:cNvPr id="8" name="Shape 2540"/>
          <p:cNvSpPr/>
          <p:nvPr/>
        </p:nvSpPr>
        <p:spPr>
          <a:xfrm>
            <a:off x="2722746" y="5218950"/>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p:spPr>
        <p:style>
          <a:lnRef idx="2">
            <a:schemeClr val="accent6"/>
          </a:lnRef>
          <a:fillRef idx="1">
            <a:schemeClr val="lt1"/>
          </a:fillRef>
          <a:effectRef idx="0">
            <a:schemeClr val="accent6"/>
          </a:effectRef>
          <a:fontRef idx="minor">
            <a:schemeClr val="dk1"/>
          </a:fontRef>
        </p:style>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9" name="TextBox 8"/>
          <p:cNvSpPr txBox="1"/>
          <p:nvPr/>
        </p:nvSpPr>
        <p:spPr>
          <a:xfrm>
            <a:off x="3504141" y="7052186"/>
            <a:ext cx="2108269" cy="646331"/>
          </a:xfrm>
          <a:prstGeom prst="rect">
            <a:avLst/>
          </a:prstGeom>
          <a:noFill/>
        </p:spPr>
        <p:txBody>
          <a:bodyPr wrap="none" rtlCol="0">
            <a:spAutoFit/>
          </a:bodyPr>
          <a:lstStyle/>
          <a:p>
            <a:r>
              <a:rPr lang="en-US" dirty="0" err="1" smtClean="0">
                <a:solidFill>
                  <a:schemeClr val="bg2">
                    <a:lumMod val="85000"/>
                  </a:schemeClr>
                </a:solidFill>
                <a:latin typeface="Nunito" charset="0"/>
                <a:ea typeface="Nunito" charset="0"/>
                <a:cs typeface="Nunito" charset="0"/>
              </a:rPr>
              <a:t>Hypelabs</a:t>
            </a:r>
            <a:endParaRPr lang="en-US" dirty="0" smtClean="0">
              <a:solidFill>
                <a:schemeClr val="bg2">
                  <a:lumMod val="85000"/>
                </a:schemeClr>
              </a:solidFill>
              <a:latin typeface="Nunito" charset="0"/>
              <a:ea typeface="Nunito" charset="0"/>
              <a:cs typeface="Nunito" charset="0"/>
            </a:endParaRPr>
          </a:p>
        </p:txBody>
      </p:sp>
      <p:sp>
        <p:nvSpPr>
          <p:cNvPr id="10" name="Shape 2540"/>
          <p:cNvSpPr/>
          <p:nvPr/>
        </p:nvSpPr>
        <p:spPr>
          <a:xfrm>
            <a:off x="2748435" y="7082197"/>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p:spPr>
        <p:style>
          <a:lnRef idx="2">
            <a:schemeClr val="accent6"/>
          </a:lnRef>
          <a:fillRef idx="1">
            <a:schemeClr val="lt1"/>
          </a:fillRef>
          <a:effectRef idx="0">
            <a:schemeClr val="accent6"/>
          </a:effectRef>
          <a:fontRef idx="minor">
            <a:schemeClr val="dk1"/>
          </a:fontRef>
        </p:style>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11" name="TextBox 10"/>
          <p:cNvSpPr txBox="1"/>
          <p:nvPr/>
        </p:nvSpPr>
        <p:spPr>
          <a:xfrm>
            <a:off x="3535359" y="7956427"/>
            <a:ext cx="2980303" cy="646331"/>
          </a:xfrm>
          <a:prstGeom prst="rect">
            <a:avLst/>
          </a:prstGeom>
          <a:noFill/>
        </p:spPr>
        <p:txBody>
          <a:bodyPr wrap="none" rtlCol="0">
            <a:spAutoFit/>
          </a:bodyPr>
          <a:lstStyle/>
          <a:p>
            <a:r>
              <a:rPr lang="en-US" dirty="0" smtClean="0">
                <a:solidFill>
                  <a:schemeClr val="bg2">
                    <a:lumMod val="85000"/>
                  </a:schemeClr>
                </a:solidFill>
                <a:latin typeface="Nunito" charset="0"/>
                <a:ea typeface="Nunito" charset="0"/>
                <a:cs typeface="Nunito" charset="0"/>
              </a:rPr>
              <a:t>Open Garden</a:t>
            </a:r>
          </a:p>
        </p:txBody>
      </p:sp>
      <p:sp>
        <p:nvSpPr>
          <p:cNvPr id="12" name="Shape 2540"/>
          <p:cNvSpPr/>
          <p:nvPr/>
        </p:nvSpPr>
        <p:spPr>
          <a:xfrm>
            <a:off x="2722746" y="8041203"/>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p:spPr>
        <p:style>
          <a:lnRef idx="2">
            <a:schemeClr val="accent6"/>
          </a:lnRef>
          <a:fillRef idx="1">
            <a:schemeClr val="lt1"/>
          </a:fillRef>
          <a:effectRef idx="0">
            <a:schemeClr val="accent6"/>
          </a:effectRef>
          <a:fontRef idx="minor">
            <a:schemeClr val="dk1"/>
          </a:fontRef>
        </p:style>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13" name="TextBox 12"/>
          <p:cNvSpPr txBox="1"/>
          <p:nvPr/>
        </p:nvSpPr>
        <p:spPr>
          <a:xfrm>
            <a:off x="3535359" y="8860668"/>
            <a:ext cx="2313454" cy="646331"/>
          </a:xfrm>
          <a:prstGeom prst="rect">
            <a:avLst/>
          </a:prstGeom>
          <a:noFill/>
        </p:spPr>
        <p:txBody>
          <a:bodyPr wrap="none" rtlCol="0">
            <a:spAutoFit/>
          </a:bodyPr>
          <a:lstStyle/>
          <a:p>
            <a:r>
              <a:rPr lang="en-US" dirty="0" err="1" smtClean="0">
                <a:solidFill>
                  <a:schemeClr val="accent5">
                    <a:lumMod val="75000"/>
                  </a:schemeClr>
                </a:solidFill>
                <a:latin typeface="Nunito" charset="0"/>
                <a:ea typeface="Nunito" charset="0"/>
                <a:cs typeface="Nunito" charset="0"/>
              </a:rPr>
              <a:t>WiFiDirect</a:t>
            </a:r>
            <a:endParaRPr lang="en-US" dirty="0" smtClean="0">
              <a:solidFill>
                <a:schemeClr val="accent5">
                  <a:lumMod val="75000"/>
                </a:schemeClr>
              </a:solidFill>
              <a:latin typeface="Nunito" charset="0"/>
              <a:ea typeface="Nunito" charset="0"/>
              <a:cs typeface="Nunito" charset="0"/>
            </a:endParaRPr>
          </a:p>
        </p:txBody>
      </p:sp>
      <p:sp>
        <p:nvSpPr>
          <p:cNvPr id="14" name="Shape 2540"/>
          <p:cNvSpPr/>
          <p:nvPr/>
        </p:nvSpPr>
        <p:spPr>
          <a:xfrm>
            <a:off x="2722746" y="8945444"/>
            <a:ext cx="558655" cy="558655"/>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ln/>
        </p:spPr>
        <p:style>
          <a:lnRef idx="1">
            <a:schemeClr val="accent5"/>
          </a:lnRef>
          <a:fillRef idx="3">
            <a:schemeClr val="accent5"/>
          </a:fillRef>
          <a:effectRef idx="2">
            <a:schemeClr val="accent5"/>
          </a:effectRef>
          <a:fontRef idx="minor">
            <a:schemeClr val="lt1"/>
          </a:fontRef>
        </p:style>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solidFill>
                <a:schemeClr val="tx2"/>
              </a:solidFill>
              <a:latin typeface="Nunito" charset="0"/>
              <a:ea typeface="Nunito" charset="0"/>
              <a:cs typeface="Nunito" charset="0"/>
            </a:endParaRPr>
          </a:p>
        </p:txBody>
      </p:sp>
      <p:sp>
        <p:nvSpPr>
          <p:cNvPr id="15" name="TextBox 14"/>
          <p:cNvSpPr txBox="1"/>
          <p:nvPr/>
        </p:nvSpPr>
        <p:spPr>
          <a:xfrm>
            <a:off x="8125963" y="1838373"/>
            <a:ext cx="8161210" cy="604333"/>
          </a:xfrm>
          <a:prstGeom prst="rect">
            <a:avLst/>
          </a:prstGeom>
          <a:noFill/>
        </p:spPr>
        <p:txBody>
          <a:bodyPr wrap="none" rtlCol="0">
            <a:spAutoFit/>
          </a:bodyPr>
          <a:lstStyle/>
          <a:p>
            <a:pPr algn="just" rtl="1">
              <a:lnSpc>
                <a:spcPts val="3000"/>
              </a:lnSpc>
              <a:spcAft>
                <a:spcPts val="1400"/>
              </a:spcAft>
              <a:defRPr/>
            </a:pPr>
            <a:r>
              <a:rPr lang="en-US" sz="6600" dirty="0" smtClean="0">
                <a:latin typeface="Calibri" panose="020F0502020204030204" pitchFamily="34" charset="0"/>
                <a:ea typeface="Arial" charset="0"/>
                <a:cs typeface="Calibri" panose="020F0502020204030204" pitchFamily="34" charset="0"/>
              </a:rPr>
              <a:t>API</a:t>
            </a:r>
            <a:r>
              <a:rPr lang="fa-IR" sz="6600" dirty="0" smtClean="0">
                <a:latin typeface="Calibri" panose="020F0502020204030204" pitchFamily="34" charset="0"/>
                <a:ea typeface="Arial" charset="0"/>
                <a:cs typeface="Calibri" panose="020F0502020204030204" pitchFamily="34" charset="0"/>
              </a:rPr>
              <a:t> ها و فناوری های موجود</a:t>
            </a:r>
            <a:endParaRPr lang="en-US" sz="6600" dirty="0">
              <a:latin typeface="Calibri" panose="020F0502020204030204" pitchFamily="34" charset="0"/>
              <a:ea typeface="Arial" charset="0"/>
              <a:cs typeface="Calibri" panose="020F0502020204030204" pitchFamily="34" charset="0"/>
            </a:endParaRPr>
          </a:p>
        </p:txBody>
      </p:sp>
    </p:spTree>
    <p:extLst>
      <p:ext uri="{BB962C8B-B14F-4D97-AF65-F5344CB8AC3E}">
        <p14:creationId xmlns:p14="http://schemas.microsoft.com/office/powerpoint/2010/main" val="470380148"/>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Theme">
  <a:themeElements>
    <a:clrScheme name="Custom 5">
      <a:dk1>
        <a:srgbClr val="1B243B"/>
      </a:dk1>
      <a:lt1>
        <a:srgbClr val="FFFFFF"/>
      </a:lt1>
      <a:dk2>
        <a:srgbClr val="1B243B"/>
      </a:dk2>
      <a:lt2>
        <a:srgbClr val="FFFFFF"/>
      </a:lt2>
      <a:accent1>
        <a:srgbClr val="165AB6"/>
      </a:accent1>
      <a:accent2>
        <a:srgbClr val="1B8BCD"/>
      </a:accent2>
      <a:accent3>
        <a:srgbClr val="27C7CF"/>
      </a:accent3>
      <a:accent4>
        <a:srgbClr val="27C78A"/>
      </a:accent4>
      <a:accent5>
        <a:srgbClr val="70C456"/>
      </a:accent5>
      <a:accent6>
        <a:srgbClr val="CAC9D0"/>
      </a:accent6>
      <a:hlink>
        <a:srgbClr val="216BA9"/>
      </a:hlink>
      <a:folHlink>
        <a:srgbClr val="1FB18A"/>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29014</TotalTime>
  <Words>819</Words>
  <Application>Microsoft Office PowerPoint</Application>
  <PresentationFormat>Custom</PresentationFormat>
  <Paragraphs>79</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Gill Sans</vt:lpstr>
      <vt:lpstr>Lato Light</vt:lpstr>
      <vt:lpstr>Nunito</vt:lpstr>
      <vt:lpstr>Nunito Light</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Designed by Slidesmash</dc:title>
  <dc:subject/>
  <dc:creator>Designed by Slidesmash</dc:creator>
  <cp:keywords/>
  <dc:description/>
  <cp:lastModifiedBy>Maryam Hashemi</cp:lastModifiedBy>
  <cp:revision>5791</cp:revision>
  <dcterms:created xsi:type="dcterms:W3CDTF">2014-11-12T21:47:38Z</dcterms:created>
  <dcterms:modified xsi:type="dcterms:W3CDTF">2019-11-05T09:00:10Z</dcterms:modified>
  <cp:category/>
</cp:coreProperties>
</file>