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74" r:id="rId12"/>
    <p:sldId id="267" r:id="rId13"/>
    <p:sldId id="268" r:id="rId14"/>
    <p:sldId id="275" r:id="rId15"/>
    <p:sldId id="271" r:id="rId16"/>
    <p:sldId id="272" r:id="rId17"/>
    <p:sldId id="279" r:id="rId18"/>
    <p:sldId id="277" r:id="rId19"/>
    <p:sldId id="264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A4B9-4D17-4DBD-A65D-3C5F1C9694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60F0-3A70-4D40-BDEF-9A7B95C4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‘romantic’, ‘scary’, and ‘family’ will appear more often in documents related to the movie. ‘technology’, ‘computer’, and ‘algorithm’ will appear more often in the computer science 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60F0-3A70-4D40-BDEF-9A7B95C45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longer the distance between bubbles, the more different they are. The bubble representing Topic 2 (i.e. Topic_1 in 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biggest - this means that the percentage of speeches about that topic are the highest in the corpus we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60F0-3A70-4D40-BDEF-9A7B95C456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For instance, when the corpus consists of tweets as opposed to news articles.</a:t>
            </a:r>
            <a:br>
              <a:rPr lang="en-US" dirty="0" smtClean="0"/>
            </a:br>
            <a:r>
              <a:rPr lang="en-US" dirty="0" smtClean="0"/>
              <a:t>Such order effects introduce a systematic error for any study. This error can relate to misleading results;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60F0-3A70-4D40-BDEF-9A7B95C456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A08-2307-4137-8498-0BAD91F0A6E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0D37-DA9D-4C17-A231-E298497F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2x.org/wp-content/uploads/2021/04/UCSD-Brief-4_BigDataGenderCOVID19_Education.pdf" TargetMode="External"/><Relationship Id="rId2" Type="http://schemas.openxmlformats.org/officeDocument/2006/relationships/hyperlink" Target="https://towardsdatascience.com/nlp-for-topic-modeling-summarization-of-legal-documents-8c89393b15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659088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817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yamkhalidshah/topic_model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UN Speeches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4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USA Pre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61283"/>
              </p:ext>
            </p:extLst>
          </p:nvPr>
        </p:nvGraphicFramePr>
        <p:xfrm>
          <a:off x="838200" y="3573225"/>
          <a:ext cx="1019766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966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076496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6267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democracy treaty peacekeeping century children</a:t>
                      </a:r>
                    </a:p>
                    <a:p>
                      <a:r>
                        <a:rPr lang="en-US" dirty="0" smtClean="0"/>
                        <a:t>said terrorism destruction democratic conflicts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Peacekeeping</a:t>
                      </a:r>
                      <a:r>
                        <a:rPr lang="en-US" i="1" baseline="0" dirty="0" smtClean="0"/>
                        <a:t> &amp; Democracy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negotiations conference parties session problems</a:t>
                      </a:r>
                    </a:p>
                    <a:p>
                      <a:r>
                        <a:rPr lang="en-US" dirty="0" smtClean="0"/>
                        <a:t>energy process peaceful shall settlement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Negotiations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reality problems china republic strength</a:t>
                      </a:r>
                    </a:p>
                    <a:p>
                      <a:r>
                        <a:rPr lang="en-US" dirty="0" smtClean="0"/>
                        <a:t>foreign resolution achieve need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Regional Stability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81" y="375197"/>
            <a:ext cx="10646474" cy="61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USA Post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56540"/>
              </p:ext>
            </p:extLst>
          </p:nvPr>
        </p:nvGraphicFramePr>
        <p:xfrm>
          <a:off x="838200" y="3573225"/>
          <a:ext cx="6201103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083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4974020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 </a:t>
                      </a:r>
                      <a:r>
                        <a:rPr lang="en-US" dirty="0" err="1" smtClean="0"/>
                        <a:t>israel</a:t>
                      </a:r>
                      <a:r>
                        <a:rPr lang="en-US" dirty="0" smtClean="0"/>
                        <a:t> change challenges Palestinians</a:t>
                      </a:r>
                    </a:p>
                    <a:p>
                      <a:r>
                        <a:rPr lang="en-US" dirty="0" smtClean="0"/>
                        <a:t>region pursue </a:t>
                      </a:r>
                      <a:r>
                        <a:rPr lang="en-US" dirty="0" err="1" smtClean="0"/>
                        <a:t>palestinian</a:t>
                      </a:r>
                      <a:r>
                        <a:rPr lang="en-US" dirty="0" smtClean="0"/>
                        <a:t> responsibility conflict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russia</a:t>
                      </a:r>
                      <a:r>
                        <a:rPr lang="en-US" dirty="0" smtClean="0"/>
                        <a:t> conflict come like order</a:t>
                      </a:r>
                    </a:p>
                    <a:p>
                      <a:r>
                        <a:rPr lang="en-US" dirty="0" smtClean="0"/>
                        <a:t>young strong </a:t>
                      </a:r>
                      <a:r>
                        <a:rPr lang="en-US" dirty="0" err="1" smtClean="0"/>
                        <a:t>iran</a:t>
                      </a:r>
                      <a:r>
                        <a:rPr lang="en-US" dirty="0" smtClean="0"/>
                        <a:t> different look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terror terrorists regime </a:t>
                      </a:r>
                      <a:r>
                        <a:rPr lang="en-US" dirty="0" err="1" smtClean="0"/>
                        <a:t>iraqi</a:t>
                      </a:r>
                      <a:r>
                        <a:rPr lang="en-US" dirty="0" smtClean="0"/>
                        <a:t> east</a:t>
                      </a:r>
                    </a:p>
                    <a:p>
                      <a:r>
                        <a:rPr lang="en-US" dirty="0" smtClean="0"/>
                        <a:t>terrorist fight middle liberty </a:t>
                      </a:r>
                      <a:r>
                        <a:rPr lang="en-US" dirty="0" err="1" smtClean="0"/>
                        <a:t>iraqs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USA Post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72074"/>
              </p:ext>
            </p:extLst>
          </p:nvPr>
        </p:nvGraphicFramePr>
        <p:xfrm>
          <a:off x="838200" y="3573225"/>
          <a:ext cx="1019766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966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4903075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  <a:gridCol w="4059621">
                  <a:extLst>
                    <a:ext uri="{9D8B030D-6E8A-4147-A177-3AD203B41FA5}">
                      <a16:colId xmlns:a16="http://schemas.microsoft.com/office/drawing/2014/main" val="26267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 </a:t>
                      </a:r>
                      <a:r>
                        <a:rPr lang="en-US" dirty="0" err="1" smtClean="0"/>
                        <a:t>israel</a:t>
                      </a:r>
                      <a:r>
                        <a:rPr lang="en-US" dirty="0" smtClean="0"/>
                        <a:t> change challenges Palestinians</a:t>
                      </a:r>
                    </a:p>
                    <a:p>
                      <a:r>
                        <a:rPr lang="en-US" dirty="0" smtClean="0"/>
                        <a:t>region pursue </a:t>
                      </a:r>
                      <a:r>
                        <a:rPr lang="en-US" dirty="0" err="1" smtClean="0"/>
                        <a:t>palestinian</a:t>
                      </a:r>
                      <a:r>
                        <a:rPr lang="en-US" dirty="0" smtClean="0"/>
                        <a:t> responsibility conflict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Israel-Palestine Conflict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russia</a:t>
                      </a:r>
                      <a:r>
                        <a:rPr lang="en-US" dirty="0" smtClean="0"/>
                        <a:t> conflict come like order</a:t>
                      </a:r>
                    </a:p>
                    <a:p>
                      <a:r>
                        <a:rPr lang="en-US" dirty="0" smtClean="0"/>
                        <a:t>young strong </a:t>
                      </a:r>
                      <a:r>
                        <a:rPr lang="en-US" dirty="0" err="1" smtClean="0"/>
                        <a:t>iran</a:t>
                      </a:r>
                      <a:r>
                        <a:rPr lang="en-US" dirty="0" smtClean="0"/>
                        <a:t> different 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Russia–Syria–Iran–Iraq coalition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terror terrorists regime </a:t>
                      </a:r>
                      <a:r>
                        <a:rPr lang="en-US" dirty="0" err="1" smtClean="0"/>
                        <a:t>iraqi</a:t>
                      </a:r>
                      <a:r>
                        <a:rPr lang="en-US" dirty="0" smtClean="0"/>
                        <a:t> east</a:t>
                      </a:r>
                    </a:p>
                    <a:p>
                      <a:r>
                        <a:rPr lang="en-US" dirty="0" smtClean="0"/>
                        <a:t>terrorist fight middle liberty </a:t>
                      </a:r>
                      <a:r>
                        <a:rPr lang="en-US" dirty="0" err="1" smtClean="0"/>
                        <a:t>iraqs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Terrorism in the East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71" y="249074"/>
            <a:ext cx="10690525" cy="62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1909"/>
              </p:ext>
            </p:extLst>
          </p:nvPr>
        </p:nvGraphicFramePr>
        <p:xfrm>
          <a:off x="838200" y="3573225"/>
          <a:ext cx="6776545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083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549462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disarmament settlement conference agreement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Africa</a:t>
                      </a:r>
                    </a:p>
                    <a:p>
                      <a:r>
                        <a:rPr lang="en-US" dirty="0" smtClean="0"/>
                        <a:t>negotiations powers independence order special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islamic</a:t>
                      </a:r>
                      <a:r>
                        <a:rPr lang="en-US" dirty="0" smtClean="0"/>
                        <a:t> situation foreign </a:t>
                      </a:r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islam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problem problems </a:t>
                      </a:r>
                      <a:r>
                        <a:rPr lang="en-US" dirty="0" err="1" smtClean="0"/>
                        <a:t>indian</a:t>
                      </a:r>
                      <a:r>
                        <a:rPr lang="en-US" dirty="0" smtClean="0"/>
                        <a:t> race independence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terrorism </a:t>
                      </a:r>
                      <a:r>
                        <a:rPr lang="en-US" dirty="0" err="1" smtClean="0"/>
                        <a:t>kashmiri</a:t>
                      </a:r>
                      <a:r>
                        <a:rPr lang="en-US" dirty="0" smtClean="0"/>
                        <a:t> afghan dialogue democracy</a:t>
                      </a:r>
                    </a:p>
                    <a:p>
                      <a:r>
                        <a:rPr lang="en-US" dirty="0" err="1" smtClean="0"/>
                        <a:t>indian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pakistans</a:t>
                      </a:r>
                      <a:r>
                        <a:rPr lang="en-US" dirty="0" smtClean="0"/>
                        <a:t> prosperity social democratic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22314"/>
              </p:ext>
            </p:extLst>
          </p:nvPr>
        </p:nvGraphicFramePr>
        <p:xfrm>
          <a:off x="838200" y="3573225"/>
          <a:ext cx="1019766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966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620406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  <a:gridCol w="3342290">
                  <a:extLst>
                    <a:ext uri="{9D8B030D-6E8A-4147-A177-3AD203B41FA5}">
                      <a16:colId xmlns:a16="http://schemas.microsoft.com/office/drawing/2014/main" val="26267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disarmament settlement conference agreement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Africa</a:t>
                      </a:r>
                    </a:p>
                    <a:p>
                      <a:r>
                        <a:rPr lang="en-US" dirty="0" smtClean="0"/>
                        <a:t>negotiations powers independence order special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Disarmament Negotiations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islamic</a:t>
                      </a:r>
                      <a:r>
                        <a:rPr lang="en-US" dirty="0" smtClean="0"/>
                        <a:t> situation foreign </a:t>
                      </a:r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islam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problem problems </a:t>
                      </a:r>
                      <a:r>
                        <a:rPr lang="en-US" dirty="0" err="1" smtClean="0"/>
                        <a:t>indian</a:t>
                      </a:r>
                      <a:r>
                        <a:rPr lang="en-US" dirty="0" smtClean="0"/>
                        <a:t> race independence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Islam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terrorism </a:t>
                      </a:r>
                      <a:r>
                        <a:rPr lang="en-US" dirty="0" err="1" smtClean="0"/>
                        <a:t>kashmiri</a:t>
                      </a:r>
                      <a:r>
                        <a:rPr lang="en-US" dirty="0" smtClean="0"/>
                        <a:t> afghan dialogue democracy</a:t>
                      </a:r>
                    </a:p>
                    <a:p>
                      <a:r>
                        <a:rPr lang="en-US" dirty="0" err="1" smtClean="0"/>
                        <a:t>indian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pakistans</a:t>
                      </a:r>
                      <a:r>
                        <a:rPr lang="en-US" dirty="0" smtClean="0"/>
                        <a:t> prosperity social democratic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Terrorism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940" y="390963"/>
            <a:ext cx="11074308" cy="6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s more information becomes available, it becomes progressively more difficult to understand the information or find what we are looking for. </a:t>
            </a:r>
          </a:p>
          <a:p>
            <a:r>
              <a:rPr lang="en-US" dirty="0" smtClean="0">
                <a:latin typeface="+mj-lt"/>
              </a:rPr>
              <a:t>Topic modeling: a tool to organize, understand and summarize large collections of text. Useful for:</a:t>
            </a:r>
          </a:p>
          <a:p>
            <a:pPr lvl="1"/>
            <a:r>
              <a:rPr lang="en-US" dirty="0" smtClean="0">
                <a:latin typeface="+mj-lt"/>
              </a:rPr>
              <a:t>Discovering hidden patterns </a:t>
            </a:r>
          </a:p>
          <a:p>
            <a:pPr lvl="1"/>
            <a:r>
              <a:rPr lang="en-US" dirty="0" smtClean="0">
                <a:latin typeface="+mj-lt"/>
              </a:rPr>
              <a:t>Annotating documents according to the discovered topics</a:t>
            </a:r>
          </a:p>
          <a:p>
            <a:pPr lvl="1"/>
            <a:r>
              <a:rPr lang="en-US" dirty="0" smtClean="0">
                <a:latin typeface="+mj-lt"/>
              </a:rPr>
              <a:t>Using these annotations to organize, search and summarize texts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0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Application of Topic Modeling in Other Public Policy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egal sector: </a:t>
            </a:r>
            <a:r>
              <a:rPr lang="en-US" dirty="0" smtClean="0">
                <a:latin typeface="+mj-lt"/>
                <a:hlinkClick r:id="rId2"/>
              </a:rPr>
              <a:t>to </a:t>
            </a:r>
            <a:r>
              <a:rPr lang="en-US" dirty="0">
                <a:latin typeface="+mj-lt"/>
                <a:hlinkClick r:id="rId2"/>
              </a:rPr>
              <a:t>provide document </a:t>
            </a:r>
            <a:r>
              <a:rPr lang="en-US" dirty="0" smtClean="0">
                <a:latin typeface="+mj-lt"/>
                <a:hlinkClick r:id="rId2"/>
              </a:rPr>
              <a:t>summaries </a:t>
            </a:r>
            <a:r>
              <a:rPr lang="en-US" dirty="0">
                <a:latin typeface="+mj-lt"/>
                <a:hlinkClick r:id="rId2"/>
              </a:rPr>
              <a:t>of subject-matter </a:t>
            </a:r>
            <a:r>
              <a:rPr lang="en-US" dirty="0" smtClean="0">
                <a:latin typeface="+mj-lt"/>
                <a:hlinkClick r:id="rId2"/>
              </a:rPr>
              <a:t>to lawyers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Education sector: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  <a:hlinkClick r:id="rId3"/>
              </a:rPr>
              <a:t>Topic Modeling of Twitter Data to Identify Issues Impacting Women and Girls’ Education During the COVID-19 Pandemic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Health sector: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  <a:hlinkClick r:id="rId4"/>
              </a:rPr>
              <a:t>Examining </a:t>
            </a:r>
            <a:r>
              <a:rPr lang="en-US" dirty="0">
                <a:latin typeface="+mj-lt"/>
                <a:hlinkClick r:id="rId4"/>
              </a:rPr>
              <a:t>the flow of topics in the field of women’s health, by analyzing news articles on healthcare using topic modeling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1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Topic Modeling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Analysis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Usefulness of Topic Modeling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Application of Topic </a:t>
            </a:r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odeling in Other Public </a:t>
            </a: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olicy Settings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Topic Modeling tradeoffs 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Topic modeling is notoriously more challenging to do when the text is shorter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When </a:t>
            </a:r>
            <a:r>
              <a:rPr lang="en-US" dirty="0">
                <a:latin typeface="+mj-lt"/>
              </a:rPr>
              <a:t>run on different datasets, </a:t>
            </a:r>
            <a:r>
              <a:rPr lang="en-US" dirty="0" smtClean="0">
                <a:latin typeface="+mj-lt"/>
                <a:hlinkClick r:id="rId3"/>
              </a:rPr>
              <a:t>LDA (widely used topic modeler) </a:t>
            </a:r>
            <a:r>
              <a:rPr lang="en-US" dirty="0">
                <a:latin typeface="+mj-lt"/>
                <a:hlinkClick r:id="rId3"/>
              </a:rPr>
              <a:t>suffers from "order effects"</a:t>
            </a:r>
            <a:r>
              <a:rPr lang="en-US" dirty="0">
                <a:latin typeface="+mj-lt"/>
              </a:rPr>
              <a:t> i.e. different topics are generated if the order of training data is shuffled.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better the model is i.e. higher perplexity, the less humans are able to understand and interpret it.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74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USA </a:t>
            </a:r>
          </a:p>
          <a:p>
            <a:r>
              <a:rPr lang="en-US" dirty="0" smtClean="0">
                <a:latin typeface="+mj-lt"/>
              </a:rPr>
              <a:t>UN Security Council Members</a:t>
            </a:r>
          </a:p>
          <a:p>
            <a:r>
              <a:rPr lang="en-US" dirty="0" smtClean="0">
                <a:latin typeface="+mj-lt"/>
              </a:rPr>
              <a:t>Using the </a:t>
            </a:r>
            <a:r>
              <a:rPr lang="en-US" dirty="0" err="1" smtClean="0">
                <a:latin typeface="+mj-lt"/>
              </a:rPr>
              <a:t>Gensim</a:t>
            </a:r>
            <a:r>
              <a:rPr lang="en-US" dirty="0" smtClean="0">
                <a:latin typeface="+mj-lt"/>
              </a:rPr>
              <a:t> corpus:</a:t>
            </a:r>
          </a:p>
          <a:p>
            <a:pPr lvl="1"/>
            <a:r>
              <a:rPr lang="en-US" dirty="0" smtClean="0">
                <a:latin typeface="+mj-lt"/>
              </a:rPr>
              <a:t>Overall analysis</a:t>
            </a:r>
          </a:p>
          <a:p>
            <a:pPr lvl="1"/>
            <a:r>
              <a:rPr lang="en-US" dirty="0" smtClean="0">
                <a:latin typeface="+mj-lt"/>
              </a:rPr>
              <a:t>USA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Can access </a:t>
            </a:r>
            <a:r>
              <a:rPr lang="en-US" dirty="0" smtClean="0">
                <a:latin typeface="+mj-lt"/>
                <a:hlinkClick r:id="rId2"/>
              </a:rPr>
              <a:t>here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7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+mj-lt"/>
              </a:rPr>
              <a:t>Thank you!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Topic </a:t>
            </a:r>
            <a:r>
              <a:rPr lang="en-US" dirty="0">
                <a:latin typeface="+mj-lt"/>
              </a:rPr>
              <a:t>models are a suite of algorithms/statistical models that uncover the </a:t>
            </a:r>
            <a:r>
              <a:rPr lang="en-US" dirty="0" smtClean="0">
                <a:latin typeface="+mj-lt"/>
              </a:rPr>
              <a:t>hidden/latent </a:t>
            </a:r>
            <a:r>
              <a:rPr lang="en-US" dirty="0">
                <a:latin typeface="+mj-lt"/>
              </a:rPr>
              <a:t>topics in a collection of </a:t>
            </a:r>
            <a:r>
              <a:rPr lang="en-US" dirty="0" smtClean="0">
                <a:latin typeface="+mj-lt"/>
              </a:rPr>
              <a:t>documents.</a:t>
            </a:r>
          </a:p>
          <a:p>
            <a:r>
              <a:rPr lang="en-US" dirty="0">
                <a:latin typeface="+mj-lt"/>
              </a:rPr>
              <a:t>LDA has shown excellent results in practice and therefore </a:t>
            </a:r>
            <a:r>
              <a:rPr lang="en-US" dirty="0" smtClean="0">
                <a:latin typeface="+mj-lt"/>
              </a:rPr>
              <a:t>has been </a:t>
            </a:r>
            <a:r>
              <a:rPr lang="en-US" dirty="0">
                <a:latin typeface="+mj-lt"/>
              </a:rPr>
              <a:t>widely adopted.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6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Corpus: UN speeches (1970 to 2015)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Countries with relatively few speeches:</a:t>
            </a:r>
          </a:p>
          <a:p>
            <a:pPr lvl="2"/>
            <a:r>
              <a:rPr lang="en-US" dirty="0" smtClean="0">
                <a:latin typeface="+mj-lt"/>
              </a:rPr>
              <a:t>South Sudan – 5</a:t>
            </a:r>
          </a:p>
          <a:p>
            <a:pPr lvl="2"/>
            <a:r>
              <a:rPr lang="en-US" dirty="0" smtClean="0">
                <a:latin typeface="+mj-lt"/>
              </a:rPr>
              <a:t>Montenegro – 10 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Highest number of speeches by a country = 46	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Punctuation and numbers were removed</a:t>
            </a: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 err="1" smtClean="0">
                <a:latin typeface="+mj-lt"/>
              </a:rPr>
              <a:t>vectorizer</a:t>
            </a:r>
            <a:r>
              <a:rPr lang="en-US" dirty="0" smtClean="0">
                <a:latin typeface="+mj-lt"/>
              </a:rPr>
              <a:t> was created with the following parameters</a:t>
            </a:r>
          </a:p>
          <a:p>
            <a:pPr lvl="1"/>
            <a:r>
              <a:rPr lang="en-US" dirty="0" err="1">
                <a:latin typeface="+mj-lt"/>
              </a:rPr>
              <a:t>n</a:t>
            </a:r>
            <a:r>
              <a:rPr lang="en-US" dirty="0" err="1" smtClean="0">
                <a:latin typeface="+mj-lt"/>
              </a:rPr>
              <a:t>gram_range</a:t>
            </a:r>
            <a:r>
              <a:rPr lang="en-US" dirty="0" smtClean="0">
                <a:latin typeface="+mj-lt"/>
              </a:rPr>
              <a:t>(1,1) – only unigrams selected</a:t>
            </a:r>
          </a:p>
          <a:p>
            <a:pPr lvl="1"/>
            <a:r>
              <a:rPr lang="en-US" dirty="0" err="1">
                <a:latin typeface="+mj-lt"/>
              </a:rPr>
              <a:t>m</a:t>
            </a:r>
            <a:r>
              <a:rPr lang="en-US" dirty="0" err="1" smtClean="0">
                <a:latin typeface="+mj-lt"/>
              </a:rPr>
              <a:t>in_df</a:t>
            </a:r>
            <a:r>
              <a:rPr lang="en-US" dirty="0" smtClean="0">
                <a:latin typeface="+mj-lt"/>
              </a:rPr>
              <a:t> = 5 – words that appeared in less than 5 documents ignored</a:t>
            </a:r>
          </a:p>
          <a:p>
            <a:pPr lvl="1"/>
            <a:r>
              <a:rPr lang="en-US" dirty="0" err="1">
                <a:latin typeface="+mj-lt"/>
              </a:rPr>
              <a:t>m</a:t>
            </a:r>
            <a:r>
              <a:rPr lang="en-US" dirty="0" err="1" smtClean="0">
                <a:latin typeface="+mj-lt"/>
              </a:rPr>
              <a:t>ax_df</a:t>
            </a:r>
            <a:r>
              <a:rPr lang="en-US" dirty="0" smtClean="0">
                <a:latin typeface="+mj-lt"/>
              </a:rPr>
              <a:t> = 0.8 – words that appeared in &gt;80% documents ignored</a:t>
            </a:r>
          </a:p>
          <a:p>
            <a:pPr lvl="1"/>
            <a:r>
              <a:rPr lang="en-US" dirty="0" smtClean="0">
                <a:latin typeface="+mj-lt"/>
              </a:rPr>
              <a:t>English stop words removed &amp; text converted to lowercase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Column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text was </a:t>
            </a:r>
            <a:r>
              <a:rPr lang="en-US" dirty="0" err="1" smtClean="0">
                <a:latin typeface="+mj-lt"/>
              </a:rPr>
              <a:t>vectorized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LDA model instantiated</a:t>
            </a:r>
          </a:p>
          <a:p>
            <a:pPr lvl="1"/>
            <a:r>
              <a:rPr lang="en-US" dirty="0" smtClean="0">
                <a:latin typeface="+mj-lt"/>
              </a:rPr>
              <a:t>Number of components specified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Fit LDA model to </a:t>
            </a:r>
            <a:r>
              <a:rPr lang="en-US" dirty="0" err="1">
                <a:latin typeface="+mj-lt"/>
              </a:rPr>
              <a:t>vectorized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text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8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Full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74474"/>
              </p:ext>
            </p:extLst>
          </p:nvPr>
        </p:nvGraphicFramePr>
        <p:xfrm>
          <a:off x="838200" y="3573225"/>
          <a:ext cx="6618890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083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391807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global republic process challenges</a:t>
                      </a:r>
                    </a:p>
                    <a:p>
                      <a:r>
                        <a:rPr lang="en-US" dirty="0" err="1" smtClean="0"/>
                        <a:t>african</a:t>
                      </a:r>
                      <a:r>
                        <a:rPr lang="en-US" dirty="0" smtClean="0"/>
                        <a:t> sustainable reform poverty democratic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peoples </a:t>
                      </a:r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situation south republic</a:t>
                      </a:r>
                    </a:p>
                    <a:p>
                      <a:r>
                        <a:rPr lang="en-US" dirty="0" smtClean="0"/>
                        <a:t>independence relations problems war developing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developing global south small</a:t>
                      </a:r>
                    </a:p>
                    <a:p>
                      <a:r>
                        <a:rPr lang="en-US" dirty="0" smtClean="0"/>
                        <a:t>resources change today trade </a:t>
                      </a:r>
                      <a:r>
                        <a:rPr lang="en-US" dirty="0" err="1" smtClean="0"/>
                        <a:t>african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nuclear weapons </a:t>
                      </a:r>
                      <a:r>
                        <a:rPr lang="en-US" dirty="0" err="1" smtClean="0"/>
                        <a:t>europe</a:t>
                      </a:r>
                      <a:r>
                        <a:rPr lang="en-US" dirty="0" smtClean="0"/>
                        <a:t> problems process</a:t>
                      </a:r>
                    </a:p>
                    <a:p>
                      <a:r>
                        <a:rPr lang="en-US" dirty="0" err="1" smtClean="0"/>
                        <a:t>european</a:t>
                      </a:r>
                      <a:r>
                        <a:rPr lang="en-US" dirty="0" smtClean="0"/>
                        <a:t> conference role global disarmament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2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Full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4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81349"/>
              </p:ext>
            </p:extLst>
          </p:nvPr>
        </p:nvGraphicFramePr>
        <p:xfrm>
          <a:off x="838200" y="3573225"/>
          <a:ext cx="10197662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966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305096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267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global republic process challenges</a:t>
                      </a:r>
                    </a:p>
                    <a:p>
                      <a:r>
                        <a:rPr lang="en-US" dirty="0" err="1" smtClean="0"/>
                        <a:t>african</a:t>
                      </a:r>
                      <a:r>
                        <a:rPr lang="en-US" dirty="0" smtClean="0"/>
                        <a:t> sustainable reform poverty democratic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Sustainable Development</a:t>
                      </a:r>
                    </a:p>
                    <a:p>
                      <a:pPr algn="ctr"/>
                      <a:r>
                        <a:rPr lang="en-US" i="1" dirty="0" smtClean="0"/>
                        <a:t> (in developing nations)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peoples </a:t>
                      </a:r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situation south republic</a:t>
                      </a:r>
                    </a:p>
                    <a:p>
                      <a:r>
                        <a:rPr lang="en-US" dirty="0" smtClean="0"/>
                        <a:t>independence relations problems war developing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Conflict and Political Unrest</a:t>
                      </a:r>
                    </a:p>
                    <a:p>
                      <a:pPr algn="ctr"/>
                      <a:r>
                        <a:rPr lang="en-US" i="1" dirty="0" smtClean="0"/>
                        <a:t>in the Global South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africa</a:t>
                      </a:r>
                      <a:r>
                        <a:rPr lang="en-US" dirty="0" smtClean="0"/>
                        <a:t> developing global south small</a:t>
                      </a:r>
                    </a:p>
                    <a:p>
                      <a:r>
                        <a:rPr lang="en-US" dirty="0" smtClean="0"/>
                        <a:t>resources change today trade </a:t>
                      </a:r>
                      <a:r>
                        <a:rPr lang="en-US" dirty="0" err="1" smtClean="0"/>
                        <a:t>african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Development Challenges</a:t>
                      </a:r>
                    </a:p>
                    <a:p>
                      <a:pPr algn="ctr"/>
                      <a:r>
                        <a:rPr lang="en-US" i="1" dirty="0" smtClean="0"/>
                        <a:t>in the Global South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nuclear weapons </a:t>
                      </a:r>
                      <a:r>
                        <a:rPr lang="en-US" dirty="0" err="1" smtClean="0"/>
                        <a:t>europe</a:t>
                      </a:r>
                      <a:r>
                        <a:rPr lang="en-US" dirty="0" smtClean="0"/>
                        <a:t> problems process</a:t>
                      </a:r>
                    </a:p>
                    <a:p>
                      <a:r>
                        <a:rPr lang="en-US" dirty="0" err="1" smtClean="0"/>
                        <a:t>european</a:t>
                      </a:r>
                      <a:r>
                        <a:rPr lang="en-US" dirty="0" smtClean="0"/>
                        <a:t> conference role global disarmament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Nuclear Weapons &amp; Disarmament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2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42" y="449320"/>
            <a:ext cx="10610989" cy="60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USA Pre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Number of topics =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25904"/>
              </p:ext>
            </p:extLst>
          </p:nvPr>
        </p:nvGraphicFramePr>
        <p:xfrm>
          <a:off x="838200" y="3573225"/>
          <a:ext cx="6366641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083">
                  <a:extLst>
                    <a:ext uri="{9D8B030D-6E8A-4147-A177-3AD203B41FA5}">
                      <a16:colId xmlns:a16="http://schemas.microsoft.com/office/drawing/2014/main" val="1943808342"/>
                    </a:ext>
                  </a:extLst>
                </a:gridCol>
                <a:gridCol w="5139558">
                  <a:extLst>
                    <a:ext uri="{9D8B030D-6E8A-4147-A177-3AD203B41FA5}">
                      <a16:colId xmlns:a16="http://schemas.microsoft.com/office/drawing/2014/main" val="268035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democracy treaty peacekeeping century children</a:t>
                      </a:r>
                    </a:p>
                    <a:p>
                      <a:r>
                        <a:rPr lang="en-US" dirty="0" smtClean="0"/>
                        <a:t>said terrorism destruction democratic conflicts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negotiations conference parties session problems</a:t>
                      </a:r>
                    </a:p>
                    <a:p>
                      <a:r>
                        <a:rPr lang="en-US" dirty="0" smtClean="0"/>
                        <a:t>energy process peaceful shall settlement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reality problems china republic strength</a:t>
                      </a:r>
                    </a:p>
                    <a:p>
                      <a:r>
                        <a:rPr lang="en-US" dirty="0" smtClean="0"/>
                        <a:t>foreign resolution achieve need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877</Words>
  <Application>Microsoft Office PowerPoint</Application>
  <PresentationFormat>Widescreen</PresentationFormat>
  <Paragraphs>190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Topic Modeling</vt:lpstr>
      <vt:lpstr>Agenda</vt:lpstr>
      <vt:lpstr>Topic Modeling</vt:lpstr>
      <vt:lpstr>Analysis</vt:lpstr>
      <vt:lpstr>Analysis – Steps</vt:lpstr>
      <vt:lpstr>Analysis – Full Dataset</vt:lpstr>
      <vt:lpstr>Analysis – Full Dataset</vt:lpstr>
      <vt:lpstr>PowerPoint Presentation</vt:lpstr>
      <vt:lpstr>Analysis – USA Pre 2001</vt:lpstr>
      <vt:lpstr>Analysis – USA Pre 2001</vt:lpstr>
      <vt:lpstr>PowerPoint Presentation</vt:lpstr>
      <vt:lpstr>Analysis – USA Post 2001</vt:lpstr>
      <vt:lpstr>Analysis – USA Post 2001</vt:lpstr>
      <vt:lpstr>PowerPoint Presentation</vt:lpstr>
      <vt:lpstr>Analysis – Pakistan</vt:lpstr>
      <vt:lpstr>Analysis – Pakistan</vt:lpstr>
      <vt:lpstr>PowerPoint Presentation</vt:lpstr>
      <vt:lpstr>Usefulness of Topic Modeling</vt:lpstr>
      <vt:lpstr>Application of Topic Modeling in Other Public Policy Settings</vt:lpstr>
      <vt:lpstr>Topic Modeling Tradeoffs</vt:lpstr>
      <vt:lpstr>Additional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Maryam Shah</dc:creator>
  <cp:lastModifiedBy>Maryam Shah</cp:lastModifiedBy>
  <cp:revision>24</cp:revision>
  <dcterms:created xsi:type="dcterms:W3CDTF">2021-11-06T23:31:09Z</dcterms:created>
  <dcterms:modified xsi:type="dcterms:W3CDTF">2021-11-08T02:10:19Z</dcterms:modified>
</cp:coreProperties>
</file>