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30"/>
  </p:notesMasterIdLst>
  <p:sldIdLst>
    <p:sldId id="256" r:id="rId2"/>
    <p:sldId id="258" r:id="rId3"/>
    <p:sldId id="259" r:id="rId4"/>
    <p:sldId id="307" r:id="rId5"/>
    <p:sldId id="328" r:id="rId6"/>
    <p:sldId id="331" r:id="rId7"/>
    <p:sldId id="332" r:id="rId8"/>
    <p:sldId id="333" r:id="rId9"/>
    <p:sldId id="336" r:id="rId10"/>
    <p:sldId id="337" r:id="rId11"/>
    <p:sldId id="338" r:id="rId12"/>
    <p:sldId id="348" r:id="rId13"/>
    <p:sldId id="349" r:id="rId14"/>
    <p:sldId id="353" r:id="rId15"/>
    <p:sldId id="350" r:id="rId16"/>
    <p:sldId id="351" r:id="rId17"/>
    <p:sldId id="352" r:id="rId18"/>
    <p:sldId id="356" r:id="rId19"/>
    <p:sldId id="354" r:id="rId20"/>
    <p:sldId id="355" r:id="rId21"/>
    <p:sldId id="358" r:id="rId22"/>
    <p:sldId id="359" r:id="rId23"/>
    <p:sldId id="360" r:id="rId24"/>
    <p:sldId id="357" r:id="rId25"/>
    <p:sldId id="362" r:id="rId26"/>
    <p:sldId id="361" r:id="rId27"/>
    <p:sldId id="363"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B107FC-D314-9141-941F-61A12D091594}">
          <p14:sldIdLst>
            <p14:sldId id="256"/>
            <p14:sldId id="258"/>
            <p14:sldId id="259"/>
            <p14:sldId id="307"/>
            <p14:sldId id="328"/>
            <p14:sldId id="331"/>
            <p14:sldId id="332"/>
            <p14:sldId id="333"/>
            <p14:sldId id="336"/>
            <p14:sldId id="337"/>
            <p14:sldId id="338"/>
            <p14:sldId id="348"/>
            <p14:sldId id="349"/>
            <p14:sldId id="353"/>
            <p14:sldId id="350"/>
            <p14:sldId id="351"/>
            <p14:sldId id="352"/>
            <p14:sldId id="356"/>
            <p14:sldId id="354"/>
            <p14:sldId id="355"/>
            <p14:sldId id="358"/>
            <p14:sldId id="359"/>
            <p14:sldId id="360"/>
            <p14:sldId id="357"/>
            <p14:sldId id="362"/>
            <p14:sldId id="361"/>
            <p14:sldId id="363"/>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107" d="100"/>
          <a:sy n="107"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0E1B9-B17B-624E-94EC-5F45F873BCAA}" type="datetimeFigureOut">
              <a:rPr lang="en-US" smtClean="0"/>
              <a:t>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6A1E2-B012-BB4E-988E-41ECE0055A2B}" type="slidenum">
              <a:rPr lang="en-US" smtClean="0"/>
              <a:t>‹#›</a:t>
            </a:fld>
            <a:endParaRPr lang="en-US"/>
          </a:p>
        </p:txBody>
      </p:sp>
    </p:spTree>
    <p:extLst>
      <p:ext uri="{BB962C8B-B14F-4D97-AF65-F5344CB8AC3E}">
        <p14:creationId xmlns:p14="http://schemas.microsoft.com/office/powerpoint/2010/main" val="164496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12/1/23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12/1/23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1349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12/1/23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23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12/1/23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8466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12/1/23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2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12/1/23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7899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12/1/23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2900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12/1/23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2966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12/1/23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19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12/1/23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71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12/1/23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12/1/23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9869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bstract design of flower petals in pastel">
            <a:extLst>
              <a:ext uri="{FF2B5EF4-FFF2-40B4-BE49-F238E27FC236}">
                <a16:creationId xmlns:a16="http://schemas.microsoft.com/office/drawing/2014/main" id="{D2A2B02F-762B-D9BF-5015-3AC3A47CA563}"/>
              </a:ext>
            </a:extLst>
          </p:cNvPr>
          <p:cNvPicPr>
            <a:picLocks noChangeAspect="1"/>
          </p:cNvPicPr>
          <p:nvPr/>
        </p:nvPicPr>
        <p:blipFill rotWithShape="1">
          <a:blip r:embed="rId2"/>
          <a:srcRect t="43175"/>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22" name="Rectangle 2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22C0C-CFA9-6E75-75AB-8A4245B62847}"/>
              </a:ext>
            </a:extLst>
          </p:cNvPr>
          <p:cNvSpPr>
            <a:spLocks noGrp="1"/>
          </p:cNvSpPr>
          <p:nvPr>
            <p:ph type="ctrTitle"/>
          </p:nvPr>
        </p:nvSpPr>
        <p:spPr>
          <a:xfrm>
            <a:off x="589558" y="4831307"/>
            <a:ext cx="5474257" cy="1815151"/>
          </a:xfrm>
        </p:spPr>
        <p:txBody>
          <a:bodyPr anchor="ctr">
            <a:normAutofit/>
          </a:bodyPr>
          <a:lstStyle/>
          <a:p>
            <a:r>
              <a:rPr lang="en-US" sz="3600" dirty="0"/>
              <a:t>Natural Language Processing</a:t>
            </a:r>
          </a:p>
        </p:txBody>
      </p:sp>
      <p:sp>
        <p:nvSpPr>
          <p:cNvPr id="3" name="Subtitle 2">
            <a:extLst>
              <a:ext uri="{FF2B5EF4-FFF2-40B4-BE49-F238E27FC236}">
                <a16:creationId xmlns:a16="http://schemas.microsoft.com/office/drawing/2014/main" id="{9D6F09E8-00B0-4DCF-451A-5A238BA31178}"/>
              </a:ext>
            </a:extLst>
          </p:cNvPr>
          <p:cNvSpPr>
            <a:spLocks noGrp="1"/>
          </p:cNvSpPr>
          <p:nvPr>
            <p:ph type="subTitle" idx="1"/>
          </p:nvPr>
        </p:nvSpPr>
        <p:spPr>
          <a:xfrm>
            <a:off x="6469039" y="4831306"/>
            <a:ext cx="4568128" cy="1815152"/>
          </a:xfrm>
        </p:spPr>
        <p:txBody>
          <a:bodyPr anchor="ctr">
            <a:normAutofit/>
          </a:bodyPr>
          <a:lstStyle/>
          <a:p>
            <a:r>
              <a:rPr lang="en-US"/>
              <a:t>Recitation Class</a:t>
            </a:r>
          </a:p>
        </p:txBody>
      </p:sp>
      <p:cxnSp>
        <p:nvCxnSpPr>
          <p:cNvPr id="24" name="Straight Connector 23">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3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DE8A-9129-5C8B-759F-F19F958C18D8}"/>
              </a:ext>
            </a:extLst>
          </p:cNvPr>
          <p:cNvSpPr>
            <a:spLocks noGrp="1"/>
          </p:cNvSpPr>
          <p:nvPr>
            <p:ph type="title"/>
          </p:nvPr>
        </p:nvSpPr>
        <p:spPr/>
        <p:txBody>
          <a:bodyPr>
            <a:normAutofit fontScale="90000"/>
          </a:bodyPr>
          <a:lstStyle/>
          <a:p>
            <a:r>
              <a:rPr lang="en-US" dirty="0"/>
              <a:t>2. </a:t>
            </a:r>
            <a:r>
              <a:rPr lang="en-US" b="1" i="0" dirty="0">
                <a:effectLst/>
                <a:latin typeface="Söhne"/>
              </a:rPr>
              <a:t>Encoders (Bidirectional Context):</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50EB5205-BF3D-70A1-F934-1C5B0480971C}"/>
              </a:ext>
            </a:extLst>
          </p:cNvPr>
          <p:cNvSpPr>
            <a:spLocks noGrp="1"/>
          </p:cNvSpPr>
          <p:nvPr>
            <p:ph idx="1"/>
          </p:nvPr>
        </p:nvSpPr>
        <p:spPr/>
        <p:txBody>
          <a:bodyPr>
            <a:normAutofit/>
          </a:bodyPr>
          <a:lstStyle/>
          <a:p>
            <a:pPr marL="742950" lvl="1" indent="-285750" algn="l">
              <a:buFont typeface="+mj-lt"/>
              <a:buAutoNum type="arabicPeriod"/>
            </a:pPr>
            <a:r>
              <a:rPr lang="en-US" b="1" i="0" dirty="0">
                <a:effectLst/>
                <a:latin typeface="Söhne"/>
              </a:rPr>
              <a:t>Use Cases:</a:t>
            </a:r>
            <a:r>
              <a:rPr lang="en-US" b="0" i="0" dirty="0">
                <a:effectLst/>
                <a:latin typeface="Söhne"/>
              </a:rPr>
              <a:t> Provide bidirectional context, capable of conditioning on future words.</a:t>
            </a:r>
          </a:p>
          <a:p>
            <a:pPr marL="742950" lvl="1" indent="-285750" algn="l">
              <a:buFont typeface="+mj-lt"/>
              <a:buAutoNum type="arabicPeriod"/>
            </a:pPr>
            <a:r>
              <a:rPr lang="en-US" b="1" i="0" dirty="0">
                <a:effectLst/>
                <a:latin typeface="Söhne"/>
              </a:rPr>
              <a:t>Examples:</a:t>
            </a:r>
            <a:r>
              <a:rPr lang="en-US" b="0" i="0" dirty="0">
                <a:effectLst/>
                <a:latin typeface="Söhne"/>
              </a:rPr>
              <a:t> BERT and its variants like </a:t>
            </a:r>
            <a:r>
              <a:rPr lang="en-US" b="0" i="0" dirty="0" err="1">
                <a:effectLst/>
                <a:latin typeface="Söhne"/>
              </a:rPr>
              <a:t>RoBERTa</a:t>
            </a:r>
            <a:r>
              <a:rPr lang="en-US" b="0" i="0" dirty="0">
                <a:effectLst/>
                <a:latin typeface="Söhne"/>
              </a:rPr>
              <a:t>.</a:t>
            </a:r>
          </a:p>
          <a:p>
            <a:pPr marL="742950" lvl="1" indent="-285750" algn="l">
              <a:buFont typeface="+mj-lt"/>
              <a:buAutoNum type="arabicPeriod"/>
            </a:pPr>
            <a:r>
              <a:rPr lang="en-US" b="1" i="0" dirty="0">
                <a:effectLst/>
                <a:latin typeface="Söhne"/>
              </a:rPr>
              <a:t>Pretraining Approach:</a:t>
            </a:r>
            <a:r>
              <a:rPr lang="en-US" b="0" i="0" dirty="0">
                <a:effectLst/>
                <a:latin typeface="Söhne"/>
              </a:rPr>
              <a:t> Encoders like BERT capture bidirectional context through tasks like masked language modeling, understanding relationships between words in both directions.</a:t>
            </a:r>
          </a:p>
          <a:p>
            <a:br>
              <a:rPr lang="en-US" dirty="0"/>
            </a:br>
            <a:endParaRPr lang="en-US" dirty="0"/>
          </a:p>
          <a:p>
            <a:endParaRPr lang="en-US" dirty="0"/>
          </a:p>
        </p:txBody>
      </p:sp>
    </p:spTree>
    <p:extLst>
      <p:ext uri="{BB962C8B-B14F-4D97-AF65-F5344CB8AC3E}">
        <p14:creationId xmlns:p14="http://schemas.microsoft.com/office/powerpoint/2010/main" val="298946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FDF9-420C-53A2-F482-CCFBBA68CC4B}"/>
              </a:ext>
            </a:extLst>
          </p:cNvPr>
          <p:cNvSpPr>
            <a:spLocks noGrp="1"/>
          </p:cNvSpPr>
          <p:nvPr>
            <p:ph type="title"/>
          </p:nvPr>
        </p:nvSpPr>
        <p:spPr/>
        <p:txBody>
          <a:bodyPr>
            <a:normAutofit/>
          </a:bodyPr>
          <a:lstStyle/>
          <a:p>
            <a:r>
              <a:rPr lang="en-US" dirty="0"/>
              <a:t>3. </a:t>
            </a:r>
            <a:r>
              <a:rPr lang="en-US" b="1" i="0" dirty="0">
                <a:effectLst/>
                <a:latin typeface="Söhne"/>
              </a:rPr>
              <a:t>Encoder-Decoders (Hybrid Approach):</a:t>
            </a:r>
            <a:endParaRPr lang="en-US" dirty="0"/>
          </a:p>
        </p:txBody>
      </p:sp>
      <p:sp>
        <p:nvSpPr>
          <p:cNvPr id="3" name="Content Placeholder 2">
            <a:extLst>
              <a:ext uri="{FF2B5EF4-FFF2-40B4-BE49-F238E27FC236}">
                <a16:creationId xmlns:a16="http://schemas.microsoft.com/office/drawing/2014/main" id="{3CABE239-CF23-0A38-8237-C9857C6885D5}"/>
              </a:ext>
            </a:extLst>
          </p:cNvPr>
          <p:cNvSpPr>
            <a:spLocks noGrp="1"/>
          </p:cNvSpPr>
          <p:nvPr>
            <p:ph idx="1"/>
          </p:nvPr>
        </p:nvSpPr>
        <p:spPr/>
        <p:txBody>
          <a:bodyPr/>
          <a:lstStyle/>
          <a:p>
            <a:pPr marL="742950" lvl="1" indent="-285750" algn="l">
              <a:buFont typeface="+mj-lt"/>
              <a:buAutoNum type="arabicPeriod"/>
            </a:pPr>
            <a:r>
              <a:rPr lang="en-US" b="1" i="0" dirty="0">
                <a:effectLst/>
                <a:latin typeface="Söhne"/>
              </a:rPr>
              <a:t>Use Cases:</a:t>
            </a:r>
            <a:r>
              <a:rPr lang="en-US" b="0" i="0" dirty="0">
                <a:effectLst/>
                <a:latin typeface="Söhne"/>
              </a:rPr>
              <a:t> Incorporate the strengths of both encoders and decoders.</a:t>
            </a:r>
          </a:p>
          <a:p>
            <a:pPr marL="742950" lvl="1" indent="-285750" algn="l">
              <a:buFont typeface="+mj-lt"/>
              <a:buAutoNum type="arabicPeriod"/>
            </a:pPr>
            <a:r>
              <a:rPr lang="en-US" b="1" i="0" dirty="0">
                <a:effectLst/>
                <a:latin typeface="Söhne"/>
              </a:rPr>
              <a:t>Examples:</a:t>
            </a:r>
            <a:r>
              <a:rPr lang="en-US" b="0" i="0" dirty="0">
                <a:effectLst/>
                <a:latin typeface="Söhne"/>
              </a:rPr>
              <a:t> Models like Transformer, T5, Meena.</a:t>
            </a:r>
          </a:p>
          <a:p>
            <a:pPr marL="742950" lvl="1" indent="-285750" algn="l">
              <a:buFont typeface="+mj-lt"/>
              <a:buAutoNum type="arabicPeriod"/>
            </a:pPr>
            <a:r>
              <a:rPr lang="en-US" b="1" i="0" dirty="0">
                <a:effectLst/>
                <a:latin typeface="Söhne"/>
              </a:rPr>
              <a:t>Pretraining Strategy:</a:t>
            </a:r>
            <a:r>
              <a:rPr lang="en-US" b="0" i="0" dirty="0">
                <a:effectLst/>
                <a:latin typeface="Söhne"/>
              </a:rPr>
              <a:t> These architectures leverage bidirectional context while also enabling text generation and conditioning on future words, aiming to amalgamate the benefits of both encoder and decoder architectures.</a:t>
            </a:r>
          </a:p>
          <a:p>
            <a:endParaRPr lang="en-US" dirty="0"/>
          </a:p>
        </p:txBody>
      </p:sp>
    </p:spTree>
    <p:extLst>
      <p:ext uri="{BB962C8B-B14F-4D97-AF65-F5344CB8AC3E}">
        <p14:creationId xmlns:p14="http://schemas.microsoft.com/office/powerpoint/2010/main" val="222530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A2B4B8-370C-EEC7-C1F6-13F191F3A93A}"/>
              </a:ext>
            </a:extLst>
          </p:cNvPr>
          <p:cNvSpPr>
            <a:spLocks noGrp="1"/>
          </p:cNvSpPr>
          <p:nvPr>
            <p:ph type="title"/>
          </p:nvPr>
        </p:nvSpPr>
        <p:spPr>
          <a:xfrm>
            <a:off x="761801" y="858983"/>
            <a:ext cx="9906799" cy="1161594"/>
          </a:xfrm>
        </p:spPr>
        <p:txBody>
          <a:bodyPr>
            <a:normAutofit/>
          </a:bodyPr>
          <a:lstStyle/>
          <a:p>
            <a:pPr>
              <a:lnSpc>
                <a:spcPct val="90000"/>
              </a:lnSpc>
            </a:pPr>
            <a:br>
              <a:rPr lang="en-US" sz="3700" b="0" i="0" dirty="0">
                <a:effectLst/>
                <a:latin typeface="Söhne"/>
              </a:rPr>
            </a:br>
            <a:endParaRPr lang="en-US" sz="3700" dirty="0"/>
          </a:p>
        </p:txBody>
      </p:sp>
      <p:sp>
        <p:nvSpPr>
          <p:cNvPr id="3" name="Content Placeholder 2">
            <a:extLst>
              <a:ext uri="{FF2B5EF4-FFF2-40B4-BE49-F238E27FC236}">
                <a16:creationId xmlns:a16="http://schemas.microsoft.com/office/drawing/2014/main" id="{9BD70E9F-442F-0D76-0D02-852AA82A4116}"/>
              </a:ext>
            </a:extLst>
          </p:cNvPr>
          <p:cNvSpPr>
            <a:spLocks noGrp="1"/>
          </p:cNvSpPr>
          <p:nvPr>
            <p:ph idx="1"/>
          </p:nvPr>
        </p:nvSpPr>
        <p:spPr>
          <a:xfrm>
            <a:off x="5346797" y="2434442"/>
            <a:ext cx="5561937" cy="3805638"/>
          </a:xfrm>
        </p:spPr>
        <p:txBody>
          <a:bodyPr anchor="ctr">
            <a:normAutofit/>
          </a:bodyPr>
          <a:lstStyle/>
          <a:p>
            <a:pPr>
              <a:lnSpc>
                <a:spcPct val="100000"/>
              </a:lnSpc>
            </a:pPr>
            <a:r>
              <a:rPr lang="en-US" sz="1800" b="1" i="0" dirty="0">
                <a:effectLst/>
                <a:latin typeface="Söhne"/>
              </a:rPr>
              <a:t>Decoder Pretraining (Similar to GPT):</a:t>
            </a:r>
            <a:endParaRPr lang="en-US" sz="1800" b="0" i="0" dirty="0">
              <a:effectLst/>
              <a:latin typeface="Söhne"/>
            </a:endParaRPr>
          </a:p>
          <a:p>
            <a:pPr>
              <a:lnSpc>
                <a:spcPct val="100000"/>
              </a:lnSpc>
              <a:buFont typeface="+mj-lt"/>
              <a:buAutoNum type="arabicPeriod"/>
            </a:pPr>
            <a:r>
              <a:rPr lang="en-US" sz="1800" b="1" i="0" dirty="0">
                <a:effectLst/>
                <a:latin typeface="Söhne"/>
              </a:rPr>
              <a:t>Task:</a:t>
            </a:r>
            <a:r>
              <a:rPr lang="en-US" sz="1800" b="0" i="0" dirty="0">
                <a:effectLst/>
                <a:latin typeface="Söhne"/>
              </a:rPr>
              <a:t> Train the decoder to generate sequences and predict the next word in a sequence based on the preceding context.</a:t>
            </a:r>
          </a:p>
          <a:p>
            <a:pPr>
              <a:lnSpc>
                <a:spcPct val="100000"/>
              </a:lnSpc>
              <a:buFont typeface="+mj-lt"/>
              <a:buAutoNum type="arabicPeriod"/>
            </a:pPr>
            <a:r>
              <a:rPr lang="en-US" sz="1800" b="1" i="0" dirty="0">
                <a:effectLst/>
                <a:latin typeface="Söhne"/>
              </a:rPr>
              <a:t>Method:</a:t>
            </a:r>
            <a:r>
              <a:rPr lang="en-US" sz="1800" b="0" i="0" dirty="0">
                <a:effectLst/>
                <a:latin typeface="Söhne"/>
              </a:rPr>
              <a:t> Autoregressive language modeling task, similar to GPT.</a:t>
            </a:r>
          </a:p>
          <a:p>
            <a:pPr>
              <a:lnSpc>
                <a:spcPct val="100000"/>
              </a:lnSpc>
              <a:buFont typeface="+mj-lt"/>
              <a:buAutoNum type="arabicPeriod"/>
            </a:pPr>
            <a:r>
              <a:rPr lang="en-US" sz="1800" b="1" i="0" dirty="0">
                <a:effectLst/>
                <a:latin typeface="Söhne"/>
              </a:rPr>
              <a:t>Example:</a:t>
            </a:r>
            <a:r>
              <a:rPr lang="en-US" sz="1800" b="0" i="0" dirty="0">
                <a:effectLst/>
                <a:latin typeface="Söhne"/>
              </a:rPr>
              <a:t> Given a target sentence, train the decoder to predict the next word in the sequence based on the words preceding it.</a:t>
            </a:r>
          </a:p>
          <a:p>
            <a:pPr>
              <a:lnSpc>
                <a:spcPct val="100000"/>
              </a:lnSpc>
            </a:pPr>
            <a:endParaRPr lang="en-US" sz="1800" dirty="0"/>
          </a:p>
        </p:txBody>
      </p:sp>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0F5D1F2-2FD1-F508-9B20-DFD9EAC1A0AF}"/>
              </a:ext>
            </a:extLst>
          </p:cNvPr>
          <p:cNvSpPr txBox="1"/>
          <p:nvPr/>
        </p:nvSpPr>
        <p:spPr>
          <a:xfrm>
            <a:off x="106878" y="2434442"/>
            <a:ext cx="5239919" cy="3139321"/>
          </a:xfrm>
          <a:prstGeom prst="rect">
            <a:avLst/>
          </a:prstGeom>
          <a:noFill/>
        </p:spPr>
        <p:txBody>
          <a:bodyPr wrap="square" rtlCol="0">
            <a:spAutoFit/>
          </a:bodyPr>
          <a:lstStyle/>
          <a:p>
            <a:pPr>
              <a:lnSpc>
                <a:spcPct val="100000"/>
              </a:lnSpc>
            </a:pPr>
            <a:r>
              <a:rPr lang="en-US" sz="1800" b="1" i="0" dirty="0">
                <a:effectLst/>
                <a:latin typeface="Söhne"/>
              </a:rPr>
              <a:t>Encoder Pretraining (Similar to BERT):</a:t>
            </a:r>
          </a:p>
          <a:p>
            <a:pPr>
              <a:lnSpc>
                <a:spcPct val="100000"/>
              </a:lnSpc>
              <a:buFont typeface="+mj-lt"/>
              <a:buAutoNum type="arabicPeriod"/>
            </a:pPr>
            <a:endParaRPr lang="en-US" b="1" dirty="0">
              <a:latin typeface="Söhne"/>
            </a:endParaRPr>
          </a:p>
          <a:p>
            <a:pPr>
              <a:lnSpc>
                <a:spcPct val="100000"/>
              </a:lnSpc>
              <a:buFont typeface="+mj-lt"/>
              <a:buAutoNum type="arabicPeriod"/>
            </a:pPr>
            <a:r>
              <a:rPr lang="en-US" sz="1800" b="1" i="0" dirty="0">
                <a:effectLst/>
                <a:latin typeface="Söhne"/>
              </a:rPr>
              <a:t>Task:</a:t>
            </a:r>
            <a:r>
              <a:rPr lang="en-US" sz="1800" b="0" i="0" dirty="0">
                <a:effectLst/>
                <a:latin typeface="Söhne"/>
              </a:rPr>
              <a:t> Train the encoder to capture bidirectional context and relationships between words in the source sequences.</a:t>
            </a:r>
          </a:p>
          <a:p>
            <a:pPr>
              <a:lnSpc>
                <a:spcPct val="100000"/>
              </a:lnSpc>
              <a:buFont typeface="+mj-lt"/>
              <a:buAutoNum type="arabicPeriod"/>
            </a:pPr>
            <a:r>
              <a:rPr lang="en-US" sz="1800" b="1" i="0" dirty="0">
                <a:effectLst/>
                <a:latin typeface="Söhne"/>
              </a:rPr>
              <a:t>Method:</a:t>
            </a:r>
            <a:r>
              <a:rPr lang="en-US" sz="1800" b="0" i="0" dirty="0">
                <a:effectLst/>
                <a:latin typeface="Söhne"/>
              </a:rPr>
              <a:t> Utilize a masked language modeling task, similar to BERT.</a:t>
            </a:r>
          </a:p>
          <a:p>
            <a:pPr>
              <a:lnSpc>
                <a:spcPct val="100000"/>
              </a:lnSpc>
              <a:buFont typeface="+mj-lt"/>
              <a:buAutoNum type="arabicPeriod"/>
            </a:pPr>
            <a:r>
              <a:rPr lang="en-US" sz="1800" b="1" i="0" dirty="0">
                <a:effectLst/>
                <a:latin typeface="Söhne"/>
              </a:rPr>
              <a:t>Example:</a:t>
            </a:r>
            <a:r>
              <a:rPr lang="en-US" sz="1800" b="0" i="0" dirty="0">
                <a:effectLst/>
                <a:latin typeface="Söhne"/>
              </a:rPr>
              <a:t> Given a source sentence, mask certain words and train the encoder to predict the masked words based on the context of the sentence.</a:t>
            </a:r>
          </a:p>
          <a:p>
            <a:endParaRPr lang="en-US" dirty="0"/>
          </a:p>
        </p:txBody>
      </p:sp>
      <p:sp>
        <p:nvSpPr>
          <p:cNvPr id="6" name="TextBox 5">
            <a:extLst>
              <a:ext uri="{FF2B5EF4-FFF2-40B4-BE49-F238E27FC236}">
                <a16:creationId xmlns:a16="http://schemas.microsoft.com/office/drawing/2014/main" id="{227E302B-28AE-3A38-E1D3-E9E2C8D4D9A4}"/>
              </a:ext>
            </a:extLst>
          </p:cNvPr>
          <p:cNvSpPr txBox="1"/>
          <p:nvPr/>
        </p:nvSpPr>
        <p:spPr>
          <a:xfrm>
            <a:off x="1436914" y="748145"/>
            <a:ext cx="6495803" cy="769441"/>
          </a:xfrm>
          <a:prstGeom prst="rect">
            <a:avLst/>
          </a:prstGeom>
          <a:noFill/>
        </p:spPr>
        <p:txBody>
          <a:bodyPr wrap="square" rtlCol="0">
            <a:spAutoFit/>
          </a:bodyPr>
          <a:lstStyle/>
          <a:p>
            <a:pPr algn="ctr"/>
            <a:r>
              <a:rPr lang="en-US" sz="4400" dirty="0">
                <a:latin typeface="+mj-lt"/>
                <a:ea typeface="+mj-ea"/>
                <a:cs typeface="+mj-cs"/>
              </a:rPr>
              <a:t>Pretraining</a:t>
            </a:r>
            <a:r>
              <a:rPr lang="en-US" dirty="0"/>
              <a:t>   </a:t>
            </a:r>
            <a:r>
              <a:rPr lang="en-US" sz="4400" dirty="0">
                <a:latin typeface="+mj-lt"/>
                <a:ea typeface="+mj-ea"/>
                <a:cs typeface="+mj-cs"/>
              </a:rPr>
              <a:t>Process</a:t>
            </a:r>
          </a:p>
        </p:txBody>
      </p:sp>
    </p:spTree>
    <p:extLst>
      <p:ext uri="{BB962C8B-B14F-4D97-AF65-F5344CB8AC3E}">
        <p14:creationId xmlns:p14="http://schemas.microsoft.com/office/powerpoint/2010/main" val="259717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656F-8FCD-3BCD-05BC-10B510AF2B8C}"/>
              </a:ext>
            </a:extLst>
          </p:cNvPr>
          <p:cNvSpPr>
            <a:spLocks noGrp="1"/>
          </p:cNvSpPr>
          <p:nvPr>
            <p:ph type="title"/>
          </p:nvPr>
        </p:nvSpPr>
        <p:spPr/>
        <p:txBody>
          <a:bodyPr/>
          <a:lstStyle/>
          <a:p>
            <a:r>
              <a:rPr lang="en-US" dirty="0"/>
              <a:t>Question Answering</a:t>
            </a:r>
          </a:p>
        </p:txBody>
      </p:sp>
      <p:sp>
        <p:nvSpPr>
          <p:cNvPr id="3" name="Content Placeholder 2">
            <a:extLst>
              <a:ext uri="{FF2B5EF4-FFF2-40B4-BE49-F238E27FC236}">
                <a16:creationId xmlns:a16="http://schemas.microsoft.com/office/drawing/2014/main" id="{082B77AB-BDFC-13E1-4953-AC9BC6B37105}"/>
              </a:ext>
            </a:extLst>
          </p:cNvPr>
          <p:cNvSpPr>
            <a:spLocks noGrp="1"/>
          </p:cNvSpPr>
          <p:nvPr>
            <p:ph idx="1"/>
          </p:nvPr>
        </p:nvSpPr>
        <p:spPr/>
        <p:txBody>
          <a:bodyPr/>
          <a:lstStyle/>
          <a:p>
            <a:r>
              <a:rPr lang="en-US" b="0" i="0" dirty="0">
                <a:solidFill>
                  <a:srgbClr val="374151"/>
                </a:solidFill>
                <a:effectLst/>
                <a:latin typeface="Söhne"/>
              </a:rPr>
              <a:t>Question answering (QA) refers to the process of providing accurate and relevant responses to questions posed in natural language. In the context of natural language processing (NLP), QA involves building systems or models that can comprehend human queries and generate appropriate answers based on available information.</a:t>
            </a:r>
            <a:endParaRPr lang="en-US" dirty="0"/>
          </a:p>
        </p:txBody>
      </p:sp>
    </p:spTree>
    <p:extLst>
      <p:ext uri="{BB962C8B-B14F-4D97-AF65-F5344CB8AC3E}">
        <p14:creationId xmlns:p14="http://schemas.microsoft.com/office/powerpoint/2010/main" val="216022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7BA6-D6CB-031D-A082-236BB046239A}"/>
              </a:ext>
            </a:extLst>
          </p:cNvPr>
          <p:cNvSpPr>
            <a:spLocks noGrp="1"/>
          </p:cNvSpPr>
          <p:nvPr>
            <p:ph type="title"/>
          </p:nvPr>
        </p:nvSpPr>
        <p:spPr/>
        <p:txBody>
          <a:bodyPr>
            <a:normAutofit fontScale="90000"/>
          </a:bodyPr>
          <a:lstStyle/>
          <a:p>
            <a:r>
              <a:rPr lang="en-US" b="0" i="0" dirty="0">
                <a:effectLst/>
                <a:latin typeface="Arial" panose="020B0604020202020204" pitchFamily="34" charset="0"/>
              </a:rPr>
              <a:t>Question answering: a taxonomy</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816FCEE-298C-636F-46BC-CC3547CD7CCC}"/>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Question answering (QA) in the field of natural language processing (NLP) can be understood as a taxonomy, a hierarchical classification, or categorization of various methods, approaches, and techniques utilized to enable machines to comprehend and respond to human questions in a natural language format.</a:t>
            </a:r>
          </a:p>
          <a:p>
            <a:pPr algn="l"/>
            <a:r>
              <a:rPr lang="en-US" b="0" i="0" dirty="0">
                <a:solidFill>
                  <a:srgbClr val="374151"/>
                </a:solidFill>
                <a:effectLst/>
                <a:latin typeface="Söhne"/>
              </a:rPr>
              <a:t>This taxonomy comprises different categories or branches that encompass the diverse strategies and technologies employed in QA systems. It can include:</a:t>
            </a:r>
          </a:p>
          <a:p>
            <a:pPr algn="l"/>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Question Understanding:</a:t>
            </a:r>
            <a:r>
              <a:rPr lang="en-US" b="0" i="0" dirty="0">
                <a:solidFill>
                  <a:srgbClr val="374151"/>
                </a:solidFill>
                <a:effectLst/>
                <a:latin typeface="Söhne"/>
              </a:rPr>
              <a:t> System parses, identifies entities, intents, and context of the question.</a:t>
            </a:r>
          </a:p>
          <a:p>
            <a:pPr algn="l">
              <a:buFont typeface="Arial" panose="020B0604020202020204" pitchFamily="34" charset="0"/>
              <a:buChar char="•"/>
            </a:pPr>
            <a:r>
              <a:rPr lang="en-US" b="1" i="0" dirty="0">
                <a:solidFill>
                  <a:srgbClr val="374151"/>
                </a:solidFill>
                <a:effectLst/>
                <a:latin typeface="Söhne"/>
              </a:rPr>
              <a:t>Information Retrieval:</a:t>
            </a:r>
            <a:r>
              <a:rPr lang="en-US" b="0" i="0" dirty="0">
                <a:solidFill>
                  <a:srgbClr val="374151"/>
                </a:solidFill>
                <a:effectLst/>
                <a:latin typeface="Söhne"/>
              </a:rPr>
              <a:t> Searches relevant data from datasets or knowledge bases.</a:t>
            </a:r>
          </a:p>
          <a:p>
            <a:pPr algn="l">
              <a:buFont typeface="Arial" panose="020B0604020202020204" pitchFamily="34" charset="0"/>
              <a:buChar char="•"/>
            </a:pPr>
            <a:r>
              <a:rPr lang="en-US" b="1" i="0" dirty="0">
                <a:solidFill>
                  <a:srgbClr val="374151"/>
                </a:solidFill>
                <a:effectLst/>
                <a:latin typeface="Söhne"/>
              </a:rPr>
              <a:t>Answer Generation:</a:t>
            </a:r>
            <a:r>
              <a:rPr lang="en-US" b="0" i="0" dirty="0">
                <a:solidFill>
                  <a:srgbClr val="374151"/>
                </a:solidFill>
                <a:effectLst/>
                <a:latin typeface="Söhne"/>
              </a:rPr>
              <a:t> Uses retrieved information to formulate accurate responses.</a:t>
            </a:r>
          </a:p>
          <a:p>
            <a:endParaRPr lang="en-US" dirty="0"/>
          </a:p>
        </p:txBody>
      </p:sp>
    </p:spTree>
    <p:extLst>
      <p:ext uri="{BB962C8B-B14F-4D97-AF65-F5344CB8AC3E}">
        <p14:creationId xmlns:p14="http://schemas.microsoft.com/office/powerpoint/2010/main" val="4174087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0269-4D2E-7D46-144B-D8B9A7AF1822}"/>
              </a:ext>
            </a:extLst>
          </p:cNvPr>
          <p:cNvSpPr>
            <a:spLocks noGrp="1"/>
          </p:cNvSpPr>
          <p:nvPr>
            <p:ph type="title"/>
          </p:nvPr>
        </p:nvSpPr>
        <p:spPr/>
        <p:txBody>
          <a:bodyPr>
            <a:normAutofit fontScale="90000"/>
          </a:bodyPr>
          <a:lstStyle/>
          <a:p>
            <a:r>
              <a:rPr lang="en-US" b="0" i="0" dirty="0">
                <a:solidFill>
                  <a:srgbClr val="374151"/>
                </a:solidFill>
                <a:effectLst/>
                <a:latin typeface="Söhne"/>
              </a:rPr>
              <a:t>Techniques for QA in NLP:</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834285A7-00DB-E533-8EA5-B0D1AF119F5D}"/>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Rule-Based Systems:</a:t>
            </a:r>
            <a:r>
              <a:rPr lang="en-US" b="0" i="0" dirty="0">
                <a:solidFill>
                  <a:srgbClr val="374151"/>
                </a:solidFill>
                <a:effectLst/>
                <a:latin typeface="Söhne"/>
              </a:rPr>
              <a:t> Use predefined rules and linguistic patterns for responses.</a:t>
            </a:r>
          </a:p>
          <a:p>
            <a:pPr algn="l">
              <a:buFont typeface="Arial" panose="020B0604020202020204" pitchFamily="34" charset="0"/>
              <a:buChar char="•"/>
            </a:pPr>
            <a:r>
              <a:rPr lang="en-US" b="1" i="0" dirty="0">
                <a:solidFill>
                  <a:srgbClr val="374151"/>
                </a:solidFill>
                <a:effectLst/>
                <a:latin typeface="Söhne"/>
              </a:rPr>
              <a:t>Information Retrieval Techniques:</a:t>
            </a:r>
            <a:r>
              <a:rPr lang="en-US" b="0" i="0" dirty="0">
                <a:solidFill>
                  <a:srgbClr val="374151"/>
                </a:solidFill>
                <a:effectLst/>
                <a:latin typeface="Söhne"/>
              </a:rPr>
              <a:t> Keyword matching, indexing, and search algorithms to find answers.</a:t>
            </a:r>
          </a:p>
          <a:p>
            <a:pPr algn="l">
              <a:buFont typeface="Arial" panose="020B0604020202020204" pitchFamily="34" charset="0"/>
              <a:buChar char="•"/>
            </a:pPr>
            <a:r>
              <a:rPr lang="en-US" b="1" i="0" dirty="0">
                <a:solidFill>
                  <a:srgbClr val="374151"/>
                </a:solidFill>
                <a:effectLst/>
                <a:latin typeface="Söhne"/>
              </a:rPr>
              <a:t>Machine Learning Models:</a:t>
            </a:r>
            <a:r>
              <a:rPr lang="en-US" b="0" i="0" dirty="0">
                <a:solidFill>
                  <a:srgbClr val="374151"/>
                </a:solidFill>
                <a:effectLst/>
                <a:latin typeface="Söhne"/>
              </a:rPr>
              <a:t> e.g., BERT, GPT, trained on large text corpora for accurate contextual understanding and response generation.</a:t>
            </a:r>
          </a:p>
          <a:p>
            <a:endParaRPr lang="en-US" dirty="0"/>
          </a:p>
        </p:txBody>
      </p:sp>
    </p:spTree>
    <p:extLst>
      <p:ext uri="{BB962C8B-B14F-4D97-AF65-F5344CB8AC3E}">
        <p14:creationId xmlns:p14="http://schemas.microsoft.com/office/powerpoint/2010/main" val="3783552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E799-4AA0-6210-A604-AD0BA07C121B}"/>
              </a:ext>
            </a:extLst>
          </p:cNvPr>
          <p:cNvSpPr>
            <a:spLocks noGrp="1"/>
          </p:cNvSpPr>
          <p:nvPr>
            <p:ph type="title"/>
          </p:nvPr>
        </p:nvSpPr>
        <p:spPr/>
        <p:txBody>
          <a:bodyPr/>
          <a:lstStyle/>
          <a:p>
            <a:r>
              <a:rPr lang="en-US" b="0" i="0" dirty="0">
                <a:solidFill>
                  <a:srgbClr val="343541"/>
                </a:solidFill>
                <a:effectLst/>
                <a:latin typeface="Söhne"/>
              </a:rPr>
              <a:t>Beyond textual QA problems</a:t>
            </a:r>
            <a:endParaRPr lang="en-US" dirty="0"/>
          </a:p>
        </p:txBody>
      </p:sp>
      <p:sp>
        <p:nvSpPr>
          <p:cNvPr id="3" name="Content Placeholder 2">
            <a:extLst>
              <a:ext uri="{FF2B5EF4-FFF2-40B4-BE49-F238E27FC236}">
                <a16:creationId xmlns:a16="http://schemas.microsoft.com/office/drawing/2014/main" id="{597CBC8A-2C3F-46BB-38F3-1B5E0237CBE3}"/>
              </a:ext>
            </a:extLst>
          </p:cNvPr>
          <p:cNvSpPr>
            <a:spLocks noGrp="1"/>
          </p:cNvSpPr>
          <p:nvPr>
            <p:ph idx="1"/>
          </p:nvPr>
        </p:nvSpPr>
        <p:spPr/>
        <p:txBody>
          <a:bodyPr/>
          <a:lstStyle/>
          <a:p>
            <a:r>
              <a:rPr lang="en-US" b="0" i="0" dirty="0">
                <a:solidFill>
                  <a:srgbClr val="374151"/>
                </a:solidFill>
                <a:effectLst/>
                <a:latin typeface="Söhne"/>
              </a:rPr>
              <a:t>"Beyond textual QA problems" refers to expanding the scope of question answering (QA) beyond traditional text-based questions and answers, delving into more complex or diverse problem domains where the answers might not solely rely on textual information. This expansion involves addressing QA challenges in various domains beyond simple text understanding. </a:t>
            </a:r>
            <a:endParaRPr lang="en-US" dirty="0"/>
          </a:p>
        </p:txBody>
      </p:sp>
    </p:spTree>
    <p:extLst>
      <p:ext uri="{BB962C8B-B14F-4D97-AF65-F5344CB8AC3E}">
        <p14:creationId xmlns:p14="http://schemas.microsoft.com/office/powerpoint/2010/main" val="1346047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25A3-41B8-1572-8CDC-86F38AD505A0}"/>
              </a:ext>
            </a:extLst>
          </p:cNvPr>
          <p:cNvSpPr>
            <a:spLocks noGrp="1"/>
          </p:cNvSpPr>
          <p:nvPr>
            <p:ph type="title"/>
          </p:nvPr>
        </p:nvSpPr>
        <p:spPr/>
        <p:txBody>
          <a:bodyPr/>
          <a:lstStyle/>
          <a:p>
            <a:r>
              <a:rPr lang="en-US" b="0" i="0" dirty="0">
                <a:solidFill>
                  <a:srgbClr val="374151"/>
                </a:solidFill>
                <a:effectLst/>
                <a:latin typeface="Söhne"/>
              </a:rPr>
              <a:t>Here are some aspects:</a:t>
            </a:r>
            <a:endParaRPr lang="en-US" dirty="0"/>
          </a:p>
        </p:txBody>
      </p:sp>
      <p:sp>
        <p:nvSpPr>
          <p:cNvPr id="3" name="Content Placeholder 2">
            <a:extLst>
              <a:ext uri="{FF2B5EF4-FFF2-40B4-BE49-F238E27FC236}">
                <a16:creationId xmlns:a16="http://schemas.microsoft.com/office/drawing/2014/main" id="{1134DBEE-0F27-2C61-3371-9BE244789B32}"/>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Söhne"/>
              </a:rPr>
              <a:t>Multimodal QA:</a:t>
            </a:r>
            <a:r>
              <a:rPr lang="en-US" b="0" i="0" dirty="0">
                <a:solidFill>
                  <a:srgbClr val="374151"/>
                </a:solidFill>
                <a:effectLst/>
                <a:latin typeface="Söhne"/>
              </a:rPr>
              <a:t> This involves combining different modalities such as text, images, videos, or audio to answer questions. For instance, answering questions about the content of an image or video, or generating textual descriptions from visual inputs.</a:t>
            </a:r>
          </a:p>
          <a:p>
            <a:pPr algn="l">
              <a:buFont typeface="+mj-lt"/>
              <a:buAutoNum type="arabicPeriod"/>
            </a:pPr>
            <a:r>
              <a:rPr lang="en-US" b="1" i="0" dirty="0">
                <a:solidFill>
                  <a:srgbClr val="374151"/>
                </a:solidFill>
                <a:effectLst/>
                <a:latin typeface="Söhne"/>
              </a:rPr>
              <a:t>Interactive QA:</a:t>
            </a:r>
            <a:r>
              <a:rPr lang="en-US" b="0" i="0" dirty="0">
                <a:solidFill>
                  <a:srgbClr val="374151"/>
                </a:solidFill>
                <a:effectLst/>
                <a:latin typeface="Söhne"/>
              </a:rPr>
              <a:t> Moving beyond static queries to dynamic interactions, where systems engage in conversations or iterative exchanges to gather more context and provide better answers over multiple turns.</a:t>
            </a:r>
          </a:p>
          <a:p>
            <a:pPr algn="l">
              <a:buFont typeface="+mj-lt"/>
              <a:buAutoNum type="arabicPeriod"/>
            </a:pPr>
            <a:r>
              <a:rPr lang="en-US" b="1" i="0" dirty="0">
                <a:solidFill>
                  <a:srgbClr val="374151"/>
                </a:solidFill>
                <a:effectLst/>
                <a:latin typeface="Söhne"/>
              </a:rPr>
              <a:t>Knowledge Graph-based QA:</a:t>
            </a:r>
            <a:r>
              <a:rPr lang="en-US" b="0" i="0" dirty="0">
                <a:solidFill>
                  <a:srgbClr val="374151"/>
                </a:solidFill>
                <a:effectLst/>
                <a:latin typeface="Söhne"/>
              </a:rPr>
              <a:t> Utilizing structured knowledge graphs or databases to answer questions that require relational or graph-based reasoning. This involves navigating relationships between entities rather than relying solely on textual information.</a:t>
            </a:r>
          </a:p>
          <a:p>
            <a:pPr algn="l">
              <a:buFont typeface="+mj-lt"/>
              <a:buAutoNum type="arabicPeriod"/>
            </a:pPr>
            <a:r>
              <a:rPr lang="en-US" b="1" i="0" dirty="0">
                <a:solidFill>
                  <a:srgbClr val="374151"/>
                </a:solidFill>
                <a:effectLst/>
                <a:latin typeface="Söhne"/>
              </a:rPr>
              <a:t>Scientific and Domain-Specific QA:</a:t>
            </a:r>
            <a:r>
              <a:rPr lang="en-US" b="0" i="0" dirty="0">
                <a:solidFill>
                  <a:srgbClr val="374151"/>
                </a:solidFill>
                <a:effectLst/>
                <a:latin typeface="Söhne"/>
              </a:rPr>
              <a:t> Addressing QA challenges in specialized domains like medicine, law, or science, where the questions might involve specialized terminologies, concepts, or domain-specific knowledge.</a:t>
            </a:r>
          </a:p>
          <a:p>
            <a:endParaRPr lang="en-US" dirty="0"/>
          </a:p>
        </p:txBody>
      </p:sp>
    </p:spTree>
    <p:extLst>
      <p:ext uri="{BB962C8B-B14F-4D97-AF65-F5344CB8AC3E}">
        <p14:creationId xmlns:p14="http://schemas.microsoft.com/office/powerpoint/2010/main" val="3959620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1E20-F298-F039-2E77-75A0AD2BAB74}"/>
              </a:ext>
            </a:extLst>
          </p:cNvPr>
          <p:cNvSpPr>
            <a:spLocks noGrp="1"/>
          </p:cNvSpPr>
          <p:nvPr>
            <p:ph type="title"/>
          </p:nvPr>
        </p:nvSpPr>
        <p:spPr/>
        <p:txBody>
          <a:bodyPr/>
          <a:lstStyle/>
          <a:p>
            <a:r>
              <a:rPr lang="en-US" b="0" i="0" dirty="0">
                <a:solidFill>
                  <a:srgbClr val="374151"/>
                </a:solidFill>
                <a:effectLst/>
                <a:latin typeface="Söhne"/>
              </a:rPr>
              <a:t>Reading comprehension</a:t>
            </a:r>
            <a:endParaRPr lang="en-US" dirty="0"/>
          </a:p>
        </p:txBody>
      </p:sp>
      <p:sp>
        <p:nvSpPr>
          <p:cNvPr id="3" name="Content Placeholder 2">
            <a:extLst>
              <a:ext uri="{FF2B5EF4-FFF2-40B4-BE49-F238E27FC236}">
                <a16:creationId xmlns:a16="http://schemas.microsoft.com/office/drawing/2014/main" id="{E9543024-82D1-2B62-A84D-F4FC30E4A9C2}"/>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Reading comprehension is the ability to understand, interpret, and extract meaning from written text. It involves comprehending the content, context, and nuances of a passage, document, or piece of writing. This skill encompasses several key elements:</a:t>
            </a:r>
          </a:p>
          <a:p>
            <a:pPr algn="l">
              <a:buFont typeface="+mj-lt"/>
              <a:buAutoNum type="arabicPeriod"/>
            </a:pPr>
            <a:r>
              <a:rPr lang="en-US" b="1" i="0" dirty="0">
                <a:solidFill>
                  <a:srgbClr val="374151"/>
                </a:solidFill>
                <a:effectLst/>
                <a:latin typeface="Söhne"/>
              </a:rPr>
              <a:t>Understanding Text</a:t>
            </a:r>
            <a:r>
              <a:rPr lang="en-US" b="0" i="0" dirty="0">
                <a:solidFill>
                  <a:srgbClr val="374151"/>
                </a:solidFill>
                <a:effectLst/>
                <a:latin typeface="Söhne"/>
              </a:rPr>
              <a:t> </a:t>
            </a:r>
          </a:p>
          <a:p>
            <a:pPr algn="l">
              <a:buFont typeface="+mj-lt"/>
              <a:buAutoNum type="arabicPeriod"/>
            </a:pPr>
            <a:r>
              <a:rPr lang="en-US" b="1" i="0" dirty="0">
                <a:solidFill>
                  <a:srgbClr val="374151"/>
                </a:solidFill>
                <a:effectLst/>
                <a:latin typeface="Söhne"/>
              </a:rPr>
              <a:t>Vocabulary and Language Understanding</a:t>
            </a:r>
          </a:p>
          <a:p>
            <a:pPr algn="l">
              <a:buFont typeface="+mj-lt"/>
              <a:buAutoNum type="arabicPeriod"/>
            </a:pPr>
            <a:r>
              <a:rPr lang="en-US" b="1" i="0" dirty="0">
                <a:solidFill>
                  <a:srgbClr val="374151"/>
                </a:solidFill>
                <a:effectLst/>
                <a:latin typeface="Söhne"/>
              </a:rPr>
              <a:t>Inference and Reasoning</a:t>
            </a:r>
          </a:p>
          <a:p>
            <a:pPr algn="l">
              <a:buFont typeface="+mj-lt"/>
              <a:buAutoNum type="arabicPeriod"/>
            </a:pPr>
            <a:r>
              <a:rPr lang="en-US" b="1" i="0" dirty="0">
                <a:solidFill>
                  <a:srgbClr val="374151"/>
                </a:solidFill>
                <a:effectLst/>
                <a:latin typeface="Söhne"/>
              </a:rPr>
              <a:t>Contextual Understanding</a:t>
            </a:r>
          </a:p>
          <a:p>
            <a:pPr algn="l">
              <a:buFont typeface="+mj-lt"/>
              <a:buAutoNum type="arabicPeriod"/>
            </a:pPr>
            <a:r>
              <a:rPr lang="en-US" b="1" i="0" dirty="0">
                <a:solidFill>
                  <a:srgbClr val="374151"/>
                </a:solidFill>
                <a:effectLst/>
                <a:latin typeface="Söhne"/>
              </a:rPr>
              <a:t>Summarization and Synthesis</a:t>
            </a: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1631402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14F9-A0F7-9892-FEF9-76338704A843}"/>
              </a:ext>
            </a:extLst>
          </p:cNvPr>
          <p:cNvSpPr>
            <a:spLocks noGrp="1"/>
          </p:cNvSpPr>
          <p:nvPr>
            <p:ph type="title"/>
          </p:nvPr>
        </p:nvSpPr>
        <p:spPr/>
        <p:txBody>
          <a:bodyPr>
            <a:normAutofit fontScale="90000"/>
          </a:bodyPr>
          <a:lstStyle/>
          <a:p>
            <a:r>
              <a:rPr lang="en-US" b="0" i="0" dirty="0">
                <a:solidFill>
                  <a:srgbClr val="343541"/>
                </a:solidFill>
                <a:effectLst/>
                <a:latin typeface="Söhne"/>
              </a:rPr>
              <a:t>Stanford Question Answering Dataset (</a:t>
            </a:r>
            <a:r>
              <a:rPr lang="en-US" b="0" i="0" dirty="0" err="1">
                <a:solidFill>
                  <a:srgbClr val="343541"/>
                </a:solidFill>
                <a:effectLst/>
                <a:latin typeface="Söhne"/>
              </a:rPr>
              <a:t>SQuAD</a:t>
            </a:r>
            <a:r>
              <a:rPr lang="en-US" b="0" i="0" dirty="0">
                <a:solidFill>
                  <a:srgbClr val="343541"/>
                </a:solidFill>
                <a:effectLst/>
                <a:latin typeface="Söhne"/>
              </a:rPr>
              <a:t>)</a:t>
            </a:r>
            <a:endParaRPr lang="en-US" dirty="0"/>
          </a:p>
        </p:txBody>
      </p:sp>
      <p:sp>
        <p:nvSpPr>
          <p:cNvPr id="3" name="Content Placeholder 2">
            <a:extLst>
              <a:ext uri="{FF2B5EF4-FFF2-40B4-BE49-F238E27FC236}">
                <a16:creationId xmlns:a16="http://schemas.microsoft.com/office/drawing/2014/main" id="{0AE1E6C4-6458-B020-DA4A-CECD86168F07}"/>
              </a:ext>
            </a:extLst>
          </p:cNvPr>
          <p:cNvSpPr>
            <a:spLocks noGrp="1"/>
          </p:cNvSpPr>
          <p:nvPr>
            <p:ph idx="1"/>
          </p:nvPr>
        </p:nvSpPr>
        <p:spPr/>
        <p:txBody>
          <a:bodyPr/>
          <a:lstStyle/>
          <a:p>
            <a:pPr algn="l"/>
            <a:r>
              <a:rPr lang="en-US" b="0" i="0" dirty="0">
                <a:solidFill>
                  <a:srgbClr val="374151"/>
                </a:solidFill>
                <a:effectLst/>
                <a:latin typeface="Söhne"/>
              </a:rPr>
              <a:t>The Stanford Question Answering Dataset (</a:t>
            </a:r>
            <a:r>
              <a:rPr lang="en-US" b="0" i="0" dirty="0" err="1">
                <a:solidFill>
                  <a:srgbClr val="374151"/>
                </a:solidFill>
                <a:effectLst/>
                <a:latin typeface="Söhne"/>
              </a:rPr>
              <a:t>SQuAD</a:t>
            </a:r>
            <a:r>
              <a:rPr lang="en-US" b="0" i="0" dirty="0">
                <a:solidFill>
                  <a:srgbClr val="374151"/>
                </a:solidFill>
                <a:effectLst/>
                <a:latin typeface="Söhne"/>
              </a:rPr>
              <a:t>) is a widely used benchmark dataset in the field of natural language processing (NLP), specifically designed for testing and evaluating machine reading comprehension and question answering systems.</a:t>
            </a:r>
          </a:p>
          <a:p>
            <a:pPr algn="l"/>
            <a:r>
              <a:rPr lang="en-US" b="0" i="0" dirty="0" err="1">
                <a:solidFill>
                  <a:srgbClr val="374151"/>
                </a:solidFill>
                <a:effectLst/>
                <a:latin typeface="Söhne"/>
              </a:rPr>
              <a:t>SQuAD</a:t>
            </a:r>
            <a:r>
              <a:rPr lang="en-US" b="0" i="0" dirty="0">
                <a:solidFill>
                  <a:srgbClr val="374151"/>
                </a:solidFill>
                <a:effectLst/>
                <a:latin typeface="Söhne"/>
              </a:rPr>
              <a:t> consists of a large collection of real-world reading comprehension passages, extracted from a variety of sources such as Wikipedia articles, along with a set of question-answer pairs created by human annotators. </a:t>
            </a:r>
            <a:endParaRPr lang="en-US" dirty="0"/>
          </a:p>
        </p:txBody>
      </p:sp>
    </p:spTree>
    <p:extLst>
      <p:ext uri="{BB962C8B-B14F-4D97-AF65-F5344CB8AC3E}">
        <p14:creationId xmlns:p14="http://schemas.microsoft.com/office/powerpoint/2010/main" val="158138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736208-CA99-E50A-591F-135376F87C81}"/>
              </a:ext>
            </a:extLst>
          </p:cNvPr>
          <p:cNvSpPr>
            <a:spLocks noGrp="1"/>
          </p:cNvSpPr>
          <p:nvPr>
            <p:ph type="title"/>
          </p:nvPr>
        </p:nvSpPr>
        <p:spPr>
          <a:xfrm>
            <a:off x="761801" y="296712"/>
            <a:ext cx="9906199" cy="1157242"/>
          </a:xfrm>
        </p:spPr>
        <p:txBody>
          <a:bodyPr>
            <a:normAutofit/>
          </a:bodyPr>
          <a:lstStyle/>
          <a:p>
            <a:pPr algn="ctr"/>
            <a:r>
              <a:rPr lang="en-US" b="1" i="0" dirty="0">
                <a:effectLst/>
                <a:latin typeface="Söhne"/>
              </a:rPr>
              <a:t>Recap</a:t>
            </a:r>
            <a:endParaRPr lang="en-US" dirty="0"/>
          </a:p>
        </p:txBody>
      </p:sp>
      <p:cxnSp>
        <p:nvCxnSpPr>
          <p:cNvPr id="28" name="Straight Connector 2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B846BD3-E44D-0C3D-729A-FAA308ACD223}"/>
              </a:ext>
            </a:extLst>
          </p:cNvPr>
          <p:cNvSpPr>
            <a:spLocks noGrp="1"/>
          </p:cNvSpPr>
          <p:nvPr>
            <p:ph idx="1"/>
          </p:nvPr>
        </p:nvSpPr>
        <p:spPr>
          <a:xfrm>
            <a:off x="761799" y="1750666"/>
            <a:ext cx="10381205" cy="4261249"/>
          </a:xfrm>
        </p:spPr>
        <p:txBody>
          <a:bodyPr>
            <a:noAutofit/>
          </a:bodyPr>
          <a:lstStyle/>
          <a:p>
            <a:pPr marL="342900" indent="-342900" algn="l">
              <a:buFont typeface="Arial" panose="020B0604020202020204" pitchFamily="34" charset="0"/>
              <a:buChar char="•"/>
            </a:pPr>
            <a:r>
              <a:rPr lang="en-US" sz="1400" b="0" i="0" dirty="0">
                <a:solidFill>
                  <a:srgbClr val="000000"/>
                </a:solidFill>
                <a:effectLst/>
                <a:latin typeface="Arial" panose="020B0604020202020204" pitchFamily="34" charset="0"/>
              </a:rPr>
              <a:t>Language Model: A system that predicts the next word</a:t>
            </a:r>
          </a:p>
          <a:p>
            <a:pPr marL="342900" indent="-342900" algn="l">
              <a:buFont typeface="Arial" panose="020B0604020202020204" pitchFamily="34" charset="0"/>
              <a:buChar char="•"/>
            </a:pPr>
            <a:r>
              <a:rPr lang="en-US" sz="1400" b="0" i="0" dirty="0">
                <a:solidFill>
                  <a:srgbClr val="000000"/>
                </a:solidFill>
                <a:effectLst/>
                <a:latin typeface="Arial" panose="020B0604020202020204" pitchFamily="34" charset="0"/>
              </a:rPr>
              <a:t>Recurrent Neural Network: A family of neural networks that:</a:t>
            </a:r>
          </a:p>
          <a:p>
            <a:pPr marL="342900" indent="-342900" algn="l">
              <a:buFont typeface="Courier New" panose="02070309020205020404" pitchFamily="49" charset="0"/>
              <a:buChar char="o"/>
            </a:pPr>
            <a:r>
              <a:rPr lang="en-US" sz="1400" b="0" i="0" dirty="0">
                <a:solidFill>
                  <a:srgbClr val="000000"/>
                </a:solidFill>
                <a:effectLst/>
                <a:latin typeface="Arial" panose="020B0604020202020204" pitchFamily="34" charset="0"/>
              </a:rPr>
              <a:t>Take sequential input of any length</a:t>
            </a:r>
          </a:p>
          <a:p>
            <a:pPr marL="342900" indent="-342900" algn="l">
              <a:buFont typeface="Courier New" panose="02070309020205020404" pitchFamily="49" charset="0"/>
              <a:buChar char="o"/>
            </a:pPr>
            <a:r>
              <a:rPr lang="en-US" sz="1400" b="0" i="0" dirty="0">
                <a:solidFill>
                  <a:srgbClr val="000000"/>
                </a:solidFill>
                <a:effectLst/>
                <a:latin typeface="Arial" panose="020B0604020202020204" pitchFamily="34" charset="0"/>
              </a:rPr>
              <a:t>Apply the same weights on each step.</a:t>
            </a:r>
          </a:p>
          <a:p>
            <a:pPr marL="342900" indent="-342900" algn="l">
              <a:buFont typeface="Courier New" panose="02070309020205020404" pitchFamily="49" charset="0"/>
              <a:buChar char="o"/>
            </a:pPr>
            <a:r>
              <a:rPr lang="en-US" sz="1400" b="0" i="0" dirty="0">
                <a:solidFill>
                  <a:srgbClr val="000000"/>
                </a:solidFill>
                <a:effectLst/>
                <a:latin typeface="Arial" panose="020B0604020202020204" pitchFamily="34" charset="0"/>
              </a:rPr>
              <a:t>Can optionally produce output on each step</a:t>
            </a:r>
          </a:p>
          <a:p>
            <a:pPr algn="l"/>
            <a:r>
              <a:rPr lang="en-US" sz="1400" b="0" i="0" dirty="0">
                <a:solidFill>
                  <a:srgbClr val="000000"/>
                </a:solidFill>
                <a:effectLst/>
                <a:latin typeface="Arial" panose="020B0604020202020204" pitchFamily="34" charset="0"/>
              </a:rPr>
              <a:t>Problems: Vanishing and exploding gradient</a:t>
            </a:r>
          </a:p>
          <a:p>
            <a:pPr marL="342900" indent="-342900" algn="l">
              <a:buFont typeface="Arial" panose="020B0604020202020204" pitchFamily="34" charset="0"/>
              <a:buChar char="•"/>
            </a:pPr>
            <a:r>
              <a:rPr lang="en-US" sz="1400" b="0" i="0" dirty="0">
                <a:solidFill>
                  <a:srgbClr val="000000"/>
                </a:solidFill>
                <a:effectLst/>
                <a:latin typeface="Arial" panose="020B0604020202020204" pitchFamily="34" charset="0"/>
              </a:rPr>
              <a:t>LSTM: Solution of Vanishing gradient</a:t>
            </a:r>
          </a:p>
          <a:p>
            <a:pPr marL="342900" indent="-342900" algn="l">
              <a:buFont typeface="Arial" panose="020B0604020202020204" pitchFamily="34" charset="0"/>
              <a:buChar char="•"/>
            </a:pPr>
            <a:r>
              <a:rPr lang="en-US" sz="1400" dirty="0">
                <a:solidFill>
                  <a:srgbClr val="000000"/>
                </a:solidFill>
                <a:latin typeface="Arial" panose="020B0604020202020204" pitchFamily="34" charset="0"/>
              </a:rPr>
              <a:t>Gradient Clipping: Solution for </a:t>
            </a:r>
            <a:r>
              <a:rPr lang="en-US" sz="1400" dirty="0" err="1">
                <a:solidFill>
                  <a:srgbClr val="000000"/>
                </a:solidFill>
                <a:latin typeface="Arial" panose="020B0604020202020204" pitchFamily="34" charset="0"/>
              </a:rPr>
              <a:t>Exploiding</a:t>
            </a:r>
            <a:r>
              <a:rPr lang="en-US" sz="1400" dirty="0">
                <a:solidFill>
                  <a:srgbClr val="000000"/>
                </a:solidFill>
                <a:latin typeface="Arial" panose="020B0604020202020204" pitchFamily="34" charset="0"/>
              </a:rPr>
              <a:t> gradient</a:t>
            </a:r>
          </a:p>
          <a:p>
            <a:pPr marL="342900" indent="-342900" algn="l">
              <a:buFont typeface="Arial" panose="020B0604020202020204" pitchFamily="34" charset="0"/>
              <a:buChar char="•"/>
            </a:pPr>
            <a:r>
              <a:rPr lang="en-US" sz="1400" b="0" i="0" dirty="0">
                <a:solidFill>
                  <a:srgbClr val="374151"/>
                </a:solidFill>
                <a:effectLst/>
                <a:latin typeface="Söhne"/>
              </a:rPr>
              <a:t>GRUs are similar to Long Short-Term Memory (LSTM)</a:t>
            </a:r>
          </a:p>
          <a:p>
            <a:pPr marL="342900" indent="-342900" algn="l">
              <a:buFont typeface="Arial" panose="020B0604020202020204" pitchFamily="34" charset="0"/>
              <a:buChar char="•"/>
            </a:pPr>
            <a:r>
              <a:rPr lang="en-US" sz="1400" b="0" i="0" dirty="0">
                <a:solidFill>
                  <a:srgbClr val="000000"/>
                </a:solidFill>
                <a:effectLst/>
                <a:latin typeface="Arial" panose="020B0604020202020204" pitchFamily="34" charset="0"/>
              </a:rPr>
              <a:t>Machine Translation</a:t>
            </a:r>
          </a:p>
          <a:p>
            <a:pPr marL="342900" indent="-342900" algn="l">
              <a:buFont typeface="Arial" panose="020B0604020202020204" pitchFamily="34" charset="0"/>
              <a:buChar char="•"/>
            </a:pPr>
            <a:r>
              <a:rPr lang="en-US" sz="1400" b="0" i="0" dirty="0">
                <a:solidFill>
                  <a:srgbClr val="000000"/>
                </a:solidFill>
                <a:effectLst/>
                <a:latin typeface="Arial" panose="020B0604020202020204" pitchFamily="34" charset="0"/>
              </a:rPr>
              <a:t>Seq Seq Neural machine </a:t>
            </a:r>
            <a:r>
              <a:rPr lang="en-US" sz="1400" b="0" i="0" dirty="0" err="1">
                <a:solidFill>
                  <a:srgbClr val="000000"/>
                </a:solidFill>
                <a:effectLst/>
                <a:latin typeface="Arial" panose="020B0604020202020204" pitchFamily="34" charset="0"/>
              </a:rPr>
              <a:t>translaton</a:t>
            </a:r>
            <a:endParaRPr lang="en-US" sz="1400" b="0" i="0" dirty="0">
              <a:solidFill>
                <a:srgbClr val="000000"/>
              </a:solidFill>
              <a:effectLst/>
              <a:latin typeface="Arial" panose="020B0604020202020204" pitchFamily="34" charset="0"/>
            </a:endParaRPr>
          </a:p>
          <a:p>
            <a:pPr marL="342900" indent="-342900" algn="l">
              <a:buFont typeface="Arial" panose="020B0604020202020204" pitchFamily="34" charset="0"/>
              <a:buChar char="•"/>
            </a:pPr>
            <a:endParaRPr lang="en-US" sz="1400" b="0" i="0" dirty="0">
              <a:solidFill>
                <a:srgbClr val="000000"/>
              </a:solidFill>
              <a:effectLst/>
              <a:latin typeface="Arial" panose="020B0604020202020204" pitchFamily="34" charset="0"/>
            </a:endParaRPr>
          </a:p>
          <a:p>
            <a:br>
              <a:rPr lang="en-US" sz="1400" dirty="0"/>
            </a:br>
            <a:endParaRPr lang="en-US" sz="1400" dirty="0"/>
          </a:p>
        </p:txBody>
      </p:sp>
    </p:spTree>
    <p:extLst>
      <p:ext uri="{BB962C8B-B14F-4D97-AF65-F5344CB8AC3E}">
        <p14:creationId xmlns:p14="http://schemas.microsoft.com/office/powerpoint/2010/main" val="36479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D81F-11DC-CFD7-83B5-F6058E715763}"/>
              </a:ext>
            </a:extLst>
          </p:cNvPr>
          <p:cNvSpPr>
            <a:spLocks noGrp="1"/>
          </p:cNvSpPr>
          <p:nvPr>
            <p:ph type="title"/>
          </p:nvPr>
        </p:nvSpPr>
        <p:spPr/>
        <p:txBody>
          <a:bodyPr>
            <a:normAutofit fontScale="90000"/>
          </a:bodyPr>
          <a:lstStyle/>
          <a:p>
            <a:r>
              <a:rPr lang="en-US" b="0" i="0" dirty="0">
                <a:solidFill>
                  <a:srgbClr val="374151"/>
                </a:solidFill>
                <a:effectLst/>
                <a:latin typeface="Söhne"/>
              </a:rPr>
              <a:t>Key features of </a:t>
            </a:r>
            <a:r>
              <a:rPr lang="en-US" b="0" i="0" dirty="0" err="1">
                <a:solidFill>
                  <a:srgbClr val="374151"/>
                </a:solidFill>
                <a:effectLst/>
                <a:latin typeface="Söhne"/>
              </a:rPr>
              <a:t>SQuAD</a:t>
            </a:r>
            <a:r>
              <a:rPr lang="en-US" b="0" i="0" dirty="0">
                <a:solidFill>
                  <a:srgbClr val="374151"/>
                </a:solidFill>
                <a:effectLst/>
                <a:latin typeface="Söhne"/>
              </a:rPr>
              <a:t> include:</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CED835A4-A167-2579-E5D0-D06CD308345B}"/>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Söhne"/>
              </a:rPr>
              <a:t>Realistic Texts:</a:t>
            </a:r>
            <a:r>
              <a:rPr lang="en-US" b="0" i="0" dirty="0">
                <a:solidFill>
                  <a:srgbClr val="374151"/>
                </a:solidFill>
                <a:effectLst/>
                <a:latin typeface="Söhne"/>
              </a:rPr>
              <a:t> The dataset contains diverse and authentic articles that cover various topics, ensuring a broad range of textual content for comprehension.</a:t>
            </a:r>
          </a:p>
          <a:p>
            <a:pPr algn="l">
              <a:buFont typeface="+mj-lt"/>
              <a:buAutoNum type="arabicPeriod"/>
            </a:pPr>
            <a:r>
              <a:rPr lang="en-US" b="1" i="0" dirty="0">
                <a:solidFill>
                  <a:srgbClr val="374151"/>
                </a:solidFill>
                <a:effectLst/>
                <a:latin typeface="Söhne"/>
              </a:rPr>
              <a:t>Questions and Answers:</a:t>
            </a:r>
            <a:r>
              <a:rPr lang="en-US" b="0" i="0" dirty="0">
                <a:solidFill>
                  <a:srgbClr val="374151"/>
                </a:solidFill>
                <a:effectLst/>
                <a:latin typeface="Söhne"/>
              </a:rPr>
              <a:t> Each passage in </a:t>
            </a:r>
            <a:r>
              <a:rPr lang="en-US" b="0" i="0" dirty="0" err="1">
                <a:solidFill>
                  <a:srgbClr val="374151"/>
                </a:solidFill>
                <a:effectLst/>
                <a:latin typeface="Söhne"/>
              </a:rPr>
              <a:t>SQuAD</a:t>
            </a:r>
            <a:r>
              <a:rPr lang="en-US" b="0" i="0" dirty="0">
                <a:solidFill>
                  <a:srgbClr val="374151"/>
                </a:solidFill>
                <a:effectLst/>
                <a:latin typeface="Söhne"/>
              </a:rPr>
              <a:t> is associated with a set of questions that are formulated based on the content of the passage. These questions have corresponding human-generated answers, making them a valuable resource for evaluating the ability of NLP models to understand and answer questions accurately.</a:t>
            </a:r>
          </a:p>
          <a:p>
            <a:pPr algn="l">
              <a:buFont typeface="+mj-lt"/>
              <a:buAutoNum type="arabicPeriod"/>
            </a:pPr>
            <a:r>
              <a:rPr lang="en-US" b="1" i="0" dirty="0">
                <a:solidFill>
                  <a:srgbClr val="374151"/>
                </a:solidFill>
                <a:effectLst/>
                <a:latin typeface="Söhne"/>
              </a:rPr>
              <a:t>Training and Evaluation:</a:t>
            </a:r>
            <a:r>
              <a:rPr lang="en-US" b="0" i="0" dirty="0">
                <a:solidFill>
                  <a:srgbClr val="374151"/>
                </a:solidFill>
                <a:effectLst/>
                <a:latin typeface="Söhne"/>
              </a:rPr>
              <a:t> </a:t>
            </a:r>
            <a:r>
              <a:rPr lang="en-US" b="0" i="0" dirty="0" err="1">
                <a:solidFill>
                  <a:srgbClr val="374151"/>
                </a:solidFill>
                <a:effectLst/>
                <a:latin typeface="Söhne"/>
              </a:rPr>
              <a:t>SQuAD</a:t>
            </a:r>
            <a:r>
              <a:rPr lang="en-US" b="0" i="0" dirty="0">
                <a:solidFill>
                  <a:srgbClr val="374151"/>
                </a:solidFill>
                <a:effectLst/>
                <a:latin typeface="Söhne"/>
              </a:rPr>
              <a:t> is commonly used for training and evaluating machine learning models, particularly those focused on reading comprehension and question answering tasks. Researchers and developers use this dataset to assess the performance of their models in understanding context, generating accurate answers, and handling various question types.</a:t>
            </a:r>
          </a:p>
          <a:p>
            <a:endParaRPr lang="en-US" dirty="0"/>
          </a:p>
        </p:txBody>
      </p:sp>
    </p:spTree>
    <p:extLst>
      <p:ext uri="{BB962C8B-B14F-4D97-AF65-F5344CB8AC3E}">
        <p14:creationId xmlns:p14="http://schemas.microsoft.com/office/powerpoint/2010/main" val="944507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095C0-8E1A-861E-C688-A339C7051607}"/>
              </a:ext>
            </a:extLst>
          </p:cNvPr>
          <p:cNvSpPr>
            <a:spLocks noGrp="1"/>
          </p:cNvSpPr>
          <p:nvPr>
            <p:ph type="title"/>
          </p:nvPr>
        </p:nvSpPr>
        <p:spPr/>
        <p:txBody>
          <a:bodyPr>
            <a:normAutofit fontScale="90000"/>
          </a:bodyPr>
          <a:lstStyle/>
          <a:p>
            <a:r>
              <a:rPr lang="en-US" dirty="0">
                <a:solidFill>
                  <a:srgbClr val="374151"/>
                </a:solidFill>
                <a:latin typeface="Söhne"/>
              </a:rPr>
              <a:t>E</a:t>
            </a:r>
            <a:r>
              <a:rPr lang="en-US" b="0" i="0" dirty="0">
                <a:solidFill>
                  <a:srgbClr val="374151"/>
                </a:solidFill>
                <a:effectLst/>
                <a:latin typeface="Söhne"/>
              </a:rPr>
              <a:t>valuation metrics used in the Stanford Question Answering Dataset (</a:t>
            </a:r>
            <a:r>
              <a:rPr lang="en-US" b="0" i="0" dirty="0" err="1">
                <a:solidFill>
                  <a:srgbClr val="374151"/>
                </a:solidFill>
                <a:effectLst/>
                <a:latin typeface="Söhne"/>
              </a:rPr>
              <a:t>SQuAD</a:t>
            </a:r>
            <a:r>
              <a:rPr lang="en-US" b="0" i="0" dirty="0">
                <a:solidFill>
                  <a:srgbClr val="374151"/>
                </a:solidFill>
                <a:effectLst/>
                <a:latin typeface="Söhne"/>
              </a:rPr>
              <a:t>)</a:t>
            </a:r>
            <a:endParaRPr lang="en-US" dirty="0"/>
          </a:p>
        </p:txBody>
      </p:sp>
      <p:sp>
        <p:nvSpPr>
          <p:cNvPr id="3" name="Content Placeholder 2">
            <a:extLst>
              <a:ext uri="{FF2B5EF4-FFF2-40B4-BE49-F238E27FC236}">
                <a16:creationId xmlns:a16="http://schemas.microsoft.com/office/drawing/2014/main" id="{6371C58E-AD3A-A2C0-353B-A54516542ED7}"/>
              </a:ext>
            </a:extLst>
          </p:cNvPr>
          <p:cNvSpPr>
            <a:spLocks noGrp="1"/>
          </p:cNvSpPr>
          <p:nvPr>
            <p:ph idx="1"/>
          </p:nvPr>
        </p:nvSpPr>
        <p:spPr/>
        <p:txBody>
          <a:bodyPr>
            <a:normAutofit fontScale="70000" lnSpcReduction="20000"/>
          </a:bodyPr>
          <a:lstStyle/>
          <a:p>
            <a:pPr algn="l"/>
            <a:r>
              <a:rPr lang="en-US" dirty="0">
                <a:solidFill>
                  <a:srgbClr val="374151"/>
                </a:solidFill>
                <a:latin typeface="Söhne"/>
              </a:rPr>
              <a:t>E</a:t>
            </a:r>
            <a:r>
              <a:rPr lang="en-US" b="0" i="0" dirty="0">
                <a:solidFill>
                  <a:srgbClr val="374151"/>
                </a:solidFill>
                <a:effectLst/>
                <a:latin typeface="Söhne"/>
              </a:rPr>
              <a:t>valuation metrics used in the Stanford Question Answering Dataset (</a:t>
            </a:r>
            <a:r>
              <a:rPr lang="en-US" b="0" i="0" dirty="0" err="1">
                <a:solidFill>
                  <a:srgbClr val="374151"/>
                </a:solidFill>
                <a:effectLst/>
                <a:latin typeface="Söhne"/>
              </a:rPr>
              <a:t>SQuAD</a:t>
            </a:r>
            <a:r>
              <a:rPr lang="en-US" b="0" i="0" dirty="0">
                <a:solidFill>
                  <a:srgbClr val="374151"/>
                </a:solidFill>
                <a:effectLst/>
                <a:latin typeface="Söhne"/>
              </a:rPr>
              <a:t>) are Exact Match (EM) and F1 score, which are common in question answering tasks.</a:t>
            </a:r>
          </a:p>
          <a:p>
            <a:pPr algn="l"/>
            <a:r>
              <a:rPr lang="en-US" b="0" i="0" dirty="0">
                <a:solidFill>
                  <a:srgbClr val="374151"/>
                </a:solidFill>
                <a:effectLst/>
                <a:latin typeface="Söhne"/>
              </a:rPr>
              <a:t>Here's a breakdown of these evaluation metrics in the context of </a:t>
            </a:r>
            <a:r>
              <a:rPr lang="en-US" b="0" i="0" dirty="0" err="1">
                <a:solidFill>
                  <a:srgbClr val="374151"/>
                </a:solidFill>
                <a:effectLst/>
                <a:latin typeface="Söhne"/>
              </a:rPr>
              <a:t>SQuAD</a:t>
            </a:r>
            <a:r>
              <a:rPr lang="en-US" b="0" i="0" dirty="0">
                <a:solidFill>
                  <a:srgbClr val="374151"/>
                </a:solidFill>
                <a:effectLst/>
                <a:latin typeface="Söhne"/>
              </a:rPr>
              <a:t>:</a:t>
            </a:r>
          </a:p>
          <a:p>
            <a:pPr algn="l">
              <a:buFont typeface="+mj-lt"/>
              <a:buAutoNum type="arabicPeriod"/>
            </a:pPr>
            <a:r>
              <a:rPr lang="en-US" b="1" i="0" dirty="0">
                <a:solidFill>
                  <a:srgbClr val="374151"/>
                </a:solidFill>
                <a:effectLst/>
                <a:latin typeface="Söhne"/>
              </a:rPr>
              <a:t>Exact Match (EM):</a:t>
            </a:r>
            <a:r>
              <a:rPr lang="en-US" b="0" i="0" dirty="0">
                <a:solidFill>
                  <a:srgbClr val="374151"/>
                </a:solidFill>
                <a:effectLst/>
                <a:latin typeface="Söhne"/>
              </a:rPr>
              <a:t> This metric computes a binary score (0 or 1) to determine if the predicted answer exactly matches the ground truth answer. If the predicted answer precisely matches the reference answer, it receives a score of 1; otherwise, it gets a score of 0. EM is a strict metric that requires an exact match between the predicted and true answers.</a:t>
            </a:r>
          </a:p>
          <a:p>
            <a:pPr algn="l">
              <a:buFont typeface="+mj-lt"/>
              <a:buAutoNum type="arabicPeriod"/>
            </a:pPr>
            <a:r>
              <a:rPr lang="en-US" b="1" i="0" dirty="0">
                <a:solidFill>
                  <a:srgbClr val="374151"/>
                </a:solidFill>
                <a:effectLst/>
                <a:latin typeface="Söhne"/>
              </a:rPr>
              <a:t>F1 Score:</a:t>
            </a:r>
            <a:r>
              <a:rPr lang="en-US" b="0" i="0" dirty="0">
                <a:solidFill>
                  <a:srgbClr val="374151"/>
                </a:solidFill>
                <a:effectLst/>
                <a:latin typeface="Söhne"/>
              </a:rPr>
              <a:t> The F1 score is a measure of accuracy used in classification tasks. In the context of </a:t>
            </a:r>
            <a:r>
              <a:rPr lang="en-US" b="0" i="0" dirty="0" err="1">
                <a:solidFill>
                  <a:srgbClr val="374151"/>
                </a:solidFill>
                <a:effectLst/>
                <a:latin typeface="Söhne"/>
              </a:rPr>
              <a:t>SQuAD</a:t>
            </a:r>
            <a:r>
              <a:rPr lang="en-US" b="0" i="0" dirty="0">
                <a:solidFill>
                  <a:srgbClr val="374151"/>
                </a:solidFill>
                <a:effectLst/>
                <a:latin typeface="Söhne"/>
              </a:rPr>
              <a:t>, it's applied to evaluate the performance of question answering models. It considers both precision and recall.</a:t>
            </a:r>
          </a:p>
          <a:p>
            <a:pPr marL="742950" lvl="1" indent="-285750" algn="l">
              <a:buFont typeface="+mj-lt"/>
              <a:buAutoNum type="arabicPeriod"/>
            </a:pPr>
            <a:r>
              <a:rPr lang="en-US" b="1" i="0" dirty="0">
                <a:solidFill>
                  <a:srgbClr val="374151"/>
                </a:solidFill>
                <a:effectLst/>
                <a:latin typeface="Söhne"/>
              </a:rPr>
              <a:t>Precision:</a:t>
            </a:r>
            <a:r>
              <a:rPr lang="en-US" b="0" i="0" dirty="0">
                <a:solidFill>
                  <a:srgbClr val="374151"/>
                </a:solidFill>
                <a:effectLst/>
                <a:latin typeface="Söhne"/>
              </a:rPr>
              <a:t> It is the ratio of the number of shared words between the predicted and true answers to the total number of words in the predicted answer.</a:t>
            </a:r>
          </a:p>
          <a:p>
            <a:pPr marL="742950" lvl="1" indent="-285750" algn="l">
              <a:buFont typeface="+mj-lt"/>
              <a:buAutoNum type="arabicPeriod"/>
            </a:pPr>
            <a:r>
              <a:rPr lang="en-US" b="1" i="0" dirty="0">
                <a:solidFill>
                  <a:srgbClr val="374151"/>
                </a:solidFill>
                <a:effectLst/>
                <a:latin typeface="Söhne"/>
              </a:rPr>
              <a:t>Recall:</a:t>
            </a:r>
            <a:r>
              <a:rPr lang="en-US" b="0" i="0" dirty="0">
                <a:solidFill>
                  <a:srgbClr val="374151"/>
                </a:solidFill>
                <a:effectLst/>
                <a:latin typeface="Söhne"/>
              </a:rPr>
              <a:t> It is the ratio of the number of shared words between the predicted and true answers to the total number of words in the ground truth (true) answer.</a:t>
            </a:r>
          </a:p>
          <a:p>
            <a:endParaRPr lang="en-US" dirty="0"/>
          </a:p>
        </p:txBody>
      </p:sp>
    </p:spTree>
    <p:extLst>
      <p:ext uri="{BB962C8B-B14F-4D97-AF65-F5344CB8AC3E}">
        <p14:creationId xmlns:p14="http://schemas.microsoft.com/office/powerpoint/2010/main" val="1513433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BF7F-89A1-EEEA-BEA7-73A254A52ADC}"/>
              </a:ext>
            </a:extLst>
          </p:cNvPr>
          <p:cNvSpPr>
            <a:spLocks noGrp="1"/>
          </p:cNvSpPr>
          <p:nvPr>
            <p:ph type="title"/>
          </p:nvPr>
        </p:nvSpPr>
        <p:spPr/>
        <p:txBody>
          <a:bodyPr/>
          <a:lstStyle/>
          <a:p>
            <a:r>
              <a:rPr lang="en-US" dirty="0"/>
              <a:t>Example for EM</a:t>
            </a:r>
          </a:p>
        </p:txBody>
      </p:sp>
      <p:sp>
        <p:nvSpPr>
          <p:cNvPr id="3" name="Content Placeholder 2">
            <a:extLst>
              <a:ext uri="{FF2B5EF4-FFF2-40B4-BE49-F238E27FC236}">
                <a16:creationId xmlns:a16="http://schemas.microsoft.com/office/drawing/2014/main" id="{94F3B68E-1033-6BF3-15AC-285FEE8630B4}"/>
              </a:ext>
            </a:extLst>
          </p:cNvPr>
          <p:cNvSpPr>
            <a:spLocks noGrp="1"/>
          </p:cNvSpPr>
          <p:nvPr>
            <p:ph idx="1"/>
          </p:nvPr>
        </p:nvSpPr>
        <p:spPr/>
        <p:txBody>
          <a:bodyPr>
            <a:normAutofit fontScale="92500" lnSpcReduction="20000"/>
          </a:bodyPr>
          <a:lstStyle/>
          <a:p>
            <a:pPr algn="l"/>
            <a:r>
              <a:rPr lang="en-US" b="1" i="0" dirty="0">
                <a:solidFill>
                  <a:srgbClr val="374151"/>
                </a:solidFill>
                <a:effectLst/>
                <a:latin typeface="Söhne"/>
              </a:rPr>
              <a:t>Passage:</a:t>
            </a:r>
            <a:r>
              <a:rPr lang="en-US" b="0" i="0" dirty="0">
                <a:solidFill>
                  <a:srgbClr val="374151"/>
                </a:solidFill>
                <a:effectLst/>
                <a:latin typeface="Söhne"/>
              </a:rPr>
              <a:t> "The cat is sitting on the mat." </a:t>
            </a:r>
            <a:r>
              <a:rPr lang="en-US" b="1" i="0" dirty="0">
                <a:solidFill>
                  <a:srgbClr val="374151"/>
                </a:solidFill>
                <a:effectLst/>
                <a:latin typeface="Söhne"/>
              </a:rPr>
              <a:t>Ground Truth Answer:</a:t>
            </a:r>
            <a:r>
              <a:rPr lang="en-US" b="0" i="0" dirty="0">
                <a:solidFill>
                  <a:srgbClr val="374151"/>
                </a:solidFill>
                <a:effectLst/>
                <a:latin typeface="Söhne"/>
              </a:rPr>
              <a:t> "on the mat" </a:t>
            </a:r>
            <a:r>
              <a:rPr lang="en-US" b="1" i="0" dirty="0">
                <a:solidFill>
                  <a:srgbClr val="374151"/>
                </a:solidFill>
                <a:effectLst/>
                <a:latin typeface="Söhne"/>
              </a:rPr>
              <a:t>Predicted Answer:</a:t>
            </a:r>
            <a:r>
              <a:rPr lang="en-US" b="0" i="0" dirty="0">
                <a:solidFill>
                  <a:srgbClr val="374151"/>
                </a:solidFill>
                <a:effectLst/>
                <a:latin typeface="Söhne"/>
              </a:rPr>
              <a:t> "on mat"</a:t>
            </a:r>
          </a:p>
          <a:p>
            <a:pPr algn="l"/>
            <a:r>
              <a:rPr lang="en-US" b="0" i="0" dirty="0">
                <a:solidFill>
                  <a:srgbClr val="374151"/>
                </a:solidFill>
                <a:effectLst/>
                <a:latin typeface="Söhne"/>
              </a:rPr>
              <a:t>For EM:</a:t>
            </a:r>
          </a:p>
          <a:p>
            <a:pPr algn="l">
              <a:buFont typeface="Arial" panose="020B0604020202020204" pitchFamily="34" charset="0"/>
              <a:buChar char="•"/>
            </a:pPr>
            <a:r>
              <a:rPr lang="en-US" b="1" i="0" dirty="0">
                <a:solidFill>
                  <a:srgbClr val="374151"/>
                </a:solidFill>
                <a:effectLst/>
                <a:latin typeface="Söhne"/>
              </a:rPr>
              <a:t>Ground Truth Answer:</a:t>
            </a:r>
            <a:r>
              <a:rPr lang="en-US" b="0" i="0" dirty="0">
                <a:solidFill>
                  <a:srgbClr val="374151"/>
                </a:solidFill>
                <a:effectLst/>
                <a:latin typeface="Söhne"/>
              </a:rPr>
              <a:t> "on the mat"</a:t>
            </a:r>
          </a:p>
          <a:p>
            <a:pPr algn="l">
              <a:buFont typeface="Arial" panose="020B0604020202020204" pitchFamily="34" charset="0"/>
              <a:buChar char="•"/>
            </a:pPr>
            <a:r>
              <a:rPr lang="en-US" b="1" i="0" dirty="0">
                <a:solidFill>
                  <a:srgbClr val="374151"/>
                </a:solidFill>
                <a:effectLst/>
                <a:latin typeface="Söhne"/>
              </a:rPr>
              <a:t>Predicted Answer:</a:t>
            </a:r>
            <a:r>
              <a:rPr lang="en-US" b="0" i="0" dirty="0">
                <a:solidFill>
                  <a:srgbClr val="374151"/>
                </a:solidFill>
                <a:effectLst/>
                <a:latin typeface="Söhne"/>
              </a:rPr>
              <a:t> "on mat"</a:t>
            </a:r>
          </a:p>
          <a:p>
            <a:pPr algn="l"/>
            <a:r>
              <a:rPr lang="en-US" b="0" i="0" dirty="0">
                <a:solidFill>
                  <a:srgbClr val="374151"/>
                </a:solidFill>
                <a:effectLst/>
                <a:latin typeface="Söhne"/>
              </a:rPr>
              <a:t>In EM, an exact match is required between the predicted and ground truth answers.</a:t>
            </a:r>
          </a:p>
          <a:p>
            <a:pPr algn="l">
              <a:buFont typeface="Arial" panose="020B0604020202020204" pitchFamily="34" charset="0"/>
              <a:buChar char="•"/>
            </a:pPr>
            <a:r>
              <a:rPr lang="en-US" b="0" i="0" dirty="0">
                <a:solidFill>
                  <a:srgbClr val="374151"/>
                </a:solidFill>
                <a:effectLst/>
                <a:latin typeface="Söhne"/>
              </a:rPr>
              <a:t>The predicted answer "on mat" does not exactly match the ground truth answer "on the mat." There's a difference due to the missing space in the predicted answer. Therefore, the EM score is 0 (no exact match).</a:t>
            </a:r>
          </a:p>
          <a:p>
            <a:endParaRPr lang="en-US" dirty="0"/>
          </a:p>
        </p:txBody>
      </p:sp>
    </p:spTree>
    <p:extLst>
      <p:ext uri="{BB962C8B-B14F-4D97-AF65-F5344CB8AC3E}">
        <p14:creationId xmlns:p14="http://schemas.microsoft.com/office/powerpoint/2010/main" val="3254232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CB05-C2AE-C66F-1278-FB2CF8419AA2}"/>
              </a:ext>
            </a:extLst>
          </p:cNvPr>
          <p:cNvSpPr>
            <a:spLocks noGrp="1"/>
          </p:cNvSpPr>
          <p:nvPr>
            <p:ph type="title"/>
          </p:nvPr>
        </p:nvSpPr>
        <p:spPr/>
        <p:txBody>
          <a:bodyPr/>
          <a:lstStyle/>
          <a:p>
            <a:r>
              <a:rPr lang="en-US" dirty="0"/>
              <a:t>Example for F1</a:t>
            </a:r>
          </a:p>
        </p:txBody>
      </p:sp>
      <p:sp>
        <p:nvSpPr>
          <p:cNvPr id="3" name="Content Placeholder 2">
            <a:extLst>
              <a:ext uri="{FF2B5EF4-FFF2-40B4-BE49-F238E27FC236}">
                <a16:creationId xmlns:a16="http://schemas.microsoft.com/office/drawing/2014/main" id="{3A9B6C0A-790D-983A-3ACD-C9C08104A9ED}"/>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374151"/>
                </a:solidFill>
                <a:effectLst/>
                <a:latin typeface="Söhne"/>
              </a:rPr>
              <a:t>Precision: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Shared words between predicted and ground truth answer: 2 ("on”, “mat”)</a:t>
            </a:r>
          </a:p>
          <a:p>
            <a:pPr marL="742950" lvl="1" indent="-285750" algn="l">
              <a:buFont typeface="+mj-lt"/>
              <a:buAutoNum type="arabicPeriod"/>
            </a:pPr>
            <a:r>
              <a:rPr lang="en-US" b="0" i="0" dirty="0">
                <a:solidFill>
                  <a:srgbClr val="374151"/>
                </a:solidFill>
                <a:effectLst/>
                <a:latin typeface="Söhne"/>
              </a:rPr>
              <a:t>Total words in predicted answer: 2 ("on", "mat")</a:t>
            </a:r>
          </a:p>
          <a:p>
            <a:pPr marL="742950" lvl="1" indent="-285750" algn="l">
              <a:buFont typeface="+mj-lt"/>
              <a:buAutoNum type="arabicPeriod"/>
            </a:pPr>
            <a:r>
              <a:rPr lang="en-US" b="0" i="0" dirty="0">
                <a:solidFill>
                  <a:srgbClr val="374151"/>
                </a:solidFill>
                <a:effectLst/>
                <a:latin typeface="Söhne"/>
              </a:rPr>
              <a:t>Precision = Shared words / Total words in predicted answer = 2 / 2 = </a:t>
            </a:r>
            <a:r>
              <a:rPr lang="en-US" dirty="0">
                <a:solidFill>
                  <a:srgbClr val="374151"/>
                </a:solidFill>
                <a:latin typeface="Söhne"/>
              </a:rPr>
              <a:t>1</a:t>
            </a:r>
          </a:p>
          <a:p>
            <a:pPr marL="742950" lvl="1" indent="-285750"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Recall:</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Shared words between predicted and ground truth answer: </a:t>
            </a:r>
            <a:r>
              <a:rPr lang="en-US" dirty="0">
                <a:solidFill>
                  <a:srgbClr val="374151"/>
                </a:solidFill>
                <a:latin typeface="Söhne"/>
              </a:rPr>
              <a:t>2</a:t>
            </a:r>
            <a:r>
              <a:rPr lang="en-US" b="0" i="0" dirty="0">
                <a:solidFill>
                  <a:srgbClr val="374151"/>
                </a:solidFill>
                <a:effectLst/>
                <a:latin typeface="Söhne"/>
              </a:rPr>
              <a:t> ("on”, “mat”)</a:t>
            </a:r>
          </a:p>
          <a:p>
            <a:pPr marL="742950" lvl="1" indent="-285750" algn="l">
              <a:buFont typeface="+mj-lt"/>
              <a:buAutoNum type="arabicPeriod"/>
            </a:pPr>
            <a:r>
              <a:rPr lang="en-US" b="0" i="0" dirty="0">
                <a:solidFill>
                  <a:srgbClr val="374151"/>
                </a:solidFill>
                <a:effectLst/>
                <a:latin typeface="Söhne"/>
              </a:rPr>
              <a:t>Total words in ground truth answer: 3 ("on", ”the”, "mat")</a:t>
            </a:r>
          </a:p>
          <a:p>
            <a:pPr marL="742950" lvl="1" indent="-285750" algn="l">
              <a:buFont typeface="+mj-lt"/>
              <a:buAutoNum type="arabicPeriod"/>
            </a:pPr>
            <a:r>
              <a:rPr lang="en-US" b="0" i="0" dirty="0">
                <a:solidFill>
                  <a:srgbClr val="374151"/>
                </a:solidFill>
                <a:effectLst/>
                <a:latin typeface="Söhne"/>
              </a:rPr>
              <a:t>Recall = Shared words / Total words in ground truth answer = </a:t>
            </a:r>
            <a:r>
              <a:rPr lang="en-US" dirty="0">
                <a:solidFill>
                  <a:srgbClr val="374151"/>
                </a:solidFill>
                <a:latin typeface="Söhne"/>
              </a:rPr>
              <a:t>2</a:t>
            </a:r>
            <a:r>
              <a:rPr lang="en-US" b="0" i="0" dirty="0">
                <a:solidFill>
                  <a:srgbClr val="374151"/>
                </a:solidFill>
                <a:effectLst/>
                <a:latin typeface="Söhne"/>
              </a:rPr>
              <a:t>/ 3 = 0.67</a:t>
            </a:r>
          </a:p>
          <a:p>
            <a:pPr algn="l">
              <a:buFont typeface="+mj-lt"/>
              <a:buAutoNum type="arabicPeriod"/>
            </a:pPr>
            <a:r>
              <a:rPr lang="en-US" b="1" i="0" dirty="0">
                <a:solidFill>
                  <a:srgbClr val="374151"/>
                </a:solidFill>
                <a:effectLst/>
                <a:latin typeface="Söhne"/>
              </a:rPr>
              <a:t>F1 Score: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F1 Score = 2 * (Precision * Recall) / (Precision + Recall)</a:t>
            </a:r>
          </a:p>
          <a:p>
            <a:pPr marL="742950" lvl="1" indent="-285750" algn="l">
              <a:buFont typeface="+mj-lt"/>
              <a:buAutoNum type="arabicPeriod"/>
            </a:pPr>
            <a:r>
              <a:rPr lang="en-US" b="0" i="0" dirty="0">
                <a:solidFill>
                  <a:srgbClr val="374151"/>
                </a:solidFill>
                <a:effectLst/>
                <a:latin typeface="Söhne"/>
              </a:rPr>
              <a:t>F1 Score = 2 * (</a:t>
            </a:r>
            <a:r>
              <a:rPr lang="en-US" dirty="0">
                <a:solidFill>
                  <a:srgbClr val="374151"/>
                </a:solidFill>
                <a:latin typeface="Söhne"/>
              </a:rPr>
              <a:t>1</a:t>
            </a:r>
            <a:r>
              <a:rPr lang="en-US" b="0" i="0" dirty="0">
                <a:solidFill>
                  <a:srgbClr val="374151"/>
                </a:solidFill>
                <a:effectLst/>
                <a:latin typeface="Söhne"/>
              </a:rPr>
              <a:t> * 0.67) / (</a:t>
            </a:r>
            <a:r>
              <a:rPr lang="en-US" dirty="0">
                <a:solidFill>
                  <a:srgbClr val="374151"/>
                </a:solidFill>
                <a:latin typeface="Söhne"/>
              </a:rPr>
              <a:t>1</a:t>
            </a:r>
            <a:r>
              <a:rPr lang="en-US" b="0" i="0" dirty="0">
                <a:solidFill>
                  <a:srgbClr val="374151"/>
                </a:solidFill>
                <a:effectLst/>
                <a:latin typeface="Söhne"/>
              </a:rPr>
              <a:t>+ 0.67) = 0.80</a:t>
            </a:r>
          </a:p>
          <a:p>
            <a:endParaRPr lang="en-US" dirty="0"/>
          </a:p>
        </p:txBody>
      </p:sp>
    </p:spTree>
    <p:extLst>
      <p:ext uri="{BB962C8B-B14F-4D97-AF65-F5344CB8AC3E}">
        <p14:creationId xmlns:p14="http://schemas.microsoft.com/office/powerpoint/2010/main" val="2672914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6998-8320-8BF4-1378-8FB7D166C855}"/>
              </a:ext>
            </a:extLst>
          </p:cNvPr>
          <p:cNvSpPr>
            <a:spLocks noGrp="1"/>
          </p:cNvSpPr>
          <p:nvPr>
            <p:ph type="title"/>
          </p:nvPr>
        </p:nvSpPr>
        <p:spPr/>
        <p:txBody>
          <a:bodyPr>
            <a:normAutofit fontScale="90000"/>
          </a:bodyPr>
          <a:lstStyle/>
          <a:p>
            <a:br>
              <a:rPr lang="en-US" b="0" i="0" dirty="0">
                <a:solidFill>
                  <a:srgbClr val="000000"/>
                </a:solidFill>
                <a:effectLst/>
                <a:latin typeface="Arial" panose="020B0604020202020204" pitchFamily="34" charset="0"/>
              </a:rPr>
            </a:b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Other question answering datasets</a:t>
            </a:r>
            <a:br>
              <a:rPr lang="en-US" b="0" i="0" dirty="0">
                <a:solidFill>
                  <a:srgbClr val="000000"/>
                </a:solidFill>
                <a:effectLst/>
                <a:latin typeface="Lato" panose="020F0502020204030203" pitchFamily="34" charset="0"/>
              </a:rPr>
            </a:br>
            <a:br>
              <a:rPr lang="en-US" dirty="0"/>
            </a:br>
            <a:endParaRPr lang="en-US" dirty="0"/>
          </a:p>
        </p:txBody>
      </p:sp>
      <p:sp>
        <p:nvSpPr>
          <p:cNvPr id="3" name="Content Placeholder 2">
            <a:extLst>
              <a:ext uri="{FF2B5EF4-FFF2-40B4-BE49-F238E27FC236}">
                <a16:creationId xmlns:a16="http://schemas.microsoft.com/office/drawing/2014/main" id="{7F1150E8-E497-0579-B23D-8AFBCB83B38D}"/>
              </a:ext>
            </a:extLst>
          </p:cNvPr>
          <p:cNvSpPr>
            <a:spLocks noGrp="1"/>
          </p:cNvSpPr>
          <p:nvPr>
            <p:ph idx="1"/>
          </p:nvPr>
        </p:nvSpPr>
        <p:spPr/>
        <p:txBody>
          <a:bodyPr>
            <a:normAutofit fontScale="92500"/>
          </a:bodyPr>
          <a:lstStyle/>
          <a:p>
            <a:r>
              <a:rPr lang="en-US" b="1" i="0" dirty="0" err="1">
                <a:effectLst/>
                <a:latin typeface="Söhne"/>
              </a:rPr>
              <a:t>HotpotQA</a:t>
            </a:r>
            <a:r>
              <a:rPr lang="en-US" b="1" i="0" dirty="0">
                <a:effectLst/>
                <a:latin typeface="Söhne"/>
              </a:rPr>
              <a:t>:</a:t>
            </a:r>
            <a:r>
              <a:rPr lang="en-US" b="0" i="0" dirty="0">
                <a:solidFill>
                  <a:srgbClr val="374151"/>
                </a:solidFill>
                <a:effectLst/>
                <a:latin typeface="Söhne"/>
              </a:rPr>
              <a:t> It focuses on answering questions that require gathering information from multiple parts of a passage or document. The dataset contains questions that demand reasoning over disjoint pieces of text to arrive at an answer.</a:t>
            </a:r>
          </a:p>
          <a:p>
            <a:r>
              <a:rPr lang="en-US" b="1" i="0" dirty="0" err="1">
                <a:effectLst/>
                <a:latin typeface="Söhne"/>
              </a:rPr>
              <a:t>TriviaQA</a:t>
            </a:r>
            <a:r>
              <a:rPr lang="en-US" b="1" i="0" dirty="0">
                <a:effectLst/>
                <a:latin typeface="Söhne"/>
              </a:rPr>
              <a:t>:</a:t>
            </a:r>
            <a:r>
              <a:rPr lang="en-US" b="0" i="0" dirty="0">
                <a:solidFill>
                  <a:srgbClr val="374151"/>
                </a:solidFill>
                <a:effectLst/>
                <a:latin typeface="Söhne"/>
              </a:rPr>
              <a:t> This dataset involves answering trivia questions that require both knowledge and comprehension. It includes both reading comprehension sections and factual questions.</a:t>
            </a:r>
            <a:endParaRPr lang="en-US" dirty="0">
              <a:solidFill>
                <a:srgbClr val="374151"/>
              </a:solidFill>
              <a:latin typeface="Söhne"/>
            </a:endParaRPr>
          </a:p>
          <a:p>
            <a:r>
              <a:rPr lang="en-US" b="1" i="0" dirty="0" err="1">
                <a:effectLst/>
                <a:latin typeface="Söhne"/>
              </a:rPr>
              <a:t>NarrativeQA</a:t>
            </a:r>
            <a:r>
              <a:rPr lang="en-US" b="1" i="0" dirty="0">
                <a:effectLst/>
                <a:latin typeface="Söhne"/>
              </a:rPr>
              <a:t>:</a:t>
            </a:r>
            <a:r>
              <a:rPr lang="en-US" b="0" i="0" dirty="0">
                <a:solidFill>
                  <a:srgbClr val="374151"/>
                </a:solidFill>
                <a:effectLst/>
                <a:latin typeface="Söhne"/>
              </a:rPr>
              <a:t> It consists of summaries from books and a set of multiple-choice questions designed to test comprehension. The dataset includes a variety of questions, including those that require reasoning over multiple sentences or paragraphs.</a:t>
            </a:r>
            <a:endParaRPr lang="en-US" dirty="0"/>
          </a:p>
        </p:txBody>
      </p:sp>
    </p:spTree>
    <p:extLst>
      <p:ext uri="{BB962C8B-B14F-4D97-AF65-F5344CB8AC3E}">
        <p14:creationId xmlns:p14="http://schemas.microsoft.com/office/powerpoint/2010/main" val="3519205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602C-4DFC-EDB4-6A45-5B72684E77E7}"/>
              </a:ext>
            </a:extLst>
          </p:cNvPr>
          <p:cNvSpPr>
            <a:spLocks noGrp="1"/>
          </p:cNvSpPr>
          <p:nvPr>
            <p:ph type="title"/>
          </p:nvPr>
        </p:nvSpPr>
        <p:spPr/>
        <p:txBody>
          <a:bodyPr/>
          <a:lstStyle/>
          <a:p>
            <a:r>
              <a:rPr lang="en-US" b="0" i="0" dirty="0" err="1">
                <a:solidFill>
                  <a:srgbClr val="374151"/>
                </a:solidFill>
                <a:effectLst/>
                <a:latin typeface="Söhne"/>
              </a:rPr>
              <a:t>BiDAF</a:t>
            </a:r>
            <a:r>
              <a:rPr lang="en-US" b="0" i="0" dirty="0">
                <a:solidFill>
                  <a:srgbClr val="374151"/>
                </a:solidFill>
                <a:effectLst/>
                <a:latin typeface="Söhne"/>
              </a:rPr>
              <a:t> (Bidirectional Attention Flow)</a:t>
            </a:r>
            <a:endParaRPr lang="en-US" dirty="0"/>
          </a:p>
        </p:txBody>
      </p:sp>
      <p:sp>
        <p:nvSpPr>
          <p:cNvPr id="3" name="Content Placeholder 2">
            <a:extLst>
              <a:ext uri="{FF2B5EF4-FFF2-40B4-BE49-F238E27FC236}">
                <a16:creationId xmlns:a16="http://schemas.microsoft.com/office/drawing/2014/main" id="{57BB9B81-C357-0288-EA17-545F8D0B4385}"/>
              </a:ext>
            </a:extLst>
          </p:cNvPr>
          <p:cNvSpPr>
            <a:spLocks noGrp="1"/>
          </p:cNvSpPr>
          <p:nvPr>
            <p:ph idx="1"/>
          </p:nvPr>
        </p:nvSpPr>
        <p:spPr/>
        <p:txBody>
          <a:bodyPr/>
          <a:lstStyle/>
          <a:p>
            <a:pPr algn="l"/>
            <a:r>
              <a:rPr lang="en-US" b="0" i="0" dirty="0" err="1">
                <a:solidFill>
                  <a:srgbClr val="374151"/>
                </a:solidFill>
                <a:effectLst/>
                <a:latin typeface="Söhne"/>
              </a:rPr>
              <a:t>BiDAF</a:t>
            </a:r>
            <a:r>
              <a:rPr lang="en-US" b="0" i="0" dirty="0">
                <a:solidFill>
                  <a:srgbClr val="374151"/>
                </a:solidFill>
                <a:effectLst/>
                <a:latin typeface="Söhne"/>
              </a:rPr>
              <a:t> (Bidirectional Attention Flow) is a popular neural network architecture designed for machine comprehension and question answering tasks. It was introduced in a research paper by </a:t>
            </a:r>
            <a:r>
              <a:rPr lang="en-US" b="0" i="0" dirty="0" err="1">
                <a:solidFill>
                  <a:srgbClr val="374151"/>
                </a:solidFill>
                <a:effectLst/>
                <a:latin typeface="Söhne"/>
              </a:rPr>
              <a:t>Minjoon</a:t>
            </a:r>
            <a:r>
              <a:rPr lang="en-US" b="0" i="0" dirty="0">
                <a:solidFill>
                  <a:srgbClr val="374151"/>
                </a:solidFill>
                <a:effectLst/>
                <a:latin typeface="Söhne"/>
              </a:rPr>
              <a:t> </a:t>
            </a:r>
            <a:r>
              <a:rPr lang="en-US" b="0" i="0" dirty="0" err="1">
                <a:solidFill>
                  <a:srgbClr val="374151"/>
                </a:solidFill>
                <a:effectLst/>
                <a:latin typeface="Söhne"/>
              </a:rPr>
              <a:t>Seo</a:t>
            </a:r>
            <a:r>
              <a:rPr lang="en-US" b="0" i="0" dirty="0">
                <a:solidFill>
                  <a:srgbClr val="374151"/>
                </a:solidFill>
                <a:effectLst/>
                <a:latin typeface="Söhne"/>
              </a:rPr>
              <a:t> et al. in 2016 and has been influential in the field of natural language processing.</a:t>
            </a:r>
          </a:p>
          <a:p>
            <a:pPr algn="l"/>
            <a:r>
              <a:rPr lang="en-US" b="0" i="0" dirty="0">
                <a:solidFill>
                  <a:srgbClr val="374151"/>
                </a:solidFill>
                <a:effectLst/>
                <a:latin typeface="Söhne"/>
              </a:rPr>
              <a:t>The </a:t>
            </a:r>
            <a:r>
              <a:rPr lang="en-US" b="0" i="0" dirty="0" err="1">
                <a:solidFill>
                  <a:srgbClr val="374151"/>
                </a:solidFill>
                <a:effectLst/>
                <a:latin typeface="Söhne"/>
              </a:rPr>
              <a:t>BiDAF</a:t>
            </a:r>
            <a:r>
              <a:rPr lang="en-US" b="0" i="0" dirty="0">
                <a:solidFill>
                  <a:srgbClr val="374151"/>
                </a:solidFill>
                <a:effectLst/>
                <a:latin typeface="Söhne"/>
              </a:rPr>
              <a:t> model is based on deep learning techniques and focuses on bidirectional attention mechanisms to better understand and process textual data, particularly for tasks like reading comprehension and question answering.</a:t>
            </a:r>
          </a:p>
          <a:p>
            <a:endParaRPr lang="en-US" dirty="0"/>
          </a:p>
        </p:txBody>
      </p:sp>
    </p:spTree>
    <p:extLst>
      <p:ext uri="{BB962C8B-B14F-4D97-AF65-F5344CB8AC3E}">
        <p14:creationId xmlns:p14="http://schemas.microsoft.com/office/powerpoint/2010/main" val="1490915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E44F-4679-EB40-D703-933E692C6462}"/>
              </a:ext>
            </a:extLst>
          </p:cNvPr>
          <p:cNvSpPr>
            <a:spLocks noGrp="1"/>
          </p:cNvSpPr>
          <p:nvPr>
            <p:ph type="title"/>
          </p:nvPr>
        </p:nvSpPr>
        <p:spPr/>
        <p:txBody>
          <a:bodyPr>
            <a:normAutofit fontScale="90000"/>
          </a:bodyPr>
          <a:lstStyle/>
          <a:p>
            <a:r>
              <a:rPr lang="en-US" b="0" i="0" dirty="0">
                <a:solidFill>
                  <a:srgbClr val="374151"/>
                </a:solidFill>
                <a:effectLst/>
                <a:latin typeface="Söhne"/>
              </a:rPr>
              <a:t>Here's an overview of the key components and workings of the </a:t>
            </a:r>
            <a:r>
              <a:rPr lang="en-US" b="0" i="0" dirty="0" err="1">
                <a:solidFill>
                  <a:srgbClr val="374151"/>
                </a:solidFill>
                <a:effectLst/>
                <a:latin typeface="Söhne"/>
              </a:rPr>
              <a:t>BiDAF</a:t>
            </a:r>
            <a:r>
              <a:rPr lang="en-US" b="0" i="0" dirty="0">
                <a:solidFill>
                  <a:srgbClr val="374151"/>
                </a:solidFill>
                <a:effectLst/>
                <a:latin typeface="Söhne"/>
              </a:rPr>
              <a:t> model:</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20F27F45-7849-C957-5CA0-C21A17B3AD45}"/>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374151"/>
                </a:solidFill>
                <a:effectLst/>
                <a:latin typeface="Söhne"/>
              </a:rPr>
              <a:t>Word Embeddings:</a:t>
            </a:r>
            <a:r>
              <a:rPr lang="en-US" b="0" i="0" dirty="0">
                <a:solidFill>
                  <a:srgbClr val="374151"/>
                </a:solidFill>
                <a:effectLst/>
                <a:latin typeface="Söhne"/>
              </a:rPr>
              <a:t> </a:t>
            </a:r>
            <a:r>
              <a:rPr lang="en-US" b="0" i="0" dirty="0" err="1">
                <a:solidFill>
                  <a:srgbClr val="374151"/>
                </a:solidFill>
                <a:effectLst/>
                <a:latin typeface="Söhne"/>
              </a:rPr>
              <a:t>BiDAF</a:t>
            </a:r>
            <a:r>
              <a:rPr lang="en-US" b="0" i="0" dirty="0">
                <a:solidFill>
                  <a:srgbClr val="374151"/>
                </a:solidFill>
                <a:effectLst/>
                <a:latin typeface="Söhne"/>
              </a:rPr>
              <a:t> starts by representing words as dense vectors called embeddings. These embeddings capture semantic and contextual information about words in a continuous vector space.</a:t>
            </a:r>
          </a:p>
          <a:p>
            <a:pPr algn="l">
              <a:buFont typeface="+mj-lt"/>
              <a:buAutoNum type="arabicPeriod"/>
            </a:pPr>
            <a:r>
              <a:rPr lang="en-US" b="1" i="0" dirty="0">
                <a:solidFill>
                  <a:srgbClr val="374151"/>
                </a:solidFill>
                <a:effectLst/>
                <a:latin typeface="Söhne"/>
              </a:rPr>
              <a:t>Character Embeddings:</a:t>
            </a:r>
            <a:r>
              <a:rPr lang="en-US" b="0" i="0" dirty="0">
                <a:solidFill>
                  <a:srgbClr val="374151"/>
                </a:solidFill>
                <a:effectLst/>
                <a:latin typeface="Söhne"/>
              </a:rPr>
              <a:t> It also utilizes character-level representations to capture morphological information, especially for rare or out-of-vocabulary words.</a:t>
            </a:r>
          </a:p>
          <a:p>
            <a:pPr algn="l">
              <a:buFont typeface="+mj-lt"/>
              <a:buAutoNum type="arabicPeriod"/>
            </a:pPr>
            <a:r>
              <a:rPr lang="en-US" b="1" i="0" dirty="0" err="1">
                <a:solidFill>
                  <a:srgbClr val="374151"/>
                </a:solidFill>
                <a:effectLst/>
                <a:latin typeface="Söhne"/>
              </a:rPr>
              <a:t>BiLSTM</a:t>
            </a:r>
            <a:r>
              <a:rPr lang="en-US" b="1" i="0" dirty="0">
                <a:solidFill>
                  <a:srgbClr val="374151"/>
                </a:solidFill>
                <a:effectLst/>
                <a:latin typeface="Söhne"/>
              </a:rPr>
              <a:t> (Bidirectional Long Short-Term Memory):</a:t>
            </a:r>
            <a:r>
              <a:rPr lang="en-US" b="0" i="0" dirty="0">
                <a:solidFill>
                  <a:srgbClr val="374151"/>
                </a:solidFill>
                <a:effectLst/>
                <a:latin typeface="Söhne"/>
              </a:rPr>
              <a:t> </a:t>
            </a:r>
            <a:r>
              <a:rPr lang="en-US" b="0" i="0" dirty="0" err="1">
                <a:solidFill>
                  <a:srgbClr val="374151"/>
                </a:solidFill>
                <a:effectLst/>
                <a:latin typeface="Söhne"/>
              </a:rPr>
              <a:t>BiDAF</a:t>
            </a:r>
            <a:r>
              <a:rPr lang="en-US" b="0" i="0" dirty="0">
                <a:solidFill>
                  <a:srgbClr val="374151"/>
                </a:solidFill>
                <a:effectLst/>
                <a:latin typeface="Söhne"/>
              </a:rPr>
              <a:t> employs a bidirectional LSTM network to model the context from both directions (forward and backward). This allows the model to capture contextual information by processing the input sequence in both forward and backward directions.</a:t>
            </a:r>
          </a:p>
          <a:p>
            <a:endParaRPr lang="en-US" dirty="0"/>
          </a:p>
        </p:txBody>
      </p:sp>
    </p:spTree>
    <p:extLst>
      <p:ext uri="{BB962C8B-B14F-4D97-AF65-F5344CB8AC3E}">
        <p14:creationId xmlns:p14="http://schemas.microsoft.com/office/powerpoint/2010/main" val="1603522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8F01-01E6-6BA1-746E-F08BEB90580D}"/>
              </a:ext>
            </a:extLst>
          </p:cNvPr>
          <p:cNvSpPr>
            <a:spLocks noGrp="1"/>
          </p:cNvSpPr>
          <p:nvPr>
            <p:ph type="title"/>
          </p:nvPr>
        </p:nvSpPr>
        <p:spPr/>
        <p:txBody>
          <a:bodyPr/>
          <a:lstStyle/>
          <a:p>
            <a:r>
              <a:rPr lang="en-US"/>
              <a:t>Continuation:</a:t>
            </a:r>
          </a:p>
        </p:txBody>
      </p:sp>
      <p:sp>
        <p:nvSpPr>
          <p:cNvPr id="3" name="Content Placeholder 2">
            <a:extLst>
              <a:ext uri="{FF2B5EF4-FFF2-40B4-BE49-F238E27FC236}">
                <a16:creationId xmlns:a16="http://schemas.microsoft.com/office/drawing/2014/main" id="{752639FA-91C6-0EFF-8136-A2E2840F85CB}"/>
              </a:ext>
            </a:extLst>
          </p:cNvPr>
          <p:cNvSpPr>
            <a:spLocks noGrp="1"/>
          </p:cNvSpPr>
          <p:nvPr>
            <p:ph idx="1"/>
          </p:nvPr>
        </p:nvSpPr>
        <p:spPr/>
        <p:txBody>
          <a:bodyPr>
            <a:normAutofit fontScale="77500" lnSpcReduction="20000"/>
          </a:bodyPr>
          <a:lstStyle/>
          <a:p>
            <a:pPr algn="l"/>
            <a:r>
              <a:rPr lang="en-US" b="1" i="0" dirty="0">
                <a:solidFill>
                  <a:srgbClr val="374151"/>
                </a:solidFill>
                <a:effectLst/>
                <a:latin typeface="Söhne"/>
              </a:rPr>
              <a:t>4. Attention Mechanism:</a:t>
            </a:r>
            <a:r>
              <a:rPr lang="en-US" b="0" i="0" dirty="0">
                <a:solidFill>
                  <a:srgbClr val="374151"/>
                </a:solidFill>
                <a:effectLst/>
                <a:latin typeface="Söhne"/>
              </a:rPr>
              <a:t> The key innovation of </a:t>
            </a:r>
            <a:r>
              <a:rPr lang="en-US" b="0" i="0" dirty="0" err="1">
                <a:solidFill>
                  <a:srgbClr val="374151"/>
                </a:solidFill>
                <a:effectLst/>
                <a:latin typeface="Söhne"/>
              </a:rPr>
              <a:t>BiDAF</a:t>
            </a:r>
            <a:r>
              <a:rPr lang="en-US" b="0" i="0" dirty="0">
                <a:solidFill>
                  <a:srgbClr val="374151"/>
                </a:solidFill>
                <a:effectLst/>
                <a:latin typeface="Söhne"/>
              </a:rPr>
              <a:t> is the attention mechanism, which enables the model to focus on relevant parts of the text when answering questions. It uses attention weights to determine the importance of each word in the context with respect to the question.</a:t>
            </a:r>
          </a:p>
          <a:p>
            <a:pPr algn="l"/>
            <a:r>
              <a:rPr lang="en-US" b="1" i="0" dirty="0">
                <a:solidFill>
                  <a:srgbClr val="374151"/>
                </a:solidFill>
                <a:effectLst/>
                <a:latin typeface="Söhne"/>
              </a:rPr>
              <a:t>5. Modeling Layer:</a:t>
            </a:r>
            <a:r>
              <a:rPr lang="en-US" b="0" i="0" dirty="0">
                <a:solidFill>
                  <a:srgbClr val="374151"/>
                </a:solidFill>
                <a:effectLst/>
                <a:latin typeface="Söhne"/>
              </a:rPr>
              <a:t> </a:t>
            </a:r>
            <a:r>
              <a:rPr lang="en-US" b="0" i="0" dirty="0" err="1">
                <a:solidFill>
                  <a:srgbClr val="374151"/>
                </a:solidFill>
                <a:effectLst/>
                <a:latin typeface="Söhne"/>
              </a:rPr>
              <a:t>BiDAF</a:t>
            </a:r>
            <a:r>
              <a:rPr lang="en-US" b="0" i="0" dirty="0">
                <a:solidFill>
                  <a:srgbClr val="374151"/>
                </a:solidFill>
                <a:effectLst/>
                <a:latin typeface="Söhne"/>
              </a:rPr>
              <a:t> combines information from different LSTM layers and attention mechanisms to create a more comprehensive understanding of the text. This modeling layer refines the contextual information obtained from the attention mechanism.</a:t>
            </a:r>
          </a:p>
          <a:p>
            <a:pPr algn="l"/>
            <a:r>
              <a:rPr lang="en-US" b="1" i="0" dirty="0">
                <a:solidFill>
                  <a:srgbClr val="374151"/>
                </a:solidFill>
                <a:effectLst/>
                <a:latin typeface="Söhne"/>
              </a:rPr>
              <a:t>6. Output Layer:</a:t>
            </a:r>
            <a:r>
              <a:rPr lang="en-US" b="0" i="0" dirty="0">
                <a:solidFill>
                  <a:srgbClr val="374151"/>
                </a:solidFill>
                <a:effectLst/>
                <a:latin typeface="Söhne"/>
              </a:rPr>
              <a:t> Finally, the model produces an output by predicting the start and end positions of the answer span within the given passage. It selects the span of text that is most likely to answer the question.</a:t>
            </a:r>
          </a:p>
          <a:p>
            <a:br>
              <a:rPr lang="en-US" dirty="0"/>
            </a:br>
            <a:endParaRPr lang="en-US" dirty="0"/>
          </a:p>
        </p:txBody>
      </p:sp>
    </p:spTree>
    <p:extLst>
      <p:ext uri="{BB962C8B-B14F-4D97-AF65-F5344CB8AC3E}">
        <p14:creationId xmlns:p14="http://schemas.microsoft.com/office/powerpoint/2010/main" val="1707998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8DAEC4-86F1-77E5-8406-2368AD045E20}"/>
              </a:ext>
            </a:extLst>
          </p:cNvPr>
          <p:cNvSpPr>
            <a:spLocks noGrp="1"/>
          </p:cNvSpPr>
          <p:nvPr>
            <p:ph type="title"/>
          </p:nvPr>
        </p:nvSpPr>
        <p:spPr>
          <a:xfrm flipV="1">
            <a:off x="761801" y="-1425827"/>
            <a:ext cx="9906799" cy="1072137"/>
          </a:xfrm>
        </p:spPr>
        <p:txBody>
          <a:bodyPr>
            <a:normAutofit/>
          </a:bodyPr>
          <a:lstStyle/>
          <a:p>
            <a:endParaRPr lang="en-US" dirty="0"/>
          </a:p>
        </p:txBody>
      </p:sp>
      <p:pic>
        <p:nvPicPr>
          <p:cNvPr id="7" name="Graphic 6" descr="Handshake">
            <a:extLst>
              <a:ext uri="{FF2B5EF4-FFF2-40B4-BE49-F238E27FC236}">
                <a16:creationId xmlns:a16="http://schemas.microsoft.com/office/drawing/2014/main" id="{C8DC84ED-A83F-3C9F-29A2-D6455B57D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5182" y="1400175"/>
            <a:ext cx="3427516" cy="4598842"/>
          </a:xfrm>
          <a:prstGeom prst="rect">
            <a:avLst/>
          </a:prstGeom>
        </p:spPr>
      </p:pic>
      <p:sp>
        <p:nvSpPr>
          <p:cNvPr id="3" name="Content Placeholder 2">
            <a:extLst>
              <a:ext uri="{FF2B5EF4-FFF2-40B4-BE49-F238E27FC236}">
                <a16:creationId xmlns:a16="http://schemas.microsoft.com/office/drawing/2014/main" id="{5ACFD0B2-C134-E7A5-737E-74B408766984}"/>
              </a:ext>
            </a:extLst>
          </p:cNvPr>
          <p:cNvSpPr>
            <a:spLocks noGrp="1"/>
          </p:cNvSpPr>
          <p:nvPr>
            <p:ph idx="1"/>
          </p:nvPr>
        </p:nvSpPr>
        <p:spPr>
          <a:xfrm>
            <a:off x="6547560" y="1628209"/>
            <a:ext cx="4119258" cy="3601581"/>
          </a:xfrm>
        </p:spPr>
        <p:txBody>
          <a:bodyPr anchor="ctr">
            <a:normAutofit/>
          </a:bodyPr>
          <a:lstStyle/>
          <a:p>
            <a:r>
              <a:rPr lang="en-US" sz="3600" dirty="0"/>
              <a:t>Thank you.</a:t>
            </a: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96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EDA00C-F876-FA49-ED4B-6E3217456383}"/>
              </a:ext>
            </a:extLst>
          </p:cNvPr>
          <p:cNvSpPr>
            <a:spLocks noGrp="1"/>
          </p:cNvSpPr>
          <p:nvPr>
            <p:ph type="title"/>
          </p:nvPr>
        </p:nvSpPr>
        <p:spPr>
          <a:xfrm>
            <a:off x="761801" y="858982"/>
            <a:ext cx="10111983" cy="1515728"/>
          </a:xfrm>
        </p:spPr>
        <p:txBody>
          <a:bodyPr>
            <a:normAutofit/>
          </a:bodyPr>
          <a:lstStyle/>
          <a:p>
            <a:r>
              <a:rPr lang="en-US" sz="4400" b="0" i="0" dirty="0">
                <a:solidFill>
                  <a:srgbClr val="000000"/>
                </a:solidFill>
                <a:effectLst/>
                <a:latin typeface="Arial" panose="020B0604020202020204" pitchFamily="34" charset="0"/>
              </a:rPr>
              <a:t>So, is Machine Translation solved?</a:t>
            </a:r>
            <a:br>
              <a:rPr lang="en-US" sz="4400" b="0" i="0" dirty="0">
                <a:solidFill>
                  <a:srgbClr val="000000"/>
                </a:solidFill>
                <a:effectLst/>
                <a:latin typeface="Arial" panose="020B0604020202020204" pitchFamily="34" charset="0"/>
              </a:rPr>
            </a:br>
            <a:endParaRPr lang="en-US" dirty="0"/>
          </a:p>
        </p:txBody>
      </p:sp>
      <p:sp>
        <p:nvSpPr>
          <p:cNvPr id="18" name="Content Placeholder 2">
            <a:extLst>
              <a:ext uri="{FF2B5EF4-FFF2-40B4-BE49-F238E27FC236}">
                <a16:creationId xmlns:a16="http://schemas.microsoft.com/office/drawing/2014/main" id="{B5E0DAE6-B20B-2621-104B-454DEB136209}"/>
              </a:ext>
            </a:extLst>
          </p:cNvPr>
          <p:cNvSpPr>
            <a:spLocks noGrp="1"/>
          </p:cNvSpPr>
          <p:nvPr>
            <p:ph idx="1"/>
          </p:nvPr>
        </p:nvSpPr>
        <p:spPr>
          <a:xfrm>
            <a:off x="1389419" y="2727729"/>
            <a:ext cx="9048985" cy="3512350"/>
          </a:xfrm>
        </p:spPr>
        <p:txBody>
          <a:bodyPr>
            <a:noAutofit/>
          </a:bodyPr>
          <a:lstStyle/>
          <a:p>
            <a:pPr algn="l"/>
            <a:endParaRPr lang="en-US" sz="2000" dirty="0">
              <a:solidFill>
                <a:srgbClr val="374151"/>
              </a:solidFill>
              <a:latin typeface="Söhne"/>
            </a:endParaRPr>
          </a:p>
          <a:p>
            <a:pPr algn="l" rtl="0"/>
            <a:br>
              <a:rPr lang="en-US" sz="1600" b="0" i="0" dirty="0">
                <a:solidFill>
                  <a:srgbClr val="000000"/>
                </a:solidFill>
                <a:effectLst/>
                <a:latin typeface="Lato" panose="020F0502020204030203" pitchFamily="34" charset="0"/>
              </a:rPr>
            </a:br>
            <a:endParaRPr lang="en-US" sz="1600" b="0" i="0" dirty="0">
              <a:solidFill>
                <a:srgbClr val="000000"/>
              </a:solidFill>
              <a:effectLst/>
              <a:latin typeface="Lato" panose="020F0502020204030203" pitchFamily="34" charset="0"/>
            </a:endParaRPr>
          </a:p>
          <a:p>
            <a:pPr algn="l"/>
            <a:endParaRPr lang="en-US" sz="2000" dirty="0"/>
          </a:p>
        </p:txBody>
      </p:sp>
      <p:cxnSp>
        <p:nvCxnSpPr>
          <p:cNvPr id="28" name="Straight Connector 2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5FD7C26-D8CA-3388-CC39-C6E42D6D9403}"/>
              </a:ext>
            </a:extLst>
          </p:cNvPr>
          <p:cNvSpPr txBox="1"/>
          <p:nvPr/>
        </p:nvSpPr>
        <p:spPr>
          <a:xfrm>
            <a:off x="1163782" y="3233692"/>
            <a:ext cx="7983186" cy="1477328"/>
          </a:xfrm>
          <a:prstGeom prst="rect">
            <a:avLst/>
          </a:prstGeom>
          <a:noFill/>
        </p:spPr>
        <p:txBody>
          <a:bodyPr wrap="square">
            <a:spAutoFit/>
          </a:bodyPr>
          <a:lstStyle/>
          <a:p>
            <a:r>
              <a:rPr lang="en-US" b="0" i="0" dirty="0">
                <a:solidFill>
                  <a:srgbClr val="374151"/>
                </a:solidFill>
                <a:effectLst/>
                <a:latin typeface="Söhne"/>
              </a:rPr>
              <a:t>The bottleneck problem arises from the fixed-size representation of the source sentence. If the source sentence is very long or contains complex information, it's challenging for the encoder to compress all the relevant information into this fixed-size vector. As a result, some information may be lost or not adequately represented in the context vector.</a:t>
            </a:r>
            <a:endParaRPr lang="en-US" dirty="0"/>
          </a:p>
        </p:txBody>
      </p:sp>
    </p:spTree>
    <p:extLst>
      <p:ext uri="{BB962C8B-B14F-4D97-AF65-F5344CB8AC3E}">
        <p14:creationId xmlns:p14="http://schemas.microsoft.com/office/powerpoint/2010/main" val="423389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A1A69-F55B-0271-BE38-A3746BD84264}"/>
              </a:ext>
            </a:extLst>
          </p:cNvPr>
          <p:cNvSpPr>
            <a:spLocks noGrp="1"/>
          </p:cNvSpPr>
          <p:nvPr>
            <p:ph type="title"/>
          </p:nvPr>
        </p:nvSpPr>
        <p:spPr>
          <a:xfrm>
            <a:off x="6788582" y="858983"/>
            <a:ext cx="3968783" cy="2021378"/>
          </a:xfrm>
        </p:spPr>
        <p:txBody>
          <a:bodyPr>
            <a:normAutofit/>
          </a:bodyPr>
          <a:lstStyle/>
          <a:p>
            <a:pPr>
              <a:lnSpc>
                <a:spcPct val="90000"/>
              </a:lnSpc>
            </a:pPr>
            <a:r>
              <a:rPr lang="en-US" sz="3400" b="0" i="0" dirty="0">
                <a:effectLst/>
                <a:latin typeface="Söhne"/>
              </a:rPr>
              <a:t>Solution to Bottleneck problem?</a:t>
            </a:r>
            <a:br>
              <a:rPr lang="en-US" sz="3400" b="0" i="0" dirty="0">
                <a:effectLst/>
                <a:latin typeface="Söhne"/>
              </a:rPr>
            </a:br>
            <a:endParaRPr lang="en-US" sz="3400" dirty="0"/>
          </a:p>
        </p:txBody>
      </p:sp>
      <p:pic>
        <p:nvPicPr>
          <p:cNvPr id="5" name="Picture 4" descr="White puzzle with one red piece">
            <a:extLst>
              <a:ext uri="{FF2B5EF4-FFF2-40B4-BE49-F238E27FC236}">
                <a16:creationId xmlns:a16="http://schemas.microsoft.com/office/drawing/2014/main" id="{984B4D01-631B-716D-11A6-5E360BB4C97E}"/>
              </a:ext>
            </a:extLst>
          </p:cNvPr>
          <p:cNvPicPr>
            <a:picLocks noChangeAspect="1"/>
          </p:cNvPicPr>
          <p:nvPr/>
        </p:nvPicPr>
        <p:blipFill rotWithShape="1">
          <a:blip r:embed="rId2"/>
          <a:srcRect l="24658" r="23054"/>
          <a:stretch/>
        </p:blipFill>
        <p:spPr>
          <a:xfrm>
            <a:off x="-1" y="-2"/>
            <a:ext cx="6374929" cy="6858002"/>
          </a:xfrm>
          <a:prstGeom prst="rect">
            <a:avLst/>
          </a:prstGeom>
        </p:spPr>
      </p:pic>
      <p:sp>
        <p:nvSpPr>
          <p:cNvPr id="3" name="Content Placeholder 2">
            <a:extLst>
              <a:ext uri="{FF2B5EF4-FFF2-40B4-BE49-F238E27FC236}">
                <a16:creationId xmlns:a16="http://schemas.microsoft.com/office/drawing/2014/main" id="{AF1C9AE5-58AB-CF23-CBF5-D571868F598A}"/>
              </a:ext>
            </a:extLst>
          </p:cNvPr>
          <p:cNvSpPr>
            <a:spLocks noGrp="1"/>
          </p:cNvSpPr>
          <p:nvPr>
            <p:ph idx="1"/>
          </p:nvPr>
        </p:nvSpPr>
        <p:spPr>
          <a:xfrm>
            <a:off x="6788582" y="3282696"/>
            <a:ext cx="3968783" cy="2957383"/>
          </a:xfrm>
        </p:spPr>
        <p:txBody>
          <a:bodyPr anchor="ctr">
            <a:normAutofit/>
          </a:bodyPr>
          <a:lstStyle/>
          <a:p>
            <a:pPr>
              <a:lnSpc>
                <a:spcPct val="100000"/>
              </a:lnSpc>
            </a:pPr>
            <a:r>
              <a:rPr lang="en-US" sz="2000" b="0" i="0" dirty="0">
                <a:solidFill>
                  <a:srgbClr val="FF0000"/>
                </a:solidFill>
                <a:effectLst/>
                <a:latin typeface="Arial" panose="020B0604020202020204" pitchFamily="34" charset="0"/>
              </a:rPr>
              <a:t>Attention</a:t>
            </a:r>
            <a:r>
              <a:rPr lang="en-US" sz="2000" b="0" i="0" dirty="0">
                <a:effectLst/>
                <a:latin typeface="Arial" panose="020B0604020202020204" pitchFamily="34" charset="0"/>
              </a:rPr>
              <a:t> provides a solution to the bottleneck problem.</a:t>
            </a:r>
            <a:br>
              <a:rPr lang="en-US" sz="2000" b="0" i="0" dirty="0">
                <a:effectLst/>
                <a:latin typeface="Lato" panose="020F0502020204030203" pitchFamily="34" charset="0"/>
              </a:rPr>
            </a:br>
            <a:r>
              <a:rPr lang="en-US" sz="2000" b="0" i="0" dirty="0">
                <a:effectLst/>
                <a:latin typeface="Arial" panose="020B0604020202020204" pitchFamily="34" charset="0"/>
              </a:rPr>
              <a:t>• Core idea: on each step of the decoder, use direct connection to the encoder to focus</a:t>
            </a:r>
            <a:br>
              <a:rPr lang="en-US" sz="2000" b="0" i="0" dirty="0">
                <a:effectLst/>
                <a:latin typeface="Lato" panose="020F0502020204030203" pitchFamily="34" charset="0"/>
              </a:rPr>
            </a:br>
            <a:r>
              <a:rPr lang="en-US" sz="2000" b="0" i="0" dirty="0">
                <a:effectLst/>
                <a:latin typeface="Arial" panose="020B0604020202020204" pitchFamily="34" charset="0"/>
              </a:rPr>
              <a:t>on a particular part of the source sequence</a:t>
            </a:r>
            <a:br>
              <a:rPr lang="en-US" sz="2000" b="0" i="0" dirty="0">
                <a:effectLst/>
                <a:latin typeface="Lato" panose="020F0502020204030203" pitchFamily="34" charset="0"/>
              </a:rPr>
            </a:br>
            <a:br>
              <a:rPr lang="en-US" sz="2000" dirty="0"/>
            </a:br>
            <a:endParaRPr lang="en-US" sz="2000" dirty="0"/>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62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7023-2B3D-36E1-2AC7-D4A02FDBE9AA}"/>
              </a:ext>
            </a:extLst>
          </p:cNvPr>
          <p:cNvSpPr>
            <a:spLocks noGrp="1"/>
          </p:cNvSpPr>
          <p:nvPr>
            <p:ph type="title"/>
          </p:nvPr>
        </p:nvSpPr>
        <p:spPr/>
        <p:txBody>
          <a:bodyPr/>
          <a:lstStyle/>
          <a:p>
            <a:r>
              <a:rPr lang="en-US" dirty="0"/>
              <a:t>Seq to seq with Attention</a:t>
            </a:r>
          </a:p>
        </p:txBody>
      </p:sp>
      <p:pic>
        <p:nvPicPr>
          <p:cNvPr id="5" name="Content Placeholder 4" descr="A diagram of a computer&#10;&#10;Description automatically generated">
            <a:extLst>
              <a:ext uri="{FF2B5EF4-FFF2-40B4-BE49-F238E27FC236}">
                <a16:creationId xmlns:a16="http://schemas.microsoft.com/office/drawing/2014/main" id="{170C18ED-98DD-F33F-F739-638152306DEB}"/>
              </a:ext>
            </a:extLst>
          </p:cNvPr>
          <p:cNvPicPr>
            <a:picLocks noGrp="1" noChangeAspect="1"/>
          </p:cNvPicPr>
          <p:nvPr>
            <p:ph idx="1"/>
          </p:nvPr>
        </p:nvPicPr>
        <p:blipFill>
          <a:blip r:embed="rId2"/>
          <a:stretch>
            <a:fillRect/>
          </a:stretch>
        </p:blipFill>
        <p:spPr>
          <a:xfrm>
            <a:off x="2364820" y="2749550"/>
            <a:ext cx="7175023" cy="3262313"/>
          </a:xfrm>
        </p:spPr>
      </p:pic>
    </p:spTree>
    <p:extLst>
      <p:ext uri="{BB962C8B-B14F-4D97-AF65-F5344CB8AC3E}">
        <p14:creationId xmlns:p14="http://schemas.microsoft.com/office/powerpoint/2010/main" val="130597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C0FBB6-4CCA-4358-9DD5-CDF2173E63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E6B771E-DDF7-430C-9462-BA1D3742C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process&#10;&#10;Description automatically generated">
            <a:extLst>
              <a:ext uri="{FF2B5EF4-FFF2-40B4-BE49-F238E27FC236}">
                <a16:creationId xmlns:a16="http://schemas.microsoft.com/office/drawing/2014/main" id="{7107C34E-C23C-8A76-3498-9DF4734C4079}"/>
              </a:ext>
            </a:extLst>
          </p:cNvPr>
          <p:cNvPicPr>
            <a:picLocks noGrp="1" noChangeAspect="1"/>
          </p:cNvPicPr>
          <p:nvPr>
            <p:ph idx="1"/>
          </p:nvPr>
        </p:nvPicPr>
        <p:blipFill rotWithShape="1">
          <a:blip r:embed="rId2"/>
          <a:srcRect l="2222" r="1" b="1"/>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useBgFill="1">
        <p:nvSpPr>
          <p:cNvPr id="16" name="Rectangle 15">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827963"/>
          </a:xfrm>
          <a:prstGeom prst="rect">
            <a:avLst/>
          </a:prstGeom>
          <a:ln>
            <a:noFill/>
          </a:ln>
          <a:effectLst>
            <a:outerShdw blurRad="203200" dist="101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0823557" y="119227"/>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23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693C-9F3A-6917-C819-A1492E9DDC15}"/>
              </a:ext>
            </a:extLst>
          </p:cNvPr>
          <p:cNvSpPr>
            <a:spLocks noGrp="1"/>
          </p:cNvSpPr>
          <p:nvPr>
            <p:ph type="title"/>
          </p:nvPr>
        </p:nvSpPr>
        <p:spPr/>
        <p:txBody>
          <a:bodyPr>
            <a:normAutofit fontScale="90000"/>
          </a:bodyPr>
          <a:lstStyle/>
          <a:p>
            <a:r>
              <a:rPr lang="en-US" dirty="0">
                <a:latin typeface="Söhne"/>
              </a:rPr>
              <a:t>K</a:t>
            </a:r>
            <a:r>
              <a:rPr lang="en-US" b="0" i="0" dirty="0">
                <a:effectLst/>
                <a:latin typeface="Söhne"/>
              </a:rPr>
              <a:t>ey components and features of the transformer architecture:</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95B1417A-B05F-7589-6E74-BB1DFD75A0D4}"/>
              </a:ext>
            </a:extLst>
          </p:cNvPr>
          <p:cNvSpPr>
            <a:spLocks noGrp="1"/>
          </p:cNvSpPr>
          <p:nvPr>
            <p:ph idx="1"/>
          </p:nvPr>
        </p:nvSpPr>
        <p:spPr>
          <a:xfrm>
            <a:off x="653143" y="2291255"/>
            <a:ext cx="11538857" cy="4370802"/>
          </a:xfrm>
        </p:spPr>
        <p:txBody>
          <a:bodyPr>
            <a:noAutofit/>
          </a:bodyPr>
          <a:lstStyle/>
          <a:p>
            <a:pPr algn="l"/>
            <a:br>
              <a:rPr lang="en-US" sz="1200" b="0" i="0" dirty="0">
                <a:effectLst/>
                <a:latin typeface="Söhne"/>
              </a:rPr>
            </a:br>
            <a:endParaRPr lang="en-US" sz="1200" b="0" i="0" dirty="0">
              <a:effectLst/>
              <a:latin typeface="Söhne"/>
            </a:endParaRPr>
          </a:p>
          <a:p>
            <a:pPr algn="l">
              <a:buFont typeface="+mj-lt"/>
              <a:buAutoNum type="arabicPeriod"/>
            </a:pPr>
            <a:r>
              <a:rPr lang="en-US" sz="1200" b="1" i="0" dirty="0">
                <a:effectLst/>
                <a:latin typeface="Söhne"/>
              </a:rPr>
              <a:t>Attention Mechanism:</a:t>
            </a:r>
            <a:endParaRPr lang="en-US" sz="1200" b="0" i="0" dirty="0">
              <a:effectLst/>
              <a:latin typeface="Söhne"/>
            </a:endParaRPr>
          </a:p>
          <a:p>
            <a:pPr marL="742950" lvl="1" indent="-285750" algn="l">
              <a:buFont typeface="+mj-lt"/>
              <a:buAutoNum type="arabicPeriod"/>
            </a:pPr>
            <a:r>
              <a:rPr lang="en-US" sz="1200" b="0" i="0" dirty="0">
                <a:effectLst/>
                <a:latin typeface="Söhne"/>
              </a:rPr>
              <a:t>The attention mechanism allows the model to focus on different parts of the input sequence when making predictions. It captures relationships between words by assigning different weights to different parts of the sequence.</a:t>
            </a:r>
          </a:p>
          <a:p>
            <a:pPr algn="l">
              <a:buFont typeface="+mj-lt"/>
              <a:buAutoNum type="arabicPeriod"/>
            </a:pPr>
            <a:r>
              <a:rPr lang="en-US" sz="1200" b="1" i="0" dirty="0">
                <a:effectLst/>
                <a:latin typeface="Söhne"/>
              </a:rPr>
              <a:t>Encoder-Decoder Structure:</a:t>
            </a:r>
            <a:endParaRPr lang="en-US" sz="1200" b="0" i="0" dirty="0">
              <a:effectLst/>
              <a:latin typeface="Söhne"/>
            </a:endParaRPr>
          </a:p>
          <a:p>
            <a:pPr marL="742950" lvl="1" indent="-285750" algn="l">
              <a:buFont typeface="+mj-lt"/>
              <a:buAutoNum type="arabicPeriod"/>
            </a:pPr>
            <a:r>
              <a:rPr lang="en-US" sz="1200" b="0" i="0" dirty="0">
                <a:effectLst/>
                <a:latin typeface="Söhne"/>
              </a:rPr>
              <a:t>The transformer architecture is composed of an encoder and a decoder. In NLP tasks, the encoder processes the input sequence, and the decoder generates the output sequence.</a:t>
            </a:r>
          </a:p>
          <a:p>
            <a:pPr algn="l">
              <a:buFont typeface="+mj-lt"/>
              <a:buAutoNum type="arabicPeriod"/>
            </a:pPr>
            <a:r>
              <a:rPr lang="en-US" sz="1200" b="1" i="0" dirty="0">
                <a:effectLst/>
                <a:latin typeface="Söhne"/>
              </a:rPr>
              <a:t>Self-Attention:</a:t>
            </a:r>
            <a:endParaRPr lang="en-US" sz="1200" b="0" i="0" dirty="0">
              <a:effectLst/>
              <a:latin typeface="Söhne"/>
            </a:endParaRPr>
          </a:p>
          <a:p>
            <a:pPr marL="742950" lvl="1" indent="-285750" algn="l">
              <a:buFont typeface="+mj-lt"/>
              <a:buAutoNum type="arabicPeriod"/>
            </a:pPr>
            <a:r>
              <a:rPr lang="en-US" sz="1200" b="0" i="0" dirty="0">
                <a:effectLst/>
                <a:latin typeface="Söhne"/>
              </a:rPr>
              <a:t>Self-attention allows each word in the input sequence to attend to all other words. This enables the model to capture dependencies and relationships between words regardless of their positions in the sequence.</a:t>
            </a:r>
          </a:p>
          <a:p>
            <a:pPr algn="l">
              <a:buFont typeface="+mj-lt"/>
              <a:buAutoNum type="arabicPeriod"/>
            </a:pPr>
            <a:r>
              <a:rPr lang="en-US" sz="1200" b="1" i="0" dirty="0">
                <a:effectLst/>
                <a:latin typeface="Söhne"/>
              </a:rPr>
              <a:t>Multi-Head Attention:</a:t>
            </a:r>
            <a:endParaRPr lang="en-US" sz="1200" b="0" i="0" dirty="0">
              <a:effectLst/>
              <a:latin typeface="Söhne"/>
            </a:endParaRPr>
          </a:p>
          <a:p>
            <a:pPr marL="742950" lvl="1" indent="-285750" algn="l">
              <a:buFont typeface="+mj-lt"/>
              <a:buAutoNum type="arabicPeriod"/>
            </a:pPr>
            <a:r>
              <a:rPr lang="en-US" sz="1200" b="0" i="0" dirty="0">
                <a:effectLst/>
                <a:latin typeface="Söhne"/>
              </a:rPr>
              <a:t>To capture different types of relationships and patterns, transformers use multiple attention heads in parallel. Each head focuses on different aspects of the input sequence.</a:t>
            </a:r>
          </a:p>
          <a:p>
            <a:pPr algn="l">
              <a:buFont typeface="+mj-lt"/>
              <a:buAutoNum type="arabicPeriod"/>
            </a:pPr>
            <a:r>
              <a:rPr lang="en-US" sz="1200" b="1" i="0" dirty="0">
                <a:effectLst/>
                <a:latin typeface="Söhne"/>
              </a:rPr>
              <a:t>Positional Encoding:</a:t>
            </a:r>
            <a:endParaRPr lang="en-US" sz="1200" b="0" i="0" dirty="0">
              <a:effectLst/>
              <a:latin typeface="Söhne"/>
            </a:endParaRPr>
          </a:p>
          <a:p>
            <a:pPr marL="742950" lvl="1" indent="-285750" algn="l">
              <a:buFont typeface="+mj-lt"/>
              <a:buAutoNum type="arabicPeriod"/>
            </a:pPr>
            <a:r>
              <a:rPr lang="en-US" sz="1200" b="0" i="0" dirty="0">
                <a:effectLst/>
                <a:latin typeface="Söhne"/>
              </a:rPr>
              <a:t>Since transformers don't inherently understand the order of the input sequence, positional encodings are added to provide information about the positions of words in the sequence.</a:t>
            </a:r>
          </a:p>
          <a:p>
            <a:endParaRPr lang="en-US" sz="1200" dirty="0"/>
          </a:p>
        </p:txBody>
      </p:sp>
    </p:spTree>
    <p:extLst>
      <p:ext uri="{BB962C8B-B14F-4D97-AF65-F5344CB8AC3E}">
        <p14:creationId xmlns:p14="http://schemas.microsoft.com/office/powerpoint/2010/main" val="194614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50F5-6D51-E9E1-EAEF-BB06A2A187AF}"/>
              </a:ext>
            </a:extLst>
          </p:cNvPr>
          <p:cNvSpPr>
            <a:spLocks noGrp="1"/>
          </p:cNvSpPr>
          <p:nvPr>
            <p:ph type="title"/>
          </p:nvPr>
        </p:nvSpPr>
        <p:spPr/>
        <p:txBody>
          <a:bodyPr/>
          <a:lstStyle/>
          <a:p>
            <a:r>
              <a:rPr lang="en-US" dirty="0"/>
              <a:t>Pretraining</a:t>
            </a:r>
          </a:p>
        </p:txBody>
      </p:sp>
      <p:sp>
        <p:nvSpPr>
          <p:cNvPr id="3" name="Content Placeholder 2">
            <a:extLst>
              <a:ext uri="{FF2B5EF4-FFF2-40B4-BE49-F238E27FC236}">
                <a16:creationId xmlns:a16="http://schemas.microsoft.com/office/drawing/2014/main" id="{D703C204-A980-36C7-CDF5-538B3CA5CC95}"/>
              </a:ext>
            </a:extLst>
          </p:cNvPr>
          <p:cNvSpPr>
            <a:spLocks noGrp="1"/>
          </p:cNvSpPr>
          <p:nvPr>
            <p:ph idx="1"/>
          </p:nvPr>
        </p:nvSpPr>
        <p:spPr/>
        <p:txBody>
          <a:bodyPr/>
          <a:lstStyle/>
          <a:p>
            <a:r>
              <a:rPr lang="en-US" b="0" i="0" dirty="0">
                <a:solidFill>
                  <a:srgbClr val="0F0F0F"/>
                </a:solidFill>
                <a:effectLst/>
                <a:latin typeface="Söhne"/>
              </a:rPr>
              <a:t>In Natural Language Processing (NLP), pretraining involves training a model on a large corpus of text data to learn general language representations. Pretraining in NLP typically uses unsupervised or self-supervised learning techniques to train models like BERT (Bidirectional Encoder Representations from Transformers), GPT (Generative Pretrained Transformer), and their variants.</a:t>
            </a:r>
            <a:endParaRPr lang="en-US" dirty="0"/>
          </a:p>
        </p:txBody>
      </p:sp>
    </p:spTree>
    <p:extLst>
      <p:ext uri="{BB962C8B-B14F-4D97-AF65-F5344CB8AC3E}">
        <p14:creationId xmlns:p14="http://schemas.microsoft.com/office/powerpoint/2010/main" val="161067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2E91-FB42-5A44-0773-786144DFFF48}"/>
              </a:ext>
            </a:extLst>
          </p:cNvPr>
          <p:cNvSpPr>
            <a:spLocks noGrp="1"/>
          </p:cNvSpPr>
          <p:nvPr>
            <p:ph type="title"/>
          </p:nvPr>
        </p:nvSpPr>
        <p:spPr/>
        <p:txBody>
          <a:bodyPr>
            <a:normAutofit fontScale="90000"/>
          </a:bodyPr>
          <a:lstStyle/>
          <a:p>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Pretraining for three types of architecture</a:t>
            </a:r>
            <a:br>
              <a:rPr lang="en-US" b="0" i="0" dirty="0">
                <a:solidFill>
                  <a:srgbClr val="000000"/>
                </a:solidFill>
                <a:effectLst/>
                <a:latin typeface="Lato" panose="020F0502020204030203" pitchFamily="34" charset="0"/>
              </a:rPr>
            </a:br>
            <a:br>
              <a:rPr lang="en-US" dirty="0"/>
            </a:br>
            <a:endParaRPr lang="en-US" dirty="0"/>
          </a:p>
        </p:txBody>
      </p:sp>
      <p:sp>
        <p:nvSpPr>
          <p:cNvPr id="3" name="Content Placeholder 2">
            <a:extLst>
              <a:ext uri="{FF2B5EF4-FFF2-40B4-BE49-F238E27FC236}">
                <a16:creationId xmlns:a16="http://schemas.microsoft.com/office/drawing/2014/main" id="{B71B8806-E2E7-E58D-C105-11A87E4ECE53}"/>
              </a:ext>
            </a:extLst>
          </p:cNvPr>
          <p:cNvSpPr>
            <a:spLocks noGrp="1"/>
          </p:cNvSpPr>
          <p:nvPr>
            <p:ph idx="1"/>
          </p:nvPr>
        </p:nvSpPr>
        <p:spPr/>
        <p:txBody>
          <a:bodyPr>
            <a:normAutofit/>
          </a:bodyPr>
          <a:lstStyle/>
          <a:p>
            <a:pPr algn="l">
              <a:buFont typeface="+mj-lt"/>
              <a:buAutoNum type="arabicPeriod"/>
            </a:pPr>
            <a:r>
              <a:rPr lang="en-US" b="1" i="0" dirty="0">
                <a:effectLst/>
                <a:latin typeface="Söhne"/>
              </a:rPr>
              <a:t>Decoders (Language Models):</a:t>
            </a:r>
            <a:endParaRPr lang="en-US" b="0" i="0" dirty="0">
              <a:effectLst/>
              <a:latin typeface="Söhne"/>
            </a:endParaRPr>
          </a:p>
          <a:p>
            <a:pPr marL="742950" lvl="1" indent="-285750" algn="l">
              <a:buFont typeface="+mj-lt"/>
              <a:buAutoNum type="arabicPeriod"/>
            </a:pPr>
            <a:r>
              <a:rPr lang="en-US" b="1" i="0" dirty="0">
                <a:effectLst/>
                <a:latin typeface="Söhne"/>
              </a:rPr>
              <a:t>Use Cases:</a:t>
            </a:r>
            <a:r>
              <a:rPr lang="en-US" b="0" i="0" dirty="0">
                <a:effectLst/>
                <a:latin typeface="Söhne"/>
              </a:rPr>
              <a:t> Ideal for text generation tasks, but can't condition on future words.</a:t>
            </a:r>
          </a:p>
          <a:p>
            <a:pPr marL="742950" lvl="1" indent="-285750" algn="l">
              <a:buFont typeface="+mj-lt"/>
              <a:buAutoNum type="arabicPeriod"/>
            </a:pPr>
            <a:r>
              <a:rPr lang="en-US" b="1" i="0" dirty="0">
                <a:effectLst/>
                <a:latin typeface="Söhne"/>
              </a:rPr>
              <a:t>Examples:</a:t>
            </a:r>
            <a:r>
              <a:rPr lang="en-US" b="0" i="0" dirty="0">
                <a:effectLst/>
                <a:latin typeface="Söhne"/>
              </a:rPr>
              <a:t> GPT-2, GPT-3, </a:t>
            </a:r>
            <a:r>
              <a:rPr lang="en-US" b="0" i="0" dirty="0" err="1">
                <a:effectLst/>
                <a:latin typeface="Söhne"/>
              </a:rPr>
              <a:t>LaMDA</a:t>
            </a:r>
            <a:r>
              <a:rPr lang="en-US" b="0" i="0" dirty="0">
                <a:effectLst/>
                <a:latin typeface="Söhne"/>
              </a:rPr>
              <a:t>.</a:t>
            </a:r>
          </a:p>
          <a:p>
            <a:pPr marL="742950" lvl="1" indent="-285750" algn="l">
              <a:buFont typeface="+mj-lt"/>
              <a:buAutoNum type="arabicPeriod"/>
            </a:pPr>
            <a:r>
              <a:rPr lang="en-US" b="1" i="0" dirty="0">
                <a:effectLst/>
                <a:latin typeface="Söhne"/>
              </a:rPr>
              <a:t>Pretraining Focus:</a:t>
            </a:r>
            <a:r>
              <a:rPr lang="en-US" b="0" i="0" dirty="0">
                <a:effectLst/>
                <a:latin typeface="Söhne"/>
              </a:rPr>
              <a:t> Language models like GPT series focus on autoregressive language modeling, predicting the next word based on preceding words, enabling coherent and contextually relevant text generation.</a:t>
            </a:r>
          </a:p>
        </p:txBody>
      </p:sp>
    </p:spTree>
    <p:extLst>
      <p:ext uri="{BB962C8B-B14F-4D97-AF65-F5344CB8AC3E}">
        <p14:creationId xmlns:p14="http://schemas.microsoft.com/office/powerpoint/2010/main" val="3153094447"/>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2405</Words>
  <Application>Microsoft Macintosh PowerPoint</Application>
  <PresentationFormat>Widescreen</PresentationFormat>
  <Paragraphs>140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Bierstadt</vt:lpstr>
      <vt:lpstr>Calibri</vt:lpstr>
      <vt:lpstr>Courier New</vt:lpstr>
      <vt:lpstr>Lato</vt:lpstr>
      <vt:lpstr>Söhne</vt:lpstr>
      <vt:lpstr>BevelVTI</vt:lpstr>
      <vt:lpstr>Natural Language Processing</vt:lpstr>
      <vt:lpstr>Recap</vt:lpstr>
      <vt:lpstr>So, is Machine Translation solved? </vt:lpstr>
      <vt:lpstr>Solution to Bottleneck problem? </vt:lpstr>
      <vt:lpstr>Seq to seq with Attention</vt:lpstr>
      <vt:lpstr>PowerPoint Presentation</vt:lpstr>
      <vt:lpstr>Key components and features of the transformer architecture: </vt:lpstr>
      <vt:lpstr>Pretraining</vt:lpstr>
      <vt:lpstr> Pretraining for three types of architecture  </vt:lpstr>
      <vt:lpstr>2. Encoders (Bidirectional Context): </vt:lpstr>
      <vt:lpstr>3. Encoder-Decoders (Hybrid Approach):</vt:lpstr>
      <vt:lpstr> </vt:lpstr>
      <vt:lpstr>Question Answering</vt:lpstr>
      <vt:lpstr>Question answering: a taxonomy </vt:lpstr>
      <vt:lpstr>Techniques for QA in NLP: </vt:lpstr>
      <vt:lpstr>Beyond textual QA problems</vt:lpstr>
      <vt:lpstr>Here are some aspects:</vt:lpstr>
      <vt:lpstr>Reading comprehension</vt:lpstr>
      <vt:lpstr>Stanford Question Answering Dataset (SQuAD)</vt:lpstr>
      <vt:lpstr>Key features of SQuAD include: </vt:lpstr>
      <vt:lpstr>Evaluation metrics used in the Stanford Question Answering Dataset (SQuAD)</vt:lpstr>
      <vt:lpstr>Example for EM</vt:lpstr>
      <vt:lpstr>Example for F1</vt:lpstr>
      <vt:lpstr>  Other question answering datasets  </vt:lpstr>
      <vt:lpstr>BiDAF (Bidirectional Attention Flow)</vt:lpstr>
      <vt:lpstr>Here's an overview of the key components and workings of the BiDAF model: </vt:lpstr>
      <vt:lpstr>Continuation: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Merchant, Maryam Yahayabhai</dc:creator>
  <cp:lastModifiedBy>Merchant, Maryam Yahayabhai</cp:lastModifiedBy>
  <cp:revision>10</cp:revision>
  <dcterms:created xsi:type="dcterms:W3CDTF">2023-09-07T15:15:58Z</dcterms:created>
  <dcterms:modified xsi:type="dcterms:W3CDTF">2023-12-01T13:15:16Z</dcterms:modified>
</cp:coreProperties>
</file>