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32"/>
  </p:notesMasterIdLst>
  <p:sldIdLst>
    <p:sldId id="256" r:id="rId2"/>
    <p:sldId id="258" r:id="rId3"/>
    <p:sldId id="259" r:id="rId4"/>
    <p:sldId id="307" r:id="rId5"/>
    <p:sldId id="328" r:id="rId6"/>
    <p:sldId id="329" r:id="rId7"/>
    <p:sldId id="330" r:id="rId8"/>
    <p:sldId id="331" r:id="rId9"/>
    <p:sldId id="332" r:id="rId10"/>
    <p:sldId id="333" r:id="rId11"/>
    <p:sldId id="334" r:id="rId12"/>
    <p:sldId id="335" r:id="rId13"/>
    <p:sldId id="336" r:id="rId14"/>
    <p:sldId id="340" r:id="rId15"/>
    <p:sldId id="341" r:id="rId16"/>
    <p:sldId id="342" r:id="rId17"/>
    <p:sldId id="343" r:id="rId18"/>
    <p:sldId id="337" r:id="rId19"/>
    <p:sldId id="344" r:id="rId20"/>
    <p:sldId id="345" r:id="rId21"/>
    <p:sldId id="346" r:id="rId22"/>
    <p:sldId id="347" r:id="rId23"/>
    <p:sldId id="338" r:id="rId24"/>
    <p:sldId id="339" r:id="rId25"/>
    <p:sldId id="348" r:id="rId26"/>
    <p:sldId id="349" r:id="rId27"/>
    <p:sldId id="350" r:id="rId28"/>
    <p:sldId id="351" r:id="rId29"/>
    <p:sldId id="352"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B107FC-D314-9141-941F-61A12D091594}">
          <p14:sldIdLst>
            <p14:sldId id="256"/>
            <p14:sldId id="258"/>
            <p14:sldId id="259"/>
            <p14:sldId id="307"/>
            <p14:sldId id="328"/>
            <p14:sldId id="329"/>
            <p14:sldId id="330"/>
            <p14:sldId id="331"/>
            <p14:sldId id="332"/>
            <p14:sldId id="333"/>
            <p14:sldId id="334"/>
            <p14:sldId id="335"/>
            <p14:sldId id="336"/>
            <p14:sldId id="340"/>
            <p14:sldId id="341"/>
            <p14:sldId id="342"/>
            <p14:sldId id="343"/>
            <p14:sldId id="337"/>
            <p14:sldId id="344"/>
            <p14:sldId id="345"/>
            <p14:sldId id="346"/>
            <p14:sldId id="347"/>
            <p14:sldId id="338"/>
            <p14:sldId id="339"/>
            <p14:sldId id="348"/>
            <p14:sldId id="349"/>
            <p14:sldId id="350"/>
            <p14:sldId id="351"/>
            <p14:sldId id="352"/>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1"/>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0E1B9-B17B-624E-94EC-5F45F873BCAA}" type="datetimeFigureOut">
              <a:rPr lang="en-US" smtClean="0"/>
              <a:t>11/16/23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6A1E2-B012-BB4E-988E-41ECE0055A2B}" type="slidenum">
              <a:rPr lang="en-US" smtClean="0"/>
              <a:t>‹#›</a:t>
            </a:fld>
            <a:endParaRPr lang="en-US"/>
          </a:p>
        </p:txBody>
      </p:sp>
    </p:spTree>
    <p:extLst>
      <p:ext uri="{BB962C8B-B14F-4D97-AF65-F5344CB8AC3E}">
        <p14:creationId xmlns:p14="http://schemas.microsoft.com/office/powerpoint/2010/main" val="164496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11/16/23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11/16/23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1349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11/16/23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23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11/16/23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08466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11/16/23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2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11/16/23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7899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11/16/23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2900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11/16/23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2966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11/16/23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19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11/16/23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71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11/16/23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11/16/23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9869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Abstract design of flower petals in pastel">
            <a:extLst>
              <a:ext uri="{FF2B5EF4-FFF2-40B4-BE49-F238E27FC236}">
                <a16:creationId xmlns:a16="http://schemas.microsoft.com/office/drawing/2014/main" id="{D2A2B02F-762B-D9BF-5015-3AC3A47CA563}"/>
              </a:ext>
            </a:extLst>
          </p:cNvPr>
          <p:cNvPicPr>
            <a:picLocks noChangeAspect="1"/>
          </p:cNvPicPr>
          <p:nvPr/>
        </p:nvPicPr>
        <p:blipFill rotWithShape="1">
          <a:blip r:embed="rId2"/>
          <a:srcRect t="43175"/>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useBgFill="1">
        <p:nvSpPr>
          <p:cNvPr id="22" name="Rectangle 2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22C0C-CFA9-6E75-75AB-8A4245B62847}"/>
              </a:ext>
            </a:extLst>
          </p:cNvPr>
          <p:cNvSpPr>
            <a:spLocks noGrp="1"/>
          </p:cNvSpPr>
          <p:nvPr>
            <p:ph type="ctrTitle"/>
          </p:nvPr>
        </p:nvSpPr>
        <p:spPr>
          <a:xfrm>
            <a:off x="589558" y="4831307"/>
            <a:ext cx="5474257" cy="1815151"/>
          </a:xfrm>
        </p:spPr>
        <p:txBody>
          <a:bodyPr anchor="ctr">
            <a:normAutofit/>
          </a:bodyPr>
          <a:lstStyle/>
          <a:p>
            <a:r>
              <a:rPr lang="en-US" sz="3600" dirty="0"/>
              <a:t>Natural Language Processing</a:t>
            </a:r>
          </a:p>
        </p:txBody>
      </p:sp>
      <p:sp>
        <p:nvSpPr>
          <p:cNvPr id="3" name="Subtitle 2">
            <a:extLst>
              <a:ext uri="{FF2B5EF4-FFF2-40B4-BE49-F238E27FC236}">
                <a16:creationId xmlns:a16="http://schemas.microsoft.com/office/drawing/2014/main" id="{9D6F09E8-00B0-4DCF-451A-5A238BA31178}"/>
              </a:ext>
            </a:extLst>
          </p:cNvPr>
          <p:cNvSpPr>
            <a:spLocks noGrp="1"/>
          </p:cNvSpPr>
          <p:nvPr>
            <p:ph type="subTitle" idx="1"/>
          </p:nvPr>
        </p:nvSpPr>
        <p:spPr>
          <a:xfrm>
            <a:off x="6469039" y="4831306"/>
            <a:ext cx="4568128" cy="1815152"/>
          </a:xfrm>
        </p:spPr>
        <p:txBody>
          <a:bodyPr anchor="ctr">
            <a:normAutofit/>
          </a:bodyPr>
          <a:lstStyle/>
          <a:p>
            <a:r>
              <a:rPr lang="en-US"/>
              <a:t>Recitation Class</a:t>
            </a:r>
          </a:p>
        </p:txBody>
      </p:sp>
      <p:cxnSp>
        <p:nvCxnSpPr>
          <p:cNvPr id="24" name="Straight Connector 23">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73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50F5-6D51-E9E1-EAEF-BB06A2A187AF}"/>
              </a:ext>
            </a:extLst>
          </p:cNvPr>
          <p:cNvSpPr>
            <a:spLocks noGrp="1"/>
          </p:cNvSpPr>
          <p:nvPr>
            <p:ph type="title"/>
          </p:nvPr>
        </p:nvSpPr>
        <p:spPr/>
        <p:txBody>
          <a:bodyPr/>
          <a:lstStyle/>
          <a:p>
            <a:r>
              <a:rPr lang="en-US" dirty="0"/>
              <a:t>Pretraining</a:t>
            </a:r>
          </a:p>
        </p:txBody>
      </p:sp>
      <p:sp>
        <p:nvSpPr>
          <p:cNvPr id="3" name="Content Placeholder 2">
            <a:extLst>
              <a:ext uri="{FF2B5EF4-FFF2-40B4-BE49-F238E27FC236}">
                <a16:creationId xmlns:a16="http://schemas.microsoft.com/office/drawing/2014/main" id="{D703C204-A980-36C7-CDF5-538B3CA5CC95}"/>
              </a:ext>
            </a:extLst>
          </p:cNvPr>
          <p:cNvSpPr>
            <a:spLocks noGrp="1"/>
          </p:cNvSpPr>
          <p:nvPr>
            <p:ph idx="1"/>
          </p:nvPr>
        </p:nvSpPr>
        <p:spPr/>
        <p:txBody>
          <a:bodyPr/>
          <a:lstStyle/>
          <a:p>
            <a:r>
              <a:rPr lang="en-US" b="0" i="0" dirty="0">
                <a:solidFill>
                  <a:srgbClr val="0F0F0F"/>
                </a:solidFill>
                <a:effectLst/>
                <a:latin typeface="Söhne"/>
              </a:rPr>
              <a:t>In Natural Language Processing (NLP), pretraining involves training a model on a large corpus of text data to learn general language representations. Pretraining in NLP typically uses unsupervised or self-supervised learning techniques to train models like BERT (Bidirectional Encoder Representations from Transformers), GPT (Generative Pretrained Transformer), and their variants.</a:t>
            </a:r>
            <a:endParaRPr lang="en-US" dirty="0"/>
          </a:p>
        </p:txBody>
      </p:sp>
    </p:spTree>
    <p:extLst>
      <p:ext uri="{BB962C8B-B14F-4D97-AF65-F5344CB8AC3E}">
        <p14:creationId xmlns:p14="http://schemas.microsoft.com/office/powerpoint/2010/main" val="161067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1B22-3D56-1D20-C450-1053C8029801}"/>
              </a:ext>
            </a:extLst>
          </p:cNvPr>
          <p:cNvSpPr>
            <a:spLocks noGrp="1"/>
          </p:cNvSpPr>
          <p:nvPr>
            <p:ph type="title"/>
          </p:nvPr>
        </p:nvSpPr>
        <p:spPr/>
        <p:txBody>
          <a:bodyPr>
            <a:normAutofit fontScale="90000"/>
          </a:bodyPr>
          <a:lstStyle/>
          <a:p>
            <a:r>
              <a:rPr lang="en-US" b="0" i="0" dirty="0">
                <a:effectLst/>
                <a:latin typeface="Söhne"/>
              </a:rPr>
              <a:t>Here's a breakdown of pretraining in NLP:</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4629C0F8-6D12-174E-536F-F74FCEDBE5B7}"/>
              </a:ext>
            </a:extLst>
          </p:cNvPr>
          <p:cNvSpPr>
            <a:spLocks noGrp="1"/>
          </p:cNvSpPr>
          <p:nvPr>
            <p:ph idx="1"/>
          </p:nvPr>
        </p:nvSpPr>
        <p:spPr/>
        <p:txBody>
          <a:bodyPr>
            <a:normAutofit fontScale="92500" lnSpcReduction="10000"/>
          </a:bodyPr>
          <a:lstStyle/>
          <a:p>
            <a:pPr algn="l">
              <a:buFont typeface="+mj-lt"/>
              <a:buAutoNum type="arabicPeriod"/>
            </a:pPr>
            <a:r>
              <a:rPr lang="en-US" b="1" i="0" dirty="0">
                <a:effectLst/>
                <a:latin typeface="Söhne"/>
              </a:rPr>
              <a:t>Unlabeled Text Corpus:</a:t>
            </a:r>
            <a:r>
              <a:rPr lang="en-US" b="0" i="0" dirty="0">
                <a:effectLst/>
                <a:latin typeface="Söhne"/>
              </a:rPr>
              <a:t> Large amounts of text data, often scraped from the internet or aggregated from various sources, serve as the training corpus. This corpus contains diverse language patterns, styles, and topics.</a:t>
            </a:r>
          </a:p>
          <a:p>
            <a:pPr algn="l">
              <a:buFont typeface="+mj-lt"/>
              <a:buAutoNum type="arabicPeriod"/>
            </a:pPr>
            <a:r>
              <a:rPr lang="en-US" b="1" i="0" dirty="0">
                <a:effectLst/>
                <a:latin typeface="Söhne"/>
              </a:rPr>
              <a:t>Pretraining Tasks:</a:t>
            </a:r>
            <a:endParaRPr lang="en-US" b="0" i="0" dirty="0">
              <a:effectLst/>
              <a:latin typeface="Söhne"/>
            </a:endParaRPr>
          </a:p>
          <a:p>
            <a:pPr marL="742950" lvl="1" indent="-285750" algn="l">
              <a:buFont typeface="+mj-lt"/>
              <a:buAutoNum type="arabicPeriod"/>
            </a:pPr>
            <a:r>
              <a:rPr lang="en-US" b="1" i="0" dirty="0">
                <a:effectLst/>
                <a:latin typeface="Söhne"/>
              </a:rPr>
              <a:t>Masked Language Modeling (MLM):</a:t>
            </a:r>
            <a:r>
              <a:rPr lang="en-US" b="0" i="0" dirty="0">
                <a:effectLst/>
                <a:latin typeface="Söhne"/>
              </a:rPr>
              <a:t> The model is trained to predict masked words within sentences. It learns to understand context by predicting missing or masked words in a sentence.</a:t>
            </a:r>
          </a:p>
          <a:p>
            <a:pPr marL="742950" lvl="1" indent="-285750" algn="l">
              <a:buFont typeface="+mj-lt"/>
              <a:buAutoNum type="arabicPeriod"/>
            </a:pPr>
            <a:r>
              <a:rPr lang="en-US" b="1" i="0" dirty="0">
                <a:effectLst/>
                <a:latin typeface="Söhne"/>
              </a:rPr>
              <a:t>Next Sentence Prediction (NSP):</a:t>
            </a:r>
            <a:r>
              <a:rPr lang="en-US" b="0" i="0" dirty="0">
                <a:effectLst/>
                <a:latin typeface="Söhne"/>
              </a:rPr>
              <a:t> Models like BERT also include the NSP task, where the model predicts whether two sentences appear consecutively in the original text or not. This helps the model understand relationships between sentences.</a:t>
            </a:r>
          </a:p>
          <a:p>
            <a:endParaRPr lang="en-US" dirty="0"/>
          </a:p>
        </p:txBody>
      </p:sp>
    </p:spTree>
    <p:extLst>
      <p:ext uri="{BB962C8B-B14F-4D97-AF65-F5344CB8AC3E}">
        <p14:creationId xmlns:p14="http://schemas.microsoft.com/office/powerpoint/2010/main" val="1085289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15AA-64FC-148D-C7A2-9DCD22F6769F}"/>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95F45517-72B0-8E4A-BA5C-9DFFCAC03446}"/>
              </a:ext>
            </a:extLst>
          </p:cNvPr>
          <p:cNvSpPr>
            <a:spLocks noGrp="1"/>
          </p:cNvSpPr>
          <p:nvPr>
            <p:ph idx="1"/>
          </p:nvPr>
        </p:nvSpPr>
        <p:spPr/>
        <p:txBody>
          <a:bodyPr>
            <a:normAutofit fontScale="92500" lnSpcReduction="20000"/>
          </a:bodyPr>
          <a:lstStyle/>
          <a:p>
            <a:pPr algn="l"/>
            <a:r>
              <a:rPr lang="en-US" b="1" i="0" dirty="0">
                <a:effectLst/>
                <a:latin typeface="Söhne"/>
              </a:rPr>
              <a:t>3. Transformers and Self-Attention:</a:t>
            </a:r>
            <a:r>
              <a:rPr lang="en-US" b="0" i="0" dirty="0">
                <a:effectLst/>
                <a:latin typeface="Söhne"/>
              </a:rPr>
              <a:t> Many pretraining models in NLP are based on transformer architectures, which leverage self-attention mechanisms to capture dependencies between words in a sentence more effectively.</a:t>
            </a:r>
          </a:p>
          <a:p>
            <a:pPr algn="l"/>
            <a:r>
              <a:rPr lang="en-US" b="1" i="0" dirty="0">
                <a:effectLst/>
                <a:latin typeface="Söhne"/>
              </a:rPr>
              <a:t>4. Learning Rich Representations:</a:t>
            </a:r>
            <a:r>
              <a:rPr lang="en-US" b="0" i="0" dirty="0">
                <a:effectLst/>
                <a:latin typeface="Söhne"/>
              </a:rPr>
              <a:t> During pretraining, the model learns rich, contextual, and hierarchical representations of words, phrases, and sentences. It captures nuanced language patterns and semantics.</a:t>
            </a:r>
          </a:p>
          <a:p>
            <a:pPr algn="l"/>
            <a:r>
              <a:rPr lang="en-US" b="1" i="0" dirty="0">
                <a:effectLst/>
                <a:latin typeface="Söhne"/>
              </a:rPr>
              <a:t>5. Transfer Learning:</a:t>
            </a:r>
            <a:r>
              <a:rPr lang="en-US" b="0" i="0" dirty="0">
                <a:effectLst/>
                <a:latin typeface="Söhne"/>
              </a:rPr>
              <a:t> Once pretrained on a vast amount of text, these models can be fine-tuned on smaller, labeled datasets for specific downstream tasks like sentiment analysis, question answering, or text classification. This transfer learning step uses the general language understanding acquired during pretraining to adapt to the specific task.</a:t>
            </a:r>
          </a:p>
          <a:p>
            <a:endParaRPr lang="en-US" dirty="0"/>
          </a:p>
        </p:txBody>
      </p:sp>
    </p:spTree>
    <p:extLst>
      <p:ext uri="{BB962C8B-B14F-4D97-AF65-F5344CB8AC3E}">
        <p14:creationId xmlns:p14="http://schemas.microsoft.com/office/powerpoint/2010/main" val="3101301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2E91-FB42-5A44-0773-786144DFFF48}"/>
              </a:ext>
            </a:extLst>
          </p:cNvPr>
          <p:cNvSpPr>
            <a:spLocks noGrp="1"/>
          </p:cNvSpPr>
          <p:nvPr>
            <p:ph type="title"/>
          </p:nvPr>
        </p:nvSpPr>
        <p:spPr/>
        <p:txBody>
          <a:bodyPr>
            <a:normAutofit fontScale="90000"/>
          </a:bodyPr>
          <a:lstStyle/>
          <a:p>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Pretraining for three types of architecture</a:t>
            </a:r>
            <a:br>
              <a:rPr lang="en-US" b="0" i="0" dirty="0">
                <a:solidFill>
                  <a:srgbClr val="000000"/>
                </a:solidFill>
                <a:effectLst/>
                <a:latin typeface="Lato" panose="020F0502020204030203" pitchFamily="34" charset="0"/>
              </a:rPr>
            </a:br>
            <a:br>
              <a:rPr lang="en-US" dirty="0"/>
            </a:br>
            <a:endParaRPr lang="en-US" dirty="0"/>
          </a:p>
        </p:txBody>
      </p:sp>
      <p:sp>
        <p:nvSpPr>
          <p:cNvPr id="3" name="Content Placeholder 2">
            <a:extLst>
              <a:ext uri="{FF2B5EF4-FFF2-40B4-BE49-F238E27FC236}">
                <a16:creationId xmlns:a16="http://schemas.microsoft.com/office/drawing/2014/main" id="{B71B8806-E2E7-E58D-C105-11A87E4ECE53}"/>
              </a:ext>
            </a:extLst>
          </p:cNvPr>
          <p:cNvSpPr>
            <a:spLocks noGrp="1"/>
          </p:cNvSpPr>
          <p:nvPr>
            <p:ph idx="1"/>
          </p:nvPr>
        </p:nvSpPr>
        <p:spPr/>
        <p:txBody>
          <a:bodyPr>
            <a:normAutofit/>
          </a:bodyPr>
          <a:lstStyle/>
          <a:p>
            <a:pPr algn="l">
              <a:buFont typeface="+mj-lt"/>
              <a:buAutoNum type="arabicPeriod"/>
            </a:pPr>
            <a:r>
              <a:rPr lang="en-US" b="1" i="0" dirty="0">
                <a:effectLst/>
                <a:latin typeface="Söhne"/>
              </a:rPr>
              <a:t>Decoders (Language Models):</a:t>
            </a:r>
            <a:endParaRPr lang="en-US" b="0" i="0" dirty="0">
              <a:effectLst/>
              <a:latin typeface="Söhne"/>
            </a:endParaRPr>
          </a:p>
          <a:p>
            <a:pPr marL="742950" lvl="1" indent="-285750" algn="l">
              <a:buFont typeface="+mj-lt"/>
              <a:buAutoNum type="arabicPeriod"/>
            </a:pPr>
            <a:r>
              <a:rPr lang="en-US" b="1" i="0" dirty="0">
                <a:effectLst/>
                <a:latin typeface="Söhne"/>
              </a:rPr>
              <a:t>Use Cases:</a:t>
            </a:r>
            <a:r>
              <a:rPr lang="en-US" b="0" i="0" dirty="0">
                <a:effectLst/>
                <a:latin typeface="Söhne"/>
              </a:rPr>
              <a:t> Ideal for text generation tasks, but can't condition on future words.</a:t>
            </a:r>
          </a:p>
          <a:p>
            <a:pPr marL="742950" lvl="1" indent="-285750" algn="l">
              <a:buFont typeface="+mj-lt"/>
              <a:buAutoNum type="arabicPeriod"/>
            </a:pPr>
            <a:r>
              <a:rPr lang="en-US" b="1" i="0" dirty="0">
                <a:effectLst/>
                <a:latin typeface="Söhne"/>
              </a:rPr>
              <a:t>Examples:</a:t>
            </a:r>
            <a:r>
              <a:rPr lang="en-US" b="0" i="0" dirty="0">
                <a:effectLst/>
                <a:latin typeface="Söhne"/>
              </a:rPr>
              <a:t> GPT-2, GPT-3, </a:t>
            </a:r>
            <a:r>
              <a:rPr lang="en-US" b="0" i="0" dirty="0" err="1">
                <a:effectLst/>
                <a:latin typeface="Söhne"/>
              </a:rPr>
              <a:t>LaMDA</a:t>
            </a:r>
            <a:r>
              <a:rPr lang="en-US" b="0" i="0" dirty="0">
                <a:effectLst/>
                <a:latin typeface="Söhne"/>
              </a:rPr>
              <a:t>.</a:t>
            </a:r>
          </a:p>
          <a:p>
            <a:pPr marL="742950" lvl="1" indent="-285750" algn="l">
              <a:buFont typeface="+mj-lt"/>
              <a:buAutoNum type="arabicPeriod"/>
            </a:pPr>
            <a:r>
              <a:rPr lang="en-US" b="1" i="0" dirty="0">
                <a:effectLst/>
                <a:latin typeface="Söhne"/>
              </a:rPr>
              <a:t>Pretraining Focus:</a:t>
            </a:r>
            <a:r>
              <a:rPr lang="en-US" b="0" i="0" dirty="0">
                <a:effectLst/>
                <a:latin typeface="Söhne"/>
              </a:rPr>
              <a:t> Language models like GPT series focus on autoregressive language modeling, predicting the next word based on preceding words, enabling coherent and contextually relevant text generation.</a:t>
            </a:r>
          </a:p>
        </p:txBody>
      </p:sp>
    </p:spTree>
    <p:extLst>
      <p:ext uri="{BB962C8B-B14F-4D97-AF65-F5344CB8AC3E}">
        <p14:creationId xmlns:p14="http://schemas.microsoft.com/office/powerpoint/2010/main" val="315309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D9CB-5961-FE9B-CB0D-2419B2993F62}"/>
              </a:ext>
            </a:extLst>
          </p:cNvPr>
          <p:cNvSpPr>
            <a:spLocks noGrp="1"/>
          </p:cNvSpPr>
          <p:nvPr>
            <p:ph type="title"/>
          </p:nvPr>
        </p:nvSpPr>
        <p:spPr/>
        <p:txBody>
          <a:bodyPr/>
          <a:lstStyle/>
          <a:p>
            <a:r>
              <a:rPr lang="en-US" dirty="0" err="1"/>
              <a:t>Eg</a:t>
            </a:r>
            <a:r>
              <a:rPr lang="en-US" dirty="0"/>
              <a:t>: Pretraining Decoder</a:t>
            </a:r>
          </a:p>
        </p:txBody>
      </p:sp>
      <p:sp>
        <p:nvSpPr>
          <p:cNvPr id="3" name="Content Placeholder 2">
            <a:extLst>
              <a:ext uri="{FF2B5EF4-FFF2-40B4-BE49-F238E27FC236}">
                <a16:creationId xmlns:a16="http://schemas.microsoft.com/office/drawing/2014/main" id="{2A502BF0-F413-0930-1D4E-401EC6E46829}"/>
              </a:ext>
            </a:extLst>
          </p:cNvPr>
          <p:cNvSpPr>
            <a:spLocks noGrp="1"/>
          </p:cNvSpPr>
          <p:nvPr>
            <p:ph idx="1"/>
          </p:nvPr>
        </p:nvSpPr>
        <p:spPr/>
        <p:txBody>
          <a:bodyPr>
            <a:normAutofit fontScale="85000" lnSpcReduction="20000"/>
          </a:bodyPr>
          <a:lstStyle/>
          <a:p>
            <a:pPr algn="l"/>
            <a:r>
              <a:rPr lang="en-US" b="0" i="0" dirty="0">
                <a:effectLst/>
                <a:latin typeface="Söhne"/>
              </a:rPr>
              <a:t>GPT-2, involves training the model to predict the next word in a sequence based on the context of preceding words. Here's an example of how this pretraining process might work:</a:t>
            </a:r>
          </a:p>
          <a:p>
            <a:pPr algn="l"/>
            <a:endParaRPr lang="en-US" b="0" i="0" dirty="0">
              <a:effectLst/>
              <a:latin typeface="Söhne"/>
            </a:endParaRPr>
          </a:p>
          <a:p>
            <a:pPr algn="l"/>
            <a:r>
              <a:rPr lang="en-US" b="1" i="0" dirty="0">
                <a:effectLst/>
                <a:latin typeface="Söhne"/>
              </a:rPr>
              <a:t>Objective:</a:t>
            </a:r>
            <a:r>
              <a:rPr lang="en-US" b="0" i="0" dirty="0">
                <a:effectLst/>
                <a:latin typeface="Söhne"/>
              </a:rPr>
              <a:t> Predict the next word in a sentence.</a:t>
            </a:r>
          </a:p>
          <a:p>
            <a:pPr algn="l"/>
            <a:r>
              <a:rPr lang="en-US" b="1" i="0" dirty="0">
                <a:effectLst/>
                <a:latin typeface="Söhne"/>
              </a:rPr>
              <a:t>Training Data:</a:t>
            </a:r>
            <a:r>
              <a:rPr lang="en-US" b="0" i="0" dirty="0">
                <a:effectLst/>
                <a:latin typeface="Söhne"/>
              </a:rPr>
              <a:t> Consider a sentence from a large corpus of text, for instance:</a:t>
            </a:r>
          </a:p>
          <a:p>
            <a:pPr algn="l"/>
            <a:r>
              <a:rPr lang="en-US" b="0" i="1" dirty="0">
                <a:effectLst/>
                <a:latin typeface="Söhne"/>
              </a:rPr>
              <a:t>"The cat sat on the ____."</a:t>
            </a:r>
            <a:endParaRPr lang="en-US" b="0" i="0" dirty="0">
              <a:effectLst/>
              <a:latin typeface="Söhne"/>
            </a:endParaRPr>
          </a:p>
          <a:p>
            <a:pPr algn="l"/>
            <a:endParaRPr lang="en-US" b="0" i="0" dirty="0">
              <a:effectLst/>
              <a:latin typeface="Söhne"/>
            </a:endParaRPr>
          </a:p>
          <a:p>
            <a:br>
              <a:rPr lang="en-US" dirty="0"/>
            </a:br>
            <a:endParaRPr lang="en-US" dirty="0"/>
          </a:p>
        </p:txBody>
      </p:sp>
    </p:spTree>
    <p:extLst>
      <p:ext uri="{BB962C8B-B14F-4D97-AF65-F5344CB8AC3E}">
        <p14:creationId xmlns:p14="http://schemas.microsoft.com/office/powerpoint/2010/main" val="316908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E283-C4D0-ABDC-D3EE-A643137CEAE2}"/>
              </a:ext>
            </a:extLst>
          </p:cNvPr>
          <p:cNvSpPr>
            <a:spLocks noGrp="1"/>
          </p:cNvSpPr>
          <p:nvPr>
            <p:ph type="title"/>
          </p:nvPr>
        </p:nvSpPr>
        <p:spPr/>
        <p:txBody>
          <a:bodyPr>
            <a:normAutofit fontScale="90000"/>
          </a:bodyPr>
          <a:lstStyle/>
          <a:p>
            <a:r>
              <a:rPr lang="en-US" b="1" i="0" dirty="0">
                <a:effectLst/>
                <a:latin typeface="Söhne"/>
              </a:rPr>
              <a:t>Pretraining Process:</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AE6EF192-458D-66DB-8BF9-E8473737B22B}"/>
              </a:ext>
            </a:extLst>
          </p:cNvPr>
          <p:cNvSpPr>
            <a:spLocks noGrp="1"/>
          </p:cNvSpPr>
          <p:nvPr>
            <p:ph idx="1"/>
          </p:nvPr>
        </p:nvSpPr>
        <p:spPr/>
        <p:txBody>
          <a:bodyPr>
            <a:normAutofit fontScale="77500" lnSpcReduction="20000"/>
          </a:bodyPr>
          <a:lstStyle/>
          <a:p>
            <a:pPr algn="l">
              <a:buFont typeface="+mj-lt"/>
              <a:buAutoNum type="arabicPeriod"/>
            </a:pPr>
            <a:r>
              <a:rPr lang="en-US" b="1" i="0" dirty="0">
                <a:effectLst/>
                <a:latin typeface="Söhne"/>
              </a:rPr>
              <a:t>Tokenization:</a:t>
            </a:r>
            <a:r>
              <a:rPr lang="en-US" b="0" i="0" dirty="0">
                <a:effectLst/>
                <a:latin typeface="Söhne"/>
              </a:rPr>
              <a:t> The sentence is tokenized into individual words or </a:t>
            </a:r>
            <a:r>
              <a:rPr lang="en-US" b="0" i="0" dirty="0" err="1">
                <a:effectLst/>
                <a:latin typeface="Söhne"/>
              </a:rPr>
              <a:t>subword</a:t>
            </a:r>
            <a:r>
              <a:rPr lang="en-US" b="0" i="0" dirty="0">
                <a:effectLst/>
                <a:latin typeface="Söhne"/>
              </a:rPr>
              <a:t> units. Each token is assigned a unique ID in the vocabulary.</a:t>
            </a:r>
          </a:p>
          <a:p>
            <a:pPr algn="l">
              <a:buFont typeface="+mj-lt"/>
              <a:buAutoNum type="arabicPeriod"/>
            </a:pPr>
            <a:r>
              <a:rPr lang="en-US" b="1" i="0" dirty="0">
                <a:effectLst/>
                <a:latin typeface="Söhne"/>
              </a:rPr>
              <a:t>Training Task:</a:t>
            </a:r>
            <a:r>
              <a:rPr lang="en-US" b="0" i="0" dirty="0">
                <a:effectLst/>
                <a:latin typeface="Söhne"/>
              </a:rPr>
              <a:t> The model is presented with the sentence up to a certain point and trained to predict the next word.</a:t>
            </a:r>
          </a:p>
          <a:p>
            <a:pPr algn="l">
              <a:buFont typeface="+mj-lt"/>
              <a:buAutoNum type="arabicPeriod"/>
            </a:pPr>
            <a:r>
              <a:rPr lang="en-US" b="1" i="0" dirty="0">
                <a:effectLst/>
                <a:latin typeface="Söhne"/>
              </a:rPr>
              <a:t>Contextual Learning:</a:t>
            </a:r>
            <a:r>
              <a:rPr lang="en-US" b="0" i="0" dirty="0">
                <a:effectLst/>
                <a:latin typeface="Söhne"/>
              </a:rPr>
              <a:t> The model learns to understand the context of the sentence by analyzing the words preceding the blank space.</a:t>
            </a:r>
          </a:p>
          <a:p>
            <a:pPr algn="l">
              <a:buFont typeface="+mj-lt"/>
              <a:buAutoNum type="arabicPeriod"/>
            </a:pPr>
            <a:r>
              <a:rPr lang="en-US" b="1" i="0" dirty="0">
                <a:effectLst/>
                <a:latin typeface="Söhne"/>
              </a:rPr>
              <a:t>Training Objective:</a:t>
            </a:r>
            <a:r>
              <a:rPr lang="en-US" b="0" i="0" dirty="0">
                <a:effectLst/>
                <a:latin typeface="Söhne"/>
              </a:rPr>
              <a:t> The model aims to maximize the likelihood of predicting the correct next word given the context provided.</a:t>
            </a:r>
          </a:p>
          <a:p>
            <a:pPr algn="l">
              <a:buFont typeface="+mj-lt"/>
              <a:buAutoNum type="arabicPeriod"/>
            </a:pPr>
            <a:r>
              <a:rPr lang="en-US" b="1" i="0" dirty="0">
                <a:effectLst/>
                <a:latin typeface="Söhne"/>
              </a:rPr>
              <a:t>Loss Computation:</a:t>
            </a:r>
            <a:r>
              <a:rPr lang="en-US" b="0" i="0" dirty="0">
                <a:effectLst/>
                <a:latin typeface="Söhne"/>
              </a:rPr>
              <a:t> During training, the difference between the predicted word probability distribution and the actual next word is calculated as a loss. The model adjusts its parameters to minimize this loss.</a:t>
            </a:r>
          </a:p>
          <a:p>
            <a:endParaRPr lang="en-US" dirty="0"/>
          </a:p>
        </p:txBody>
      </p:sp>
    </p:spTree>
    <p:extLst>
      <p:ext uri="{BB962C8B-B14F-4D97-AF65-F5344CB8AC3E}">
        <p14:creationId xmlns:p14="http://schemas.microsoft.com/office/powerpoint/2010/main" val="2895814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D97F-E22C-20DA-AE16-92DDFF09B594}"/>
              </a:ext>
            </a:extLst>
          </p:cNvPr>
          <p:cNvSpPr>
            <a:spLocks noGrp="1"/>
          </p:cNvSpPr>
          <p:nvPr>
            <p:ph type="title"/>
          </p:nvPr>
        </p:nvSpPr>
        <p:spPr/>
        <p:txBody>
          <a:bodyPr>
            <a:normAutofit fontScale="90000"/>
          </a:bodyPr>
          <a:lstStyle/>
          <a:p>
            <a:r>
              <a:rPr lang="en-US" b="1" i="0" dirty="0">
                <a:effectLst/>
                <a:latin typeface="Söhne"/>
              </a:rPr>
              <a:t>Example:</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BF34C052-EAD1-8603-29EC-A1C414FD5B21}"/>
              </a:ext>
            </a:extLst>
          </p:cNvPr>
          <p:cNvSpPr>
            <a:spLocks noGrp="1"/>
          </p:cNvSpPr>
          <p:nvPr>
            <p:ph idx="1"/>
          </p:nvPr>
        </p:nvSpPr>
        <p:spPr/>
        <p:txBody>
          <a:bodyPr>
            <a:normAutofit fontScale="92500"/>
          </a:bodyPr>
          <a:lstStyle/>
          <a:p>
            <a:pPr algn="l"/>
            <a:r>
              <a:rPr lang="en-US" b="0" i="0" dirty="0">
                <a:effectLst/>
                <a:latin typeface="Söhne"/>
              </a:rPr>
              <a:t>Given the sentence </a:t>
            </a:r>
            <a:r>
              <a:rPr lang="en-US" b="0" i="1" dirty="0">
                <a:effectLst/>
                <a:latin typeface="Söhne"/>
              </a:rPr>
              <a:t>"The cat sat on the ____,"</a:t>
            </a:r>
            <a:r>
              <a:rPr lang="en-US" b="0" i="0" dirty="0">
                <a:effectLst/>
                <a:latin typeface="Söhne"/>
              </a:rPr>
              <a:t> the model is expected to predict the next word, which might be </a:t>
            </a:r>
            <a:r>
              <a:rPr lang="en-US" b="0" i="1" dirty="0">
                <a:effectLst/>
                <a:latin typeface="Söhne"/>
              </a:rPr>
              <a:t>"mat," "floor,"</a:t>
            </a:r>
            <a:r>
              <a:rPr lang="en-US" b="0" i="0" dirty="0">
                <a:effectLst/>
                <a:latin typeface="Söhne"/>
              </a:rPr>
              <a:t> or </a:t>
            </a:r>
            <a:r>
              <a:rPr lang="en-US" b="0" i="1" dirty="0">
                <a:effectLst/>
                <a:latin typeface="Söhne"/>
              </a:rPr>
              <a:t>"chair,"</a:t>
            </a:r>
            <a:r>
              <a:rPr lang="en-US" b="0" i="0" dirty="0">
                <a:effectLst/>
                <a:latin typeface="Söhne"/>
              </a:rPr>
              <a:t> based on its learned understanding of language patterns and context.</a:t>
            </a:r>
          </a:p>
          <a:p>
            <a:pPr algn="l"/>
            <a:r>
              <a:rPr lang="en-US" b="1" i="0" dirty="0">
                <a:effectLst/>
                <a:latin typeface="Söhne"/>
              </a:rPr>
              <a:t>Iterations and Generalization:</a:t>
            </a:r>
            <a:endParaRPr lang="en-US" b="0" i="0" dirty="0">
              <a:effectLst/>
              <a:latin typeface="Söhne"/>
            </a:endParaRPr>
          </a:p>
          <a:p>
            <a:pPr algn="l"/>
            <a:r>
              <a:rPr lang="en-US" b="0" i="0" dirty="0">
                <a:effectLst/>
                <a:latin typeface="Söhne"/>
              </a:rPr>
              <a:t>The model is exposed to numerous sentences and sequences during pretraining, learning from diverse language patterns, semantics, and contexts present in the training corpus. As it trains, the model generalizes its understanding of language structure, allowing it to generate coherent and contextually relevant text during inference or fine-tuning for specific tasks.</a:t>
            </a:r>
          </a:p>
          <a:p>
            <a:endParaRPr lang="en-US" dirty="0"/>
          </a:p>
        </p:txBody>
      </p:sp>
    </p:spTree>
    <p:extLst>
      <p:ext uri="{BB962C8B-B14F-4D97-AF65-F5344CB8AC3E}">
        <p14:creationId xmlns:p14="http://schemas.microsoft.com/office/powerpoint/2010/main" val="368697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8FC6-19AE-D5B2-4238-68B34034CC3F}"/>
              </a:ext>
            </a:extLst>
          </p:cNvPr>
          <p:cNvSpPr>
            <a:spLocks noGrp="1"/>
          </p:cNvSpPr>
          <p:nvPr>
            <p:ph type="title"/>
          </p:nvPr>
        </p:nvSpPr>
        <p:spPr/>
        <p:txBody>
          <a:bodyPr>
            <a:normAutofit fontScale="90000"/>
          </a:bodyPr>
          <a:lstStyle/>
          <a:p>
            <a:r>
              <a:rPr lang="en-US" b="1" i="0" dirty="0">
                <a:effectLst/>
                <a:latin typeface="Söhne"/>
              </a:rPr>
              <a:t>Evaluation:</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8671B896-0B27-4BFB-44A7-F2B0DF6E6D2A}"/>
              </a:ext>
            </a:extLst>
          </p:cNvPr>
          <p:cNvSpPr>
            <a:spLocks noGrp="1"/>
          </p:cNvSpPr>
          <p:nvPr>
            <p:ph idx="1"/>
          </p:nvPr>
        </p:nvSpPr>
        <p:spPr/>
        <p:txBody>
          <a:bodyPr>
            <a:normAutofit/>
          </a:bodyPr>
          <a:lstStyle/>
          <a:p>
            <a:pPr algn="l"/>
            <a:r>
              <a:rPr lang="en-US" b="0" i="0" dirty="0">
                <a:effectLst/>
                <a:latin typeface="Söhne"/>
              </a:rPr>
              <a:t>The model's performance is evaluated based on its ability to accurately predict the next word in unseen or validation sentences. Higher accuracy and lower loss indicate a better understanding of language patterns.</a:t>
            </a:r>
          </a:p>
          <a:p>
            <a:pPr algn="l"/>
            <a:r>
              <a:rPr lang="en-US" b="1" i="0" dirty="0">
                <a:effectLst/>
                <a:latin typeface="Söhne"/>
              </a:rPr>
              <a:t>Conclusion:</a:t>
            </a:r>
            <a:endParaRPr lang="en-US" b="0" i="0" dirty="0">
              <a:effectLst/>
              <a:latin typeface="Söhne"/>
            </a:endParaRPr>
          </a:p>
          <a:p>
            <a:pPr algn="l"/>
            <a:r>
              <a:rPr lang="en-US" b="0" i="0" dirty="0">
                <a:effectLst/>
                <a:latin typeface="Söhne"/>
              </a:rPr>
              <a:t>This iterative process of training the decoder model on large text corpora, predicting subsequent words given preceding context, and optimizing its parameters forms the core of pretraining a decoder for tasks like language modeling and text generation.</a:t>
            </a:r>
          </a:p>
          <a:p>
            <a:endParaRPr lang="en-US" dirty="0"/>
          </a:p>
        </p:txBody>
      </p:sp>
    </p:spTree>
    <p:extLst>
      <p:ext uri="{BB962C8B-B14F-4D97-AF65-F5344CB8AC3E}">
        <p14:creationId xmlns:p14="http://schemas.microsoft.com/office/powerpoint/2010/main" val="124055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DE8A-9129-5C8B-759F-F19F958C18D8}"/>
              </a:ext>
            </a:extLst>
          </p:cNvPr>
          <p:cNvSpPr>
            <a:spLocks noGrp="1"/>
          </p:cNvSpPr>
          <p:nvPr>
            <p:ph type="title"/>
          </p:nvPr>
        </p:nvSpPr>
        <p:spPr/>
        <p:txBody>
          <a:bodyPr>
            <a:normAutofit fontScale="90000"/>
          </a:bodyPr>
          <a:lstStyle/>
          <a:p>
            <a:r>
              <a:rPr lang="en-US" dirty="0"/>
              <a:t>2. </a:t>
            </a:r>
            <a:r>
              <a:rPr lang="en-US" b="1" i="0" dirty="0">
                <a:effectLst/>
                <a:latin typeface="Söhne"/>
              </a:rPr>
              <a:t>Encoders (Bidirectional Context):</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50EB5205-BF3D-70A1-F934-1C5B0480971C}"/>
              </a:ext>
            </a:extLst>
          </p:cNvPr>
          <p:cNvSpPr>
            <a:spLocks noGrp="1"/>
          </p:cNvSpPr>
          <p:nvPr>
            <p:ph idx="1"/>
          </p:nvPr>
        </p:nvSpPr>
        <p:spPr/>
        <p:txBody>
          <a:bodyPr>
            <a:normAutofit/>
          </a:bodyPr>
          <a:lstStyle/>
          <a:p>
            <a:pPr marL="742950" lvl="1" indent="-285750" algn="l">
              <a:buFont typeface="+mj-lt"/>
              <a:buAutoNum type="arabicPeriod"/>
            </a:pPr>
            <a:r>
              <a:rPr lang="en-US" b="1" i="0" dirty="0">
                <a:effectLst/>
                <a:latin typeface="Söhne"/>
              </a:rPr>
              <a:t>Use Cases:</a:t>
            </a:r>
            <a:r>
              <a:rPr lang="en-US" b="0" i="0" dirty="0">
                <a:effectLst/>
                <a:latin typeface="Söhne"/>
              </a:rPr>
              <a:t> Provide bidirectional context, capable of conditioning on future words.</a:t>
            </a:r>
          </a:p>
          <a:p>
            <a:pPr marL="742950" lvl="1" indent="-285750" algn="l">
              <a:buFont typeface="+mj-lt"/>
              <a:buAutoNum type="arabicPeriod"/>
            </a:pPr>
            <a:r>
              <a:rPr lang="en-US" b="1" i="0" dirty="0">
                <a:effectLst/>
                <a:latin typeface="Söhne"/>
              </a:rPr>
              <a:t>Examples:</a:t>
            </a:r>
            <a:r>
              <a:rPr lang="en-US" b="0" i="0" dirty="0">
                <a:effectLst/>
                <a:latin typeface="Söhne"/>
              </a:rPr>
              <a:t> BERT and its variants like </a:t>
            </a:r>
            <a:r>
              <a:rPr lang="en-US" b="0" i="0" dirty="0" err="1">
                <a:effectLst/>
                <a:latin typeface="Söhne"/>
              </a:rPr>
              <a:t>RoBERTa</a:t>
            </a:r>
            <a:r>
              <a:rPr lang="en-US" b="0" i="0" dirty="0">
                <a:effectLst/>
                <a:latin typeface="Söhne"/>
              </a:rPr>
              <a:t>.</a:t>
            </a:r>
          </a:p>
          <a:p>
            <a:pPr marL="742950" lvl="1" indent="-285750" algn="l">
              <a:buFont typeface="+mj-lt"/>
              <a:buAutoNum type="arabicPeriod"/>
            </a:pPr>
            <a:r>
              <a:rPr lang="en-US" b="1" i="0" dirty="0">
                <a:effectLst/>
                <a:latin typeface="Söhne"/>
              </a:rPr>
              <a:t>Pretraining Approach:</a:t>
            </a:r>
            <a:r>
              <a:rPr lang="en-US" b="0" i="0" dirty="0">
                <a:effectLst/>
                <a:latin typeface="Söhne"/>
              </a:rPr>
              <a:t> Encoders like BERT capture bidirectional context through tasks like masked language modeling, understanding relationships between words in both directions.</a:t>
            </a:r>
          </a:p>
          <a:p>
            <a:br>
              <a:rPr lang="en-US" dirty="0"/>
            </a:br>
            <a:endParaRPr lang="en-US" dirty="0"/>
          </a:p>
          <a:p>
            <a:endParaRPr lang="en-US" dirty="0"/>
          </a:p>
        </p:txBody>
      </p:sp>
    </p:spTree>
    <p:extLst>
      <p:ext uri="{BB962C8B-B14F-4D97-AF65-F5344CB8AC3E}">
        <p14:creationId xmlns:p14="http://schemas.microsoft.com/office/powerpoint/2010/main" val="2989461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DEAD-BBF8-88B6-C556-C6BE3B353F32}"/>
              </a:ext>
            </a:extLst>
          </p:cNvPr>
          <p:cNvSpPr>
            <a:spLocks noGrp="1"/>
          </p:cNvSpPr>
          <p:nvPr>
            <p:ph type="title"/>
          </p:nvPr>
        </p:nvSpPr>
        <p:spPr/>
        <p:txBody>
          <a:bodyPr/>
          <a:lstStyle/>
          <a:p>
            <a:r>
              <a:rPr lang="en-US" dirty="0" err="1"/>
              <a:t>Eg</a:t>
            </a:r>
            <a:r>
              <a:rPr lang="en-US" dirty="0"/>
              <a:t>: Pretraining </a:t>
            </a:r>
            <a:r>
              <a:rPr lang="en-US" b="1" i="0" dirty="0">
                <a:effectLst/>
                <a:latin typeface="Söhne"/>
              </a:rPr>
              <a:t>Encoders</a:t>
            </a:r>
            <a:endParaRPr lang="en-US" dirty="0"/>
          </a:p>
        </p:txBody>
      </p:sp>
      <p:sp>
        <p:nvSpPr>
          <p:cNvPr id="3" name="Content Placeholder 2">
            <a:extLst>
              <a:ext uri="{FF2B5EF4-FFF2-40B4-BE49-F238E27FC236}">
                <a16:creationId xmlns:a16="http://schemas.microsoft.com/office/drawing/2014/main" id="{1E1BA9BC-F9E2-9BBC-46A6-19910082D3B7}"/>
              </a:ext>
            </a:extLst>
          </p:cNvPr>
          <p:cNvSpPr>
            <a:spLocks noGrp="1"/>
          </p:cNvSpPr>
          <p:nvPr>
            <p:ph idx="1"/>
          </p:nvPr>
        </p:nvSpPr>
        <p:spPr/>
        <p:txBody>
          <a:bodyPr/>
          <a:lstStyle/>
          <a:p>
            <a:pPr algn="l"/>
            <a:r>
              <a:rPr lang="en-US" b="0" i="0" dirty="0">
                <a:effectLst/>
                <a:latin typeface="Söhne"/>
              </a:rPr>
              <a:t>BERT, involves capturing bidirectional context and understanding relationships between words. Here's an example illustrating the pretraining process for an encoder:</a:t>
            </a:r>
          </a:p>
          <a:p>
            <a:pPr algn="l"/>
            <a:r>
              <a:rPr lang="en-US" b="1" i="0" dirty="0">
                <a:effectLst/>
                <a:latin typeface="Söhne"/>
              </a:rPr>
              <a:t>Objective:</a:t>
            </a:r>
            <a:r>
              <a:rPr lang="en-US" b="0" i="0" dirty="0">
                <a:effectLst/>
                <a:latin typeface="Söhne"/>
              </a:rPr>
              <a:t> Understand bidirectional context and relationships between words.</a:t>
            </a:r>
          </a:p>
          <a:p>
            <a:pPr algn="l"/>
            <a:r>
              <a:rPr lang="en-US" b="1" i="0" dirty="0">
                <a:effectLst/>
                <a:latin typeface="Söhne"/>
              </a:rPr>
              <a:t>Training Data:</a:t>
            </a:r>
            <a:r>
              <a:rPr lang="en-US" b="0" i="0" dirty="0">
                <a:effectLst/>
                <a:latin typeface="Söhne"/>
              </a:rPr>
              <a:t> Consider the sentence: "The cat sat on the ____."</a:t>
            </a:r>
          </a:p>
          <a:p>
            <a:endParaRPr lang="en-US" dirty="0"/>
          </a:p>
        </p:txBody>
      </p:sp>
    </p:spTree>
    <p:extLst>
      <p:ext uri="{BB962C8B-B14F-4D97-AF65-F5344CB8AC3E}">
        <p14:creationId xmlns:p14="http://schemas.microsoft.com/office/powerpoint/2010/main" val="92690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736208-CA99-E50A-591F-135376F87C81}"/>
              </a:ext>
            </a:extLst>
          </p:cNvPr>
          <p:cNvSpPr>
            <a:spLocks noGrp="1"/>
          </p:cNvSpPr>
          <p:nvPr>
            <p:ph type="title"/>
          </p:nvPr>
        </p:nvSpPr>
        <p:spPr>
          <a:xfrm>
            <a:off x="761801" y="296712"/>
            <a:ext cx="9906199" cy="1157242"/>
          </a:xfrm>
        </p:spPr>
        <p:txBody>
          <a:bodyPr>
            <a:normAutofit/>
          </a:bodyPr>
          <a:lstStyle/>
          <a:p>
            <a:pPr algn="ctr"/>
            <a:r>
              <a:rPr lang="en-US" b="1" i="0" dirty="0">
                <a:effectLst/>
                <a:latin typeface="Söhne"/>
              </a:rPr>
              <a:t>Recap</a:t>
            </a:r>
            <a:endParaRPr lang="en-US" dirty="0"/>
          </a:p>
        </p:txBody>
      </p:sp>
      <p:cxnSp>
        <p:nvCxnSpPr>
          <p:cNvPr id="28" name="Straight Connector 2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B846BD3-E44D-0C3D-729A-FAA308ACD223}"/>
              </a:ext>
            </a:extLst>
          </p:cNvPr>
          <p:cNvSpPr>
            <a:spLocks noGrp="1"/>
          </p:cNvSpPr>
          <p:nvPr>
            <p:ph idx="1"/>
          </p:nvPr>
        </p:nvSpPr>
        <p:spPr>
          <a:xfrm>
            <a:off x="761799" y="1750666"/>
            <a:ext cx="10381205" cy="4261249"/>
          </a:xfrm>
        </p:spPr>
        <p:txBody>
          <a:bodyPr>
            <a:noAutofit/>
          </a:bodyPr>
          <a:lstStyle/>
          <a:p>
            <a:pPr marL="342900" indent="-342900" algn="l">
              <a:buFont typeface="Arial" panose="020B0604020202020204" pitchFamily="34" charset="0"/>
              <a:buChar char="•"/>
            </a:pPr>
            <a:r>
              <a:rPr lang="en-US" sz="1400" b="0" i="0" dirty="0">
                <a:solidFill>
                  <a:srgbClr val="000000"/>
                </a:solidFill>
                <a:effectLst/>
                <a:latin typeface="Arial" panose="020B0604020202020204" pitchFamily="34" charset="0"/>
              </a:rPr>
              <a:t>Language Model: A system that predicts the next word</a:t>
            </a:r>
          </a:p>
          <a:p>
            <a:pPr marL="342900" indent="-342900" algn="l">
              <a:buFont typeface="Arial" panose="020B0604020202020204" pitchFamily="34" charset="0"/>
              <a:buChar char="•"/>
            </a:pPr>
            <a:r>
              <a:rPr lang="en-US" sz="1400" b="0" i="0" dirty="0">
                <a:solidFill>
                  <a:srgbClr val="000000"/>
                </a:solidFill>
                <a:effectLst/>
                <a:latin typeface="Arial" panose="020B0604020202020204" pitchFamily="34" charset="0"/>
              </a:rPr>
              <a:t>Recurrent Neural Network: A family of neural networks that:</a:t>
            </a:r>
          </a:p>
          <a:p>
            <a:pPr marL="342900" indent="-342900" algn="l">
              <a:buFont typeface="Courier New" panose="02070309020205020404" pitchFamily="49" charset="0"/>
              <a:buChar char="o"/>
            </a:pPr>
            <a:r>
              <a:rPr lang="en-US" sz="1400" b="0" i="0" dirty="0">
                <a:solidFill>
                  <a:srgbClr val="000000"/>
                </a:solidFill>
                <a:effectLst/>
                <a:latin typeface="Arial" panose="020B0604020202020204" pitchFamily="34" charset="0"/>
              </a:rPr>
              <a:t>Take sequential input of any length</a:t>
            </a:r>
          </a:p>
          <a:p>
            <a:pPr marL="342900" indent="-342900" algn="l">
              <a:buFont typeface="Courier New" panose="02070309020205020404" pitchFamily="49" charset="0"/>
              <a:buChar char="o"/>
            </a:pPr>
            <a:r>
              <a:rPr lang="en-US" sz="1400" b="0" i="0" dirty="0">
                <a:solidFill>
                  <a:srgbClr val="000000"/>
                </a:solidFill>
                <a:effectLst/>
                <a:latin typeface="Arial" panose="020B0604020202020204" pitchFamily="34" charset="0"/>
              </a:rPr>
              <a:t>Apply the same weights on each step.</a:t>
            </a:r>
          </a:p>
          <a:p>
            <a:pPr marL="342900" indent="-342900" algn="l">
              <a:buFont typeface="Courier New" panose="02070309020205020404" pitchFamily="49" charset="0"/>
              <a:buChar char="o"/>
            </a:pPr>
            <a:r>
              <a:rPr lang="en-US" sz="1400" b="0" i="0" dirty="0">
                <a:solidFill>
                  <a:srgbClr val="000000"/>
                </a:solidFill>
                <a:effectLst/>
                <a:latin typeface="Arial" panose="020B0604020202020204" pitchFamily="34" charset="0"/>
              </a:rPr>
              <a:t>Can optionally produce output on each step</a:t>
            </a:r>
          </a:p>
          <a:p>
            <a:pPr algn="l"/>
            <a:r>
              <a:rPr lang="en-US" sz="1400" b="0" i="0" dirty="0">
                <a:solidFill>
                  <a:srgbClr val="000000"/>
                </a:solidFill>
                <a:effectLst/>
                <a:latin typeface="Arial" panose="020B0604020202020204" pitchFamily="34" charset="0"/>
              </a:rPr>
              <a:t>Problems: Vanishing and exploding gradient</a:t>
            </a:r>
          </a:p>
          <a:p>
            <a:pPr marL="342900" indent="-342900" algn="l">
              <a:buFont typeface="Arial" panose="020B0604020202020204" pitchFamily="34" charset="0"/>
              <a:buChar char="•"/>
            </a:pPr>
            <a:r>
              <a:rPr lang="en-US" sz="1400" b="0" i="0" dirty="0">
                <a:solidFill>
                  <a:srgbClr val="000000"/>
                </a:solidFill>
                <a:effectLst/>
                <a:latin typeface="Arial" panose="020B0604020202020204" pitchFamily="34" charset="0"/>
              </a:rPr>
              <a:t>LSTM: Solution of Vanishing gradient</a:t>
            </a:r>
          </a:p>
          <a:p>
            <a:pPr marL="342900" indent="-342900" algn="l">
              <a:buFont typeface="Arial" panose="020B0604020202020204" pitchFamily="34" charset="0"/>
              <a:buChar char="•"/>
            </a:pPr>
            <a:r>
              <a:rPr lang="en-US" sz="1400" dirty="0">
                <a:solidFill>
                  <a:srgbClr val="000000"/>
                </a:solidFill>
                <a:latin typeface="Arial" panose="020B0604020202020204" pitchFamily="34" charset="0"/>
              </a:rPr>
              <a:t>Gradient Clipping: Solution for </a:t>
            </a:r>
            <a:r>
              <a:rPr lang="en-US" sz="1400" dirty="0" err="1">
                <a:solidFill>
                  <a:srgbClr val="000000"/>
                </a:solidFill>
                <a:latin typeface="Arial" panose="020B0604020202020204" pitchFamily="34" charset="0"/>
              </a:rPr>
              <a:t>Exploiding</a:t>
            </a:r>
            <a:r>
              <a:rPr lang="en-US" sz="1400" dirty="0">
                <a:solidFill>
                  <a:srgbClr val="000000"/>
                </a:solidFill>
                <a:latin typeface="Arial" panose="020B0604020202020204" pitchFamily="34" charset="0"/>
              </a:rPr>
              <a:t> gradient</a:t>
            </a:r>
          </a:p>
          <a:p>
            <a:pPr marL="342900" indent="-342900" algn="l">
              <a:buFont typeface="Arial" panose="020B0604020202020204" pitchFamily="34" charset="0"/>
              <a:buChar char="•"/>
            </a:pPr>
            <a:r>
              <a:rPr lang="en-US" sz="1400" b="0" i="0" dirty="0">
                <a:solidFill>
                  <a:srgbClr val="374151"/>
                </a:solidFill>
                <a:effectLst/>
                <a:latin typeface="Söhne"/>
              </a:rPr>
              <a:t>GRUs are similar to Long Short-Term Memory (LSTM)</a:t>
            </a:r>
          </a:p>
          <a:p>
            <a:pPr marL="342900" indent="-342900" algn="l">
              <a:buFont typeface="Arial" panose="020B0604020202020204" pitchFamily="34" charset="0"/>
              <a:buChar char="•"/>
            </a:pPr>
            <a:r>
              <a:rPr lang="en-US" sz="1400" b="0" i="0" dirty="0">
                <a:solidFill>
                  <a:srgbClr val="000000"/>
                </a:solidFill>
                <a:effectLst/>
                <a:latin typeface="Arial" panose="020B0604020202020204" pitchFamily="34" charset="0"/>
              </a:rPr>
              <a:t>Machine Translation</a:t>
            </a:r>
          </a:p>
          <a:p>
            <a:pPr marL="342900" indent="-342900" algn="l">
              <a:buFont typeface="Arial" panose="020B0604020202020204" pitchFamily="34" charset="0"/>
              <a:buChar char="•"/>
            </a:pPr>
            <a:r>
              <a:rPr lang="en-US" sz="1400" b="0" i="0" dirty="0">
                <a:solidFill>
                  <a:srgbClr val="000000"/>
                </a:solidFill>
                <a:effectLst/>
                <a:latin typeface="Arial" panose="020B0604020202020204" pitchFamily="34" charset="0"/>
              </a:rPr>
              <a:t>Seq Seq Neural machine </a:t>
            </a:r>
            <a:r>
              <a:rPr lang="en-US" sz="1400" b="0" i="0" dirty="0" err="1">
                <a:solidFill>
                  <a:srgbClr val="000000"/>
                </a:solidFill>
                <a:effectLst/>
                <a:latin typeface="Arial" panose="020B0604020202020204" pitchFamily="34" charset="0"/>
              </a:rPr>
              <a:t>translaton</a:t>
            </a:r>
            <a:endParaRPr lang="en-US" sz="1400" b="0" i="0" dirty="0">
              <a:solidFill>
                <a:srgbClr val="000000"/>
              </a:solidFill>
              <a:effectLst/>
              <a:latin typeface="Arial" panose="020B0604020202020204" pitchFamily="34" charset="0"/>
            </a:endParaRPr>
          </a:p>
          <a:p>
            <a:pPr marL="342900" indent="-342900" algn="l">
              <a:buFont typeface="Arial" panose="020B0604020202020204" pitchFamily="34" charset="0"/>
              <a:buChar char="•"/>
            </a:pPr>
            <a:endParaRPr lang="en-US" sz="1400" b="0" i="0" dirty="0">
              <a:solidFill>
                <a:srgbClr val="000000"/>
              </a:solidFill>
              <a:effectLst/>
              <a:latin typeface="Arial" panose="020B0604020202020204" pitchFamily="34" charset="0"/>
            </a:endParaRPr>
          </a:p>
          <a:p>
            <a:br>
              <a:rPr lang="en-US" sz="1400" dirty="0"/>
            </a:br>
            <a:endParaRPr lang="en-US" sz="1400" dirty="0"/>
          </a:p>
        </p:txBody>
      </p:sp>
    </p:spTree>
    <p:extLst>
      <p:ext uri="{BB962C8B-B14F-4D97-AF65-F5344CB8AC3E}">
        <p14:creationId xmlns:p14="http://schemas.microsoft.com/office/powerpoint/2010/main" val="364793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EC74-F6C8-8F4C-22F9-44719528387A}"/>
              </a:ext>
            </a:extLst>
          </p:cNvPr>
          <p:cNvSpPr>
            <a:spLocks noGrp="1"/>
          </p:cNvSpPr>
          <p:nvPr>
            <p:ph type="title"/>
          </p:nvPr>
        </p:nvSpPr>
        <p:spPr/>
        <p:txBody>
          <a:bodyPr>
            <a:normAutofit fontScale="90000"/>
          </a:bodyPr>
          <a:lstStyle/>
          <a:p>
            <a:r>
              <a:rPr lang="en-US" b="1" i="0" dirty="0">
                <a:effectLst/>
                <a:latin typeface="Söhne"/>
              </a:rPr>
              <a:t>Pretraining Process:</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BB8F4A09-AA19-27A3-27A1-9C170445AB55}"/>
              </a:ext>
            </a:extLst>
          </p:cNvPr>
          <p:cNvSpPr>
            <a:spLocks noGrp="1"/>
          </p:cNvSpPr>
          <p:nvPr>
            <p:ph idx="1"/>
          </p:nvPr>
        </p:nvSpPr>
        <p:spPr/>
        <p:txBody>
          <a:bodyPr>
            <a:normAutofit fontScale="77500" lnSpcReduction="20000"/>
          </a:bodyPr>
          <a:lstStyle/>
          <a:p>
            <a:pPr algn="l">
              <a:buFont typeface="+mj-lt"/>
              <a:buAutoNum type="arabicPeriod"/>
            </a:pPr>
            <a:r>
              <a:rPr lang="en-US" b="1" i="0" dirty="0">
                <a:effectLst/>
                <a:latin typeface="Söhne"/>
              </a:rPr>
              <a:t>Tokenization:</a:t>
            </a:r>
            <a:r>
              <a:rPr lang="en-US" b="0" i="0" dirty="0">
                <a:effectLst/>
                <a:latin typeface="Söhne"/>
              </a:rPr>
              <a:t> The sentence is tokenized into individual words or </a:t>
            </a:r>
            <a:r>
              <a:rPr lang="en-US" b="0" i="0" dirty="0" err="1">
                <a:effectLst/>
                <a:latin typeface="Söhne"/>
              </a:rPr>
              <a:t>subword</a:t>
            </a:r>
            <a:r>
              <a:rPr lang="en-US" b="0" i="0" dirty="0">
                <a:effectLst/>
                <a:latin typeface="Söhne"/>
              </a:rPr>
              <a:t> units, and each token is assigned a unique numerical representation.</a:t>
            </a:r>
          </a:p>
          <a:p>
            <a:pPr algn="l">
              <a:buFont typeface="+mj-lt"/>
              <a:buAutoNum type="arabicPeriod"/>
            </a:pPr>
            <a:r>
              <a:rPr lang="en-US" b="1" i="0" dirty="0">
                <a:effectLst/>
                <a:latin typeface="Söhne"/>
              </a:rPr>
              <a:t>Training Task:</a:t>
            </a:r>
            <a:r>
              <a:rPr lang="en-US" b="0" i="0" dirty="0">
                <a:effectLst/>
                <a:latin typeface="Söhne"/>
              </a:rPr>
              <a:t> The model is presented with the sentence and trained to understand the relationships between words in both directions (left and right contexts).</a:t>
            </a:r>
          </a:p>
          <a:p>
            <a:pPr algn="l">
              <a:buFont typeface="+mj-lt"/>
              <a:buAutoNum type="arabicPeriod"/>
            </a:pPr>
            <a:r>
              <a:rPr lang="en-US" b="1" i="0" dirty="0">
                <a:effectLst/>
                <a:latin typeface="Söhne"/>
              </a:rPr>
              <a:t>Masked Language Modeling (MLM):</a:t>
            </a:r>
            <a:r>
              <a:rPr lang="en-US" b="0" i="0" dirty="0">
                <a:effectLst/>
                <a:latin typeface="Söhne"/>
              </a:rPr>
              <a:t> In BERT-style pretraining, certain words in the sentence are masked (replaced with a special [MASK] token), and the model is tasked with predicting these masked words based on the surrounding context.</a:t>
            </a:r>
          </a:p>
          <a:p>
            <a:pPr algn="l">
              <a:buFont typeface="+mj-lt"/>
              <a:buAutoNum type="arabicPeriod"/>
            </a:pPr>
            <a:r>
              <a:rPr lang="en-US" b="1" i="0" dirty="0">
                <a:effectLst/>
                <a:latin typeface="Söhne"/>
              </a:rPr>
              <a:t>Contextual Understanding:</a:t>
            </a:r>
            <a:r>
              <a:rPr lang="en-US" b="0" i="0" dirty="0">
                <a:effectLst/>
                <a:latin typeface="Söhne"/>
              </a:rPr>
              <a:t> The model learns to capture bidirectional dependencies by analyzing the words before and after the masked token(s).</a:t>
            </a:r>
          </a:p>
          <a:p>
            <a:pPr algn="l">
              <a:buFont typeface="+mj-lt"/>
              <a:buAutoNum type="arabicPeriod"/>
            </a:pPr>
            <a:r>
              <a:rPr lang="en-US" b="1" i="0" dirty="0">
                <a:effectLst/>
                <a:latin typeface="Söhne"/>
              </a:rPr>
              <a:t>Training Objective:</a:t>
            </a:r>
            <a:r>
              <a:rPr lang="en-US" b="0" i="0" dirty="0">
                <a:effectLst/>
                <a:latin typeface="Söhne"/>
              </a:rPr>
              <a:t> The model's goal is to predict the original masked word(s) accurately. It encodes contextual information to make accurate predictions.</a:t>
            </a:r>
          </a:p>
          <a:p>
            <a:endParaRPr lang="en-US" dirty="0"/>
          </a:p>
        </p:txBody>
      </p:sp>
    </p:spTree>
    <p:extLst>
      <p:ext uri="{BB962C8B-B14F-4D97-AF65-F5344CB8AC3E}">
        <p14:creationId xmlns:p14="http://schemas.microsoft.com/office/powerpoint/2010/main" val="3456304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4B22-B013-D292-F4AE-D734A774CA04}"/>
              </a:ext>
            </a:extLst>
          </p:cNvPr>
          <p:cNvSpPr>
            <a:spLocks noGrp="1"/>
          </p:cNvSpPr>
          <p:nvPr>
            <p:ph type="title"/>
          </p:nvPr>
        </p:nvSpPr>
        <p:spPr/>
        <p:txBody>
          <a:bodyPr>
            <a:normAutofit fontScale="90000"/>
          </a:bodyPr>
          <a:lstStyle/>
          <a:p>
            <a:r>
              <a:rPr lang="en-US" b="1" i="0" dirty="0">
                <a:effectLst/>
                <a:latin typeface="Söhne"/>
              </a:rPr>
              <a:t>Example Prediction:</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0CECA452-436E-7624-5DEE-A92D68B3ED4F}"/>
              </a:ext>
            </a:extLst>
          </p:cNvPr>
          <p:cNvSpPr>
            <a:spLocks noGrp="1"/>
          </p:cNvSpPr>
          <p:nvPr>
            <p:ph idx="1"/>
          </p:nvPr>
        </p:nvSpPr>
        <p:spPr/>
        <p:txBody>
          <a:bodyPr>
            <a:normAutofit/>
          </a:bodyPr>
          <a:lstStyle/>
          <a:p>
            <a:pPr algn="l"/>
            <a:r>
              <a:rPr lang="en-US" b="0" i="0" dirty="0">
                <a:effectLst/>
                <a:latin typeface="Söhne"/>
              </a:rPr>
              <a:t>Given the sentence "The cat sat on the ____," and suppose the word "mat" is masked, the model aims to predict the masked word based on the context provided by words "The," "cat," "sat," and "on."</a:t>
            </a:r>
          </a:p>
          <a:p>
            <a:pPr algn="l"/>
            <a:r>
              <a:rPr lang="en-US" b="1" i="0" dirty="0">
                <a:effectLst/>
                <a:latin typeface="Söhne"/>
              </a:rPr>
              <a:t>Iterations and Learning:</a:t>
            </a:r>
            <a:endParaRPr lang="en-US" b="0" i="0" dirty="0">
              <a:effectLst/>
              <a:latin typeface="Söhne"/>
            </a:endParaRPr>
          </a:p>
          <a:p>
            <a:pPr algn="l"/>
            <a:r>
              <a:rPr lang="en-US" b="0" i="0" dirty="0">
                <a:effectLst/>
                <a:latin typeface="Söhne"/>
              </a:rPr>
              <a:t>The model is trained on a vast corpus of text data, exposed to diverse sentence structures and language patterns. It iteratively learns to capture relationships between words in both directions</a:t>
            </a:r>
          </a:p>
          <a:p>
            <a:endParaRPr lang="en-US" dirty="0"/>
          </a:p>
        </p:txBody>
      </p:sp>
    </p:spTree>
    <p:extLst>
      <p:ext uri="{BB962C8B-B14F-4D97-AF65-F5344CB8AC3E}">
        <p14:creationId xmlns:p14="http://schemas.microsoft.com/office/powerpoint/2010/main" val="1929798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E214-0D46-9321-AC26-0B3F250986E3}"/>
              </a:ext>
            </a:extLst>
          </p:cNvPr>
          <p:cNvSpPr>
            <a:spLocks noGrp="1"/>
          </p:cNvSpPr>
          <p:nvPr>
            <p:ph type="title"/>
          </p:nvPr>
        </p:nvSpPr>
        <p:spPr/>
        <p:txBody>
          <a:bodyPr>
            <a:normAutofit fontScale="90000"/>
          </a:bodyPr>
          <a:lstStyle/>
          <a:p>
            <a:r>
              <a:rPr lang="en-US" b="1" i="0" dirty="0">
                <a:solidFill>
                  <a:srgbClr val="000000"/>
                </a:solidFill>
                <a:effectLst/>
                <a:latin typeface="Söhne"/>
              </a:rPr>
              <a:t>Evaluation:</a:t>
            </a:r>
            <a:br>
              <a:rPr lang="en-US" b="0" i="0" dirty="0">
                <a:solidFill>
                  <a:srgbClr val="000000"/>
                </a:solidFill>
                <a:effectLst/>
                <a:latin typeface="Söhne"/>
              </a:rPr>
            </a:br>
            <a:endParaRPr lang="en-US" dirty="0"/>
          </a:p>
        </p:txBody>
      </p:sp>
      <p:sp>
        <p:nvSpPr>
          <p:cNvPr id="3" name="Content Placeholder 2">
            <a:extLst>
              <a:ext uri="{FF2B5EF4-FFF2-40B4-BE49-F238E27FC236}">
                <a16:creationId xmlns:a16="http://schemas.microsoft.com/office/drawing/2014/main" id="{18A09F20-7D08-4759-56A2-44362DAF67C1}"/>
              </a:ext>
            </a:extLst>
          </p:cNvPr>
          <p:cNvSpPr>
            <a:spLocks noGrp="1"/>
          </p:cNvSpPr>
          <p:nvPr>
            <p:ph idx="1"/>
          </p:nvPr>
        </p:nvSpPr>
        <p:spPr/>
        <p:txBody>
          <a:bodyPr>
            <a:normAutofit fontScale="85000" lnSpcReduction="20000"/>
          </a:bodyPr>
          <a:lstStyle/>
          <a:p>
            <a:pPr algn="l"/>
            <a:r>
              <a:rPr lang="en-US" b="0" i="0" dirty="0">
                <a:solidFill>
                  <a:srgbClr val="000000"/>
                </a:solidFill>
                <a:effectLst/>
                <a:latin typeface="Söhne"/>
              </a:rPr>
              <a:t>The model's performance is evaluated based on its accuracy in predicting masked words in unseen or validation sentences. Higher accuracy indicates a better understanding of bidirectional context and relationships between words.</a:t>
            </a:r>
          </a:p>
          <a:p>
            <a:pPr algn="l"/>
            <a:r>
              <a:rPr lang="en-US" b="1" i="0" dirty="0">
                <a:solidFill>
                  <a:srgbClr val="000000"/>
                </a:solidFill>
                <a:effectLst/>
                <a:latin typeface="Söhne"/>
              </a:rPr>
              <a:t>Conclusion:</a:t>
            </a:r>
            <a:endParaRPr lang="en-US" b="0" i="0" dirty="0">
              <a:solidFill>
                <a:srgbClr val="000000"/>
              </a:solidFill>
              <a:effectLst/>
              <a:latin typeface="Söhne"/>
            </a:endParaRPr>
          </a:p>
          <a:p>
            <a:pPr algn="l"/>
            <a:r>
              <a:rPr lang="en-US" b="0" i="0" dirty="0">
                <a:solidFill>
                  <a:srgbClr val="000000"/>
                </a:solidFill>
                <a:effectLst/>
                <a:latin typeface="Söhne"/>
              </a:rPr>
              <a:t>Pretraining an encoder, such as BERT, involves understanding bidirectional context through tasks like masked language modeling. This enables the model to capture intricate language relationships and context, forming a strong foundation for downstream tasks such as text classification, named entity recognition, and question answering during fine-tuning.</a:t>
            </a:r>
          </a:p>
          <a:p>
            <a:pPr algn="l"/>
            <a:br>
              <a:rPr lang="en-US" b="0" i="0" dirty="0">
                <a:solidFill>
                  <a:srgbClr val="000000"/>
                </a:solidFill>
                <a:effectLst/>
                <a:latin typeface="Inter"/>
              </a:rPr>
            </a:br>
            <a:endParaRPr lang="en-US" b="0" i="0" dirty="0">
              <a:solidFill>
                <a:srgbClr val="000000"/>
              </a:solidFill>
              <a:effectLst/>
              <a:latin typeface="Inter"/>
            </a:endParaRPr>
          </a:p>
          <a:p>
            <a:endParaRPr lang="en-US" dirty="0"/>
          </a:p>
        </p:txBody>
      </p:sp>
    </p:spTree>
    <p:extLst>
      <p:ext uri="{BB962C8B-B14F-4D97-AF65-F5344CB8AC3E}">
        <p14:creationId xmlns:p14="http://schemas.microsoft.com/office/powerpoint/2010/main" val="1125913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DFDF9-420C-53A2-F482-CCFBBA68CC4B}"/>
              </a:ext>
            </a:extLst>
          </p:cNvPr>
          <p:cNvSpPr>
            <a:spLocks noGrp="1"/>
          </p:cNvSpPr>
          <p:nvPr>
            <p:ph type="title"/>
          </p:nvPr>
        </p:nvSpPr>
        <p:spPr/>
        <p:txBody>
          <a:bodyPr>
            <a:normAutofit/>
          </a:bodyPr>
          <a:lstStyle/>
          <a:p>
            <a:r>
              <a:rPr lang="en-US" dirty="0"/>
              <a:t>3. </a:t>
            </a:r>
            <a:r>
              <a:rPr lang="en-US" b="1" i="0" dirty="0">
                <a:effectLst/>
                <a:latin typeface="Söhne"/>
              </a:rPr>
              <a:t>Encoder-Decoders (Hybrid Approach):</a:t>
            </a:r>
            <a:endParaRPr lang="en-US" dirty="0"/>
          </a:p>
        </p:txBody>
      </p:sp>
      <p:sp>
        <p:nvSpPr>
          <p:cNvPr id="3" name="Content Placeholder 2">
            <a:extLst>
              <a:ext uri="{FF2B5EF4-FFF2-40B4-BE49-F238E27FC236}">
                <a16:creationId xmlns:a16="http://schemas.microsoft.com/office/drawing/2014/main" id="{3CABE239-CF23-0A38-8237-C9857C6885D5}"/>
              </a:ext>
            </a:extLst>
          </p:cNvPr>
          <p:cNvSpPr>
            <a:spLocks noGrp="1"/>
          </p:cNvSpPr>
          <p:nvPr>
            <p:ph idx="1"/>
          </p:nvPr>
        </p:nvSpPr>
        <p:spPr/>
        <p:txBody>
          <a:bodyPr/>
          <a:lstStyle/>
          <a:p>
            <a:pPr marL="742950" lvl="1" indent="-285750" algn="l">
              <a:buFont typeface="+mj-lt"/>
              <a:buAutoNum type="arabicPeriod"/>
            </a:pPr>
            <a:r>
              <a:rPr lang="en-US" b="1" i="0" dirty="0">
                <a:effectLst/>
                <a:latin typeface="Söhne"/>
              </a:rPr>
              <a:t>Use Cases:</a:t>
            </a:r>
            <a:r>
              <a:rPr lang="en-US" b="0" i="0" dirty="0">
                <a:effectLst/>
                <a:latin typeface="Söhne"/>
              </a:rPr>
              <a:t> Incorporate the strengths of both encoders and decoders.</a:t>
            </a:r>
          </a:p>
          <a:p>
            <a:pPr marL="742950" lvl="1" indent="-285750" algn="l">
              <a:buFont typeface="+mj-lt"/>
              <a:buAutoNum type="arabicPeriod"/>
            </a:pPr>
            <a:r>
              <a:rPr lang="en-US" b="1" i="0" dirty="0">
                <a:effectLst/>
                <a:latin typeface="Söhne"/>
              </a:rPr>
              <a:t>Examples:</a:t>
            </a:r>
            <a:r>
              <a:rPr lang="en-US" b="0" i="0" dirty="0">
                <a:effectLst/>
                <a:latin typeface="Söhne"/>
              </a:rPr>
              <a:t> Models like Transformer, T5, Meena.</a:t>
            </a:r>
          </a:p>
          <a:p>
            <a:pPr marL="742950" lvl="1" indent="-285750" algn="l">
              <a:buFont typeface="+mj-lt"/>
              <a:buAutoNum type="arabicPeriod"/>
            </a:pPr>
            <a:r>
              <a:rPr lang="en-US" b="1" i="0" dirty="0">
                <a:effectLst/>
                <a:latin typeface="Söhne"/>
              </a:rPr>
              <a:t>Pretraining Strategy:</a:t>
            </a:r>
            <a:r>
              <a:rPr lang="en-US" b="0" i="0" dirty="0">
                <a:effectLst/>
                <a:latin typeface="Söhne"/>
              </a:rPr>
              <a:t> These architectures leverage bidirectional context while also enabling text generation and conditioning on future words, aiming to amalgamate the benefits of both encoder and decoder architectures.</a:t>
            </a:r>
          </a:p>
          <a:p>
            <a:endParaRPr lang="en-US" dirty="0"/>
          </a:p>
        </p:txBody>
      </p:sp>
    </p:spTree>
    <p:extLst>
      <p:ext uri="{BB962C8B-B14F-4D97-AF65-F5344CB8AC3E}">
        <p14:creationId xmlns:p14="http://schemas.microsoft.com/office/powerpoint/2010/main" val="2225307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6876-9D04-3726-A43C-6335BA13EA72}"/>
              </a:ext>
            </a:extLst>
          </p:cNvPr>
          <p:cNvSpPr>
            <a:spLocks noGrp="1"/>
          </p:cNvSpPr>
          <p:nvPr>
            <p:ph type="title"/>
          </p:nvPr>
        </p:nvSpPr>
        <p:spPr/>
        <p:txBody>
          <a:bodyPr/>
          <a:lstStyle/>
          <a:p>
            <a:r>
              <a:rPr lang="en-US" dirty="0" err="1"/>
              <a:t>Eg</a:t>
            </a:r>
            <a:r>
              <a:rPr lang="en-US" dirty="0"/>
              <a:t>: Pretraining </a:t>
            </a:r>
            <a:r>
              <a:rPr lang="en-US" b="1" i="0" dirty="0">
                <a:effectLst/>
                <a:latin typeface="Söhne"/>
              </a:rPr>
              <a:t>Encoder-Decoders</a:t>
            </a:r>
            <a:r>
              <a:rPr lang="en-US" dirty="0"/>
              <a:t> </a:t>
            </a:r>
          </a:p>
        </p:txBody>
      </p:sp>
      <p:sp>
        <p:nvSpPr>
          <p:cNvPr id="3" name="Content Placeholder 2">
            <a:extLst>
              <a:ext uri="{FF2B5EF4-FFF2-40B4-BE49-F238E27FC236}">
                <a16:creationId xmlns:a16="http://schemas.microsoft.com/office/drawing/2014/main" id="{C7CF4820-36C0-1FFC-3347-D7F086414B47}"/>
              </a:ext>
            </a:extLst>
          </p:cNvPr>
          <p:cNvSpPr>
            <a:spLocks noGrp="1"/>
          </p:cNvSpPr>
          <p:nvPr>
            <p:ph idx="1"/>
          </p:nvPr>
        </p:nvSpPr>
        <p:spPr/>
        <p:txBody>
          <a:bodyPr/>
          <a:lstStyle/>
          <a:p>
            <a:pPr algn="l"/>
            <a:r>
              <a:rPr lang="en-US" b="0" i="0" dirty="0">
                <a:effectLst/>
                <a:latin typeface="Söhne"/>
              </a:rPr>
              <a:t>Pretraining an encoder and decoder individually, similar to the components within a Transformer architecture, involves training both components separately with specific tasks. Let's break down the pretraining process for an encoder and decoder using tasks akin to the Transformer model:</a:t>
            </a:r>
          </a:p>
          <a:p>
            <a:pPr algn="l"/>
            <a:r>
              <a:rPr lang="en-US" b="1" i="0" dirty="0">
                <a:effectLst/>
                <a:latin typeface="Söhne"/>
              </a:rPr>
              <a:t>Objective:</a:t>
            </a:r>
            <a:r>
              <a:rPr lang="en-US" b="0" i="0" dirty="0">
                <a:effectLst/>
                <a:latin typeface="Söhne"/>
              </a:rPr>
              <a:t> Capture bidirectional context (encoder) and facilitate generation (decoder).</a:t>
            </a:r>
          </a:p>
          <a:p>
            <a:pPr algn="l"/>
            <a:r>
              <a:rPr lang="en-US" b="1" i="0" dirty="0">
                <a:effectLst/>
                <a:latin typeface="Söhne"/>
              </a:rPr>
              <a:t>Training Data:</a:t>
            </a:r>
            <a:r>
              <a:rPr lang="en-US" b="0" i="0" dirty="0">
                <a:effectLst/>
                <a:latin typeface="Söhne"/>
              </a:rPr>
              <a:t> Consider pairs of sequences, such as source-target sentence pairs for machine translation.</a:t>
            </a:r>
          </a:p>
          <a:p>
            <a:endParaRPr lang="en-US" dirty="0"/>
          </a:p>
        </p:txBody>
      </p:sp>
    </p:spTree>
    <p:extLst>
      <p:ext uri="{BB962C8B-B14F-4D97-AF65-F5344CB8AC3E}">
        <p14:creationId xmlns:p14="http://schemas.microsoft.com/office/powerpoint/2010/main" val="1137864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A2B4B8-370C-EEC7-C1F6-13F191F3A93A}"/>
              </a:ext>
            </a:extLst>
          </p:cNvPr>
          <p:cNvSpPr>
            <a:spLocks noGrp="1"/>
          </p:cNvSpPr>
          <p:nvPr>
            <p:ph type="title"/>
          </p:nvPr>
        </p:nvSpPr>
        <p:spPr>
          <a:xfrm>
            <a:off x="761801" y="858983"/>
            <a:ext cx="9906799" cy="1161594"/>
          </a:xfrm>
        </p:spPr>
        <p:txBody>
          <a:bodyPr>
            <a:normAutofit/>
          </a:bodyPr>
          <a:lstStyle/>
          <a:p>
            <a:pPr>
              <a:lnSpc>
                <a:spcPct val="90000"/>
              </a:lnSpc>
            </a:pPr>
            <a:br>
              <a:rPr lang="en-US" sz="3700" b="0" i="0" dirty="0">
                <a:effectLst/>
                <a:latin typeface="Söhne"/>
              </a:rPr>
            </a:br>
            <a:endParaRPr lang="en-US" sz="3700" dirty="0"/>
          </a:p>
        </p:txBody>
      </p:sp>
      <p:sp>
        <p:nvSpPr>
          <p:cNvPr id="3" name="Content Placeholder 2">
            <a:extLst>
              <a:ext uri="{FF2B5EF4-FFF2-40B4-BE49-F238E27FC236}">
                <a16:creationId xmlns:a16="http://schemas.microsoft.com/office/drawing/2014/main" id="{9BD70E9F-442F-0D76-0D02-852AA82A4116}"/>
              </a:ext>
            </a:extLst>
          </p:cNvPr>
          <p:cNvSpPr>
            <a:spLocks noGrp="1"/>
          </p:cNvSpPr>
          <p:nvPr>
            <p:ph idx="1"/>
          </p:nvPr>
        </p:nvSpPr>
        <p:spPr>
          <a:xfrm>
            <a:off x="5346797" y="2434442"/>
            <a:ext cx="5561937" cy="3805638"/>
          </a:xfrm>
        </p:spPr>
        <p:txBody>
          <a:bodyPr anchor="ctr">
            <a:normAutofit/>
          </a:bodyPr>
          <a:lstStyle/>
          <a:p>
            <a:pPr>
              <a:lnSpc>
                <a:spcPct val="100000"/>
              </a:lnSpc>
            </a:pPr>
            <a:r>
              <a:rPr lang="en-US" sz="1800" b="1" i="0" dirty="0">
                <a:effectLst/>
                <a:latin typeface="Söhne"/>
              </a:rPr>
              <a:t>Decoder Pretraining (Similar to GPT):</a:t>
            </a:r>
            <a:endParaRPr lang="en-US" sz="1800" b="0" i="0" dirty="0">
              <a:effectLst/>
              <a:latin typeface="Söhne"/>
            </a:endParaRPr>
          </a:p>
          <a:p>
            <a:pPr>
              <a:lnSpc>
                <a:spcPct val="100000"/>
              </a:lnSpc>
              <a:buFont typeface="+mj-lt"/>
              <a:buAutoNum type="arabicPeriod"/>
            </a:pPr>
            <a:r>
              <a:rPr lang="en-US" sz="1800" b="1" i="0" dirty="0">
                <a:effectLst/>
                <a:latin typeface="Söhne"/>
              </a:rPr>
              <a:t>Task:</a:t>
            </a:r>
            <a:r>
              <a:rPr lang="en-US" sz="1800" b="0" i="0" dirty="0">
                <a:effectLst/>
                <a:latin typeface="Söhne"/>
              </a:rPr>
              <a:t> Train the decoder to generate sequences and predict the next word in a sequence based on the preceding context.</a:t>
            </a:r>
          </a:p>
          <a:p>
            <a:pPr>
              <a:lnSpc>
                <a:spcPct val="100000"/>
              </a:lnSpc>
              <a:buFont typeface="+mj-lt"/>
              <a:buAutoNum type="arabicPeriod"/>
            </a:pPr>
            <a:r>
              <a:rPr lang="en-US" sz="1800" b="1" i="0" dirty="0">
                <a:effectLst/>
                <a:latin typeface="Söhne"/>
              </a:rPr>
              <a:t>Method:</a:t>
            </a:r>
            <a:r>
              <a:rPr lang="en-US" sz="1800" b="0" i="0" dirty="0">
                <a:effectLst/>
                <a:latin typeface="Söhne"/>
              </a:rPr>
              <a:t> Autoregressive language modeling task, similar to GPT.</a:t>
            </a:r>
          </a:p>
          <a:p>
            <a:pPr>
              <a:lnSpc>
                <a:spcPct val="100000"/>
              </a:lnSpc>
              <a:buFont typeface="+mj-lt"/>
              <a:buAutoNum type="arabicPeriod"/>
            </a:pPr>
            <a:r>
              <a:rPr lang="en-US" sz="1800" b="1" i="0" dirty="0">
                <a:effectLst/>
                <a:latin typeface="Söhne"/>
              </a:rPr>
              <a:t>Example:</a:t>
            </a:r>
            <a:r>
              <a:rPr lang="en-US" sz="1800" b="0" i="0" dirty="0">
                <a:effectLst/>
                <a:latin typeface="Söhne"/>
              </a:rPr>
              <a:t> Given a target sentence, train the decoder to predict the next word in the sequence based on the words preceding it.</a:t>
            </a:r>
          </a:p>
          <a:p>
            <a:pPr>
              <a:lnSpc>
                <a:spcPct val="100000"/>
              </a:lnSpc>
            </a:pPr>
            <a:endParaRPr lang="en-US" sz="1800" dirty="0"/>
          </a:p>
        </p:txBody>
      </p:sp>
      <p:cxnSp>
        <p:nvCxnSpPr>
          <p:cNvPr id="15" name="Straight Connector 1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0F5D1F2-2FD1-F508-9B20-DFD9EAC1A0AF}"/>
              </a:ext>
            </a:extLst>
          </p:cNvPr>
          <p:cNvSpPr txBox="1"/>
          <p:nvPr/>
        </p:nvSpPr>
        <p:spPr>
          <a:xfrm>
            <a:off x="106878" y="2434442"/>
            <a:ext cx="5239919" cy="3139321"/>
          </a:xfrm>
          <a:prstGeom prst="rect">
            <a:avLst/>
          </a:prstGeom>
          <a:noFill/>
        </p:spPr>
        <p:txBody>
          <a:bodyPr wrap="square" rtlCol="0">
            <a:spAutoFit/>
          </a:bodyPr>
          <a:lstStyle/>
          <a:p>
            <a:pPr>
              <a:lnSpc>
                <a:spcPct val="100000"/>
              </a:lnSpc>
            </a:pPr>
            <a:r>
              <a:rPr lang="en-US" sz="1800" b="1" i="0" dirty="0">
                <a:effectLst/>
                <a:latin typeface="Söhne"/>
              </a:rPr>
              <a:t>Encoder Pretraining (Similar to BERT):</a:t>
            </a:r>
          </a:p>
          <a:p>
            <a:pPr>
              <a:lnSpc>
                <a:spcPct val="100000"/>
              </a:lnSpc>
              <a:buFont typeface="+mj-lt"/>
              <a:buAutoNum type="arabicPeriod"/>
            </a:pPr>
            <a:endParaRPr lang="en-US" b="1" dirty="0">
              <a:latin typeface="Söhne"/>
            </a:endParaRPr>
          </a:p>
          <a:p>
            <a:pPr>
              <a:lnSpc>
                <a:spcPct val="100000"/>
              </a:lnSpc>
              <a:buFont typeface="+mj-lt"/>
              <a:buAutoNum type="arabicPeriod"/>
            </a:pPr>
            <a:r>
              <a:rPr lang="en-US" sz="1800" b="1" i="0" dirty="0">
                <a:effectLst/>
                <a:latin typeface="Söhne"/>
              </a:rPr>
              <a:t>Task:</a:t>
            </a:r>
            <a:r>
              <a:rPr lang="en-US" sz="1800" b="0" i="0" dirty="0">
                <a:effectLst/>
                <a:latin typeface="Söhne"/>
              </a:rPr>
              <a:t> Train the encoder to capture bidirectional context and relationships between words in the source sequences.</a:t>
            </a:r>
          </a:p>
          <a:p>
            <a:pPr>
              <a:lnSpc>
                <a:spcPct val="100000"/>
              </a:lnSpc>
              <a:buFont typeface="+mj-lt"/>
              <a:buAutoNum type="arabicPeriod"/>
            </a:pPr>
            <a:r>
              <a:rPr lang="en-US" sz="1800" b="1" i="0" dirty="0">
                <a:effectLst/>
                <a:latin typeface="Söhne"/>
              </a:rPr>
              <a:t>Method:</a:t>
            </a:r>
            <a:r>
              <a:rPr lang="en-US" sz="1800" b="0" i="0" dirty="0">
                <a:effectLst/>
                <a:latin typeface="Söhne"/>
              </a:rPr>
              <a:t> Utilize a masked language modeling task, similar to BERT.</a:t>
            </a:r>
          </a:p>
          <a:p>
            <a:pPr>
              <a:lnSpc>
                <a:spcPct val="100000"/>
              </a:lnSpc>
              <a:buFont typeface="+mj-lt"/>
              <a:buAutoNum type="arabicPeriod"/>
            </a:pPr>
            <a:r>
              <a:rPr lang="en-US" sz="1800" b="1" i="0" dirty="0">
                <a:effectLst/>
                <a:latin typeface="Söhne"/>
              </a:rPr>
              <a:t>Example:</a:t>
            </a:r>
            <a:r>
              <a:rPr lang="en-US" sz="1800" b="0" i="0" dirty="0">
                <a:effectLst/>
                <a:latin typeface="Söhne"/>
              </a:rPr>
              <a:t> Given a source sentence, mask certain words and train the encoder to predict the masked words based on the context of the sentence.</a:t>
            </a:r>
          </a:p>
          <a:p>
            <a:endParaRPr lang="en-US" dirty="0"/>
          </a:p>
        </p:txBody>
      </p:sp>
      <p:sp>
        <p:nvSpPr>
          <p:cNvPr id="6" name="TextBox 5">
            <a:extLst>
              <a:ext uri="{FF2B5EF4-FFF2-40B4-BE49-F238E27FC236}">
                <a16:creationId xmlns:a16="http://schemas.microsoft.com/office/drawing/2014/main" id="{227E302B-28AE-3A38-E1D3-E9E2C8D4D9A4}"/>
              </a:ext>
            </a:extLst>
          </p:cNvPr>
          <p:cNvSpPr txBox="1"/>
          <p:nvPr/>
        </p:nvSpPr>
        <p:spPr>
          <a:xfrm>
            <a:off x="1436914" y="748145"/>
            <a:ext cx="6495803" cy="769441"/>
          </a:xfrm>
          <a:prstGeom prst="rect">
            <a:avLst/>
          </a:prstGeom>
          <a:noFill/>
        </p:spPr>
        <p:txBody>
          <a:bodyPr wrap="square" rtlCol="0">
            <a:spAutoFit/>
          </a:bodyPr>
          <a:lstStyle/>
          <a:p>
            <a:pPr algn="ctr"/>
            <a:r>
              <a:rPr lang="en-US" sz="4400" dirty="0">
                <a:latin typeface="+mj-lt"/>
                <a:ea typeface="+mj-ea"/>
                <a:cs typeface="+mj-cs"/>
              </a:rPr>
              <a:t>Pretraining</a:t>
            </a:r>
            <a:r>
              <a:rPr lang="en-US" dirty="0"/>
              <a:t>   </a:t>
            </a:r>
            <a:r>
              <a:rPr lang="en-US" sz="4400" dirty="0">
                <a:latin typeface="+mj-lt"/>
                <a:ea typeface="+mj-ea"/>
                <a:cs typeface="+mj-cs"/>
              </a:rPr>
              <a:t>Process</a:t>
            </a:r>
          </a:p>
        </p:txBody>
      </p:sp>
    </p:spTree>
    <p:extLst>
      <p:ext uri="{BB962C8B-B14F-4D97-AF65-F5344CB8AC3E}">
        <p14:creationId xmlns:p14="http://schemas.microsoft.com/office/powerpoint/2010/main" val="2597174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48A7-F0F9-365C-F25B-E85324A56EE9}"/>
              </a:ext>
            </a:extLst>
          </p:cNvPr>
          <p:cNvSpPr>
            <a:spLocks noGrp="1"/>
          </p:cNvSpPr>
          <p:nvPr>
            <p:ph type="title"/>
          </p:nvPr>
        </p:nvSpPr>
        <p:spPr/>
        <p:txBody>
          <a:bodyPr>
            <a:normAutofit fontScale="90000"/>
          </a:bodyPr>
          <a:lstStyle/>
          <a:p>
            <a:r>
              <a:rPr lang="en-US" b="1" i="0" dirty="0">
                <a:effectLst/>
                <a:latin typeface="Söhne"/>
              </a:rPr>
              <a:t>Joint Pretraining (Encoder-Decoder Interaction):</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20FF7452-583D-9BA7-1F08-051CF29DAC2E}"/>
              </a:ext>
            </a:extLst>
          </p:cNvPr>
          <p:cNvSpPr>
            <a:spLocks noGrp="1"/>
          </p:cNvSpPr>
          <p:nvPr>
            <p:ph idx="1"/>
          </p:nvPr>
        </p:nvSpPr>
        <p:spPr>
          <a:xfrm>
            <a:off x="581891" y="2750126"/>
            <a:ext cx="10561113" cy="3436918"/>
          </a:xfrm>
        </p:spPr>
        <p:txBody>
          <a:bodyPr>
            <a:normAutofit fontScale="62500" lnSpcReduction="20000"/>
          </a:bodyPr>
          <a:lstStyle/>
          <a:p>
            <a:pPr algn="l">
              <a:buFont typeface="+mj-lt"/>
              <a:buAutoNum type="arabicPeriod"/>
            </a:pPr>
            <a:r>
              <a:rPr lang="en-US" b="1" i="0" dirty="0">
                <a:effectLst/>
                <a:latin typeface="Söhne"/>
              </a:rPr>
              <a:t>Combine Tasks:</a:t>
            </a:r>
            <a:r>
              <a:rPr lang="en-US" b="0" i="0" dirty="0">
                <a:effectLst/>
                <a:latin typeface="Söhne"/>
              </a:rPr>
              <a:t> Integrate the pretraining tasks for both the encoder and decoder components.</a:t>
            </a:r>
          </a:p>
          <a:p>
            <a:pPr algn="l">
              <a:buFont typeface="+mj-lt"/>
              <a:buAutoNum type="arabicPeriod"/>
            </a:pPr>
            <a:r>
              <a:rPr lang="en-US" b="1" i="0" dirty="0">
                <a:effectLst/>
                <a:latin typeface="Söhne"/>
              </a:rPr>
              <a:t>Training Scenario:</a:t>
            </a:r>
            <a:r>
              <a:rPr lang="en-US" b="0" i="0" dirty="0">
                <a:effectLst/>
                <a:latin typeface="Söhne"/>
              </a:rPr>
              <a:t> Simulate translation tasks by providing pairs of source and target sequences during pretraining.</a:t>
            </a:r>
          </a:p>
          <a:p>
            <a:pPr algn="l">
              <a:buFont typeface="+mj-lt"/>
              <a:buAutoNum type="arabicPeriod"/>
            </a:pPr>
            <a:r>
              <a:rPr lang="en-US" b="1" i="0" dirty="0">
                <a:effectLst/>
                <a:latin typeface="Söhne"/>
              </a:rPr>
              <a:t>Objective:</a:t>
            </a:r>
            <a:r>
              <a:rPr lang="en-US" b="0" i="0" dirty="0">
                <a:effectLst/>
                <a:latin typeface="Söhne"/>
              </a:rPr>
              <a:t> Train the encoder to understand bidirectional context in source sequences and the decoder to generate target sequences considering the encoded information from the source.</a:t>
            </a:r>
          </a:p>
          <a:p>
            <a:pPr algn="l"/>
            <a:r>
              <a:rPr lang="en-US" b="1" i="0" dirty="0">
                <a:effectLst/>
                <a:latin typeface="Söhne"/>
              </a:rPr>
              <a:t>Training Objective:</a:t>
            </a:r>
            <a:endParaRPr lang="en-US" b="0" i="0" dirty="0">
              <a:effectLst/>
              <a:latin typeface="Söhne"/>
            </a:endParaRPr>
          </a:p>
          <a:p>
            <a:pPr algn="l">
              <a:buFont typeface="Arial" panose="020B0604020202020204" pitchFamily="34" charset="0"/>
              <a:buChar char="•"/>
            </a:pPr>
            <a:r>
              <a:rPr lang="en-US" b="0" i="0" dirty="0">
                <a:effectLst/>
                <a:latin typeface="Söhne"/>
              </a:rPr>
              <a:t>Enable the encoder to capture bidirectional context.</a:t>
            </a:r>
          </a:p>
          <a:p>
            <a:pPr algn="l">
              <a:buFont typeface="Arial" panose="020B0604020202020204" pitchFamily="34" charset="0"/>
              <a:buChar char="•"/>
            </a:pPr>
            <a:r>
              <a:rPr lang="en-US" b="0" i="0" dirty="0">
                <a:effectLst/>
                <a:latin typeface="Söhne"/>
              </a:rPr>
              <a:t>Enable the decoder to generate coherent sequences based on the encoded source information.</a:t>
            </a:r>
          </a:p>
          <a:p>
            <a:pPr algn="l"/>
            <a:r>
              <a:rPr lang="en-US" b="1" i="0" dirty="0">
                <a:effectLst/>
                <a:latin typeface="Söhne"/>
              </a:rPr>
              <a:t>Iterations and Learning:</a:t>
            </a:r>
            <a:endParaRPr lang="en-US" b="0" i="0" dirty="0">
              <a:effectLst/>
              <a:latin typeface="Söhne"/>
            </a:endParaRPr>
          </a:p>
          <a:p>
            <a:pPr algn="l">
              <a:buFont typeface="Arial" panose="020B0604020202020204" pitchFamily="34" charset="0"/>
              <a:buChar char="•"/>
            </a:pPr>
            <a:r>
              <a:rPr lang="en-US" b="0" i="0" dirty="0">
                <a:effectLst/>
                <a:latin typeface="Söhne"/>
              </a:rPr>
              <a:t>Train the encoder and decoder components iteratively on a large corpus of sequence pairs to learn language patterns, relationships, and generation capabilities.</a:t>
            </a:r>
          </a:p>
          <a:p>
            <a:br>
              <a:rPr lang="en-US" dirty="0"/>
            </a:br>
            <a:endParaRPr lang="en-US" dirty="0"/>
          </a:p>
        </p:txBody>
      </p:sp>
    </p:spTree>
    <p:extLst>
      <p:ext uri="{BB962C8B-B14F-4D97-AF65-F5344CB8AC3E}">
        <p14:creationId xmlns:p14="http://schemas.microsoft.com/office/powerpoint/2010/main" val="2105975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38B2-2D1D-8F09-D994-E0232C96B6F5}"/>
              </a:ext>
            </a:extLst>
          </p:cNvPr>
          <p:cNvSpPr>
            <a:spLocks noGrp="1"/>
          </p:cNvSpPr>
          <p:nvPr>
            <p:ph type="title"/>
          </p:nvPr>
        </p:nvSpPr>
        <p:spPr/>
        <p:txBody>
          <a:bodyPr>
            <a:normAutofit fontScale="90000"/>
          </a:bodyPr>
          <a:lstStyle/>
          <a:p>
            <a:r>
              <a:rPr lang="en-US" b="1" i="0" dirty="0">
                <a:solidFill>
                  <a:srgbClr val="000000"/>
                </a:solidFill>
                <a:effectLst/>
                <a:latin typeface="Söhne"/>
              </a:rPr>
              <a:t>Evaluation:</a:t>
            </a:r>
            <a:br>
              <a:rPr lang="en-US" b="0" i="0" dirty="0">
                <a:solidFill>
                  <a:srgbClr val="000000"/>
                </a:solidFill>
                <a:effectLst/>
                <a:latin typeface="Söhne"/>
              </a:rPr>
            </a:br>
            <a:endParaRPr lang="en-US" dirty="0"/>
          </a:p>
        </p:txBody>
      </p:sp>
      <p:sp>
        <p:nvSpPr>
          <p:cNvPr id="3" name="Content Placeholder 2">
            <a:extLst>
              <a:ext uri="{FF2B5EF4-FFF2-40B4-BE49-F238E27FC236}">
                <a16:creationId xmlns:a16="http://schemas.microsoft.com/office/drawing/2014/main" id="{32DD06E0-BB15-3CDE-17DD-A55525356C0C}"/>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Söhne"/>
              </a:rPr>
              <a:t>Assess the performance of the encoder in accurately encoding bidirectional context and the decoder in generating coherent sequences for target languages or tasks.</a:t>
            </a:r>
          </a:p>
          <a:p>
            <a:pPr algn="l"/>
            <a:r>
              <a:rPr lang="en-US" b="1" i="0" dirty="0">
                <a:solidFill>
                  <a:srgbClr val="000000"/>
                </a:solidFill>
                <a:effectLst/>
                <a:latin typeface="Söhne"/>
              </a:rPr>
              <a:t>Conclusion:</a:t>
            </a:r>
            <a:r>
              <a:rPr lang="en-US" b="0" i="0" dirty="0">
                <a:solidFill>
                  <a:srgbClr val="000000"/>
                </a:solidFill>
                <a:effectLst/>
                <a:latin typeface="Söhne"/>
              </a:rPr>
              <a:t> Pretraining individual encoder and decoder components involves training each module with tasks suitable for capturing bidirectional context and facilitating sequence generation. This pretraining lays the groundwork for subsequent tasks like machine translation, summarization, or other sequence-to-sequence tasks during fine-tuning within an encoder-decoder framework.</a:t>
            </a:r>
          </a:p>
          <a:p>
            <a:pPr algn="l"/>
            <a:br>
              <a:rPr lang="en-US" b="0" i="0" dirty="0">
                <a:solidFill>
                  <a:srgbClr val="000000"/>
                </a:solidFill>
                <a:effectLst/>
                <a:latin typeface="Inter"/>
              </a:rPr>
            </a:br>
            <a:endParaRPr lang="en-US" b="0" i="0" dirty="0">
              <a:solidFill>
                <a:srgbClr val="000000"/>
              </a:solidFill>
              <a:effectLst/>
              <a:latin typeface="Inter"/>
            </a:endParaRPr>
          </a:p>
          <a:p>
            <a:endParaRPr lang="en-US" dirty="0"/>
          </a:p>
        </p:txBody>
      </p:sp>
    </p:spTree>
    <p:extLst>
      <p:ext uri="{BB962C8B-B14F-4D97-AF65-F5344CB8AC3E}">
        <p14:creationId xmlns:p14="http://schemas.microsoft.com/office/powerpoint/2010/main" val="1758798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7B38-339A-1074-72A6-A549CEC50CEB}"/>
              </a:ext>
            </a:extLst>
          </p:cNvPr>
          <p:cNvSpPr>
            <a:spLocks noGrp="1"/>
          </p:cNvSpPr>
          <p:nvPr>
            <p:ph type="title"/>
          </p:nvPr>
        </p:nvSpPr>
        <p:spPr/>
        <p:txBody>
          <a:bodyPr>
            <a:normAutofit fontScale="90000"/>
          </a:bodyPr>
          <a:lstStyle/>
          <a:p>
            <a:r>
              <a:rPr lang="en-US" b="1" i="0" dirty="0">
                <a:effectLst/>
                <a:latin typeface="Söhne"/>
              </a:rPr>
              <a:t>Advantages of Pretraining:</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C4A5072C-CC3A-C84C-009C-1F687615D60D}"/>
              </a:ext>
            </a:extLst>
          </p:cNvPr>
          <p:cNvSpPr>
            <a:spLocks noGrp="1"/>
          </p:cNvSpPr>
          <p:nvPr>
            <p:ph idx="1"/>
          </p:nvPr>
        </p:nvSpPr>
        <p:spPr/>
        <p:txBody>
          <a:bodyPr>
            <a:normAutofit fontScale="85000" lnSpcReduction="20000"/>
          </a:bodyPr>
          <a:lstStyle/>
          <a:p>
            <a:pPr algn="l">
              <a:buFont typeface="+mj-lt"/>
              <a:buAutoNum type="arabicPeriod"/>
            </a:pPr>
            <a:r>
              <a:rPr lang="en-US" b="1" i="0" dirty="0">
                <a:effectLst/>
                <a:latin typeface="Söhne"/>
              </a:rPr>
              <a:t>Transfer Learning:</a:t>
            </a:r>
            <a:r>
              <a:rPr lang="en-US" b="0" i="0" dirty="0">
                <a:effectLst/>
                <a:latin typeface="Söhne"/>
              </a:rPr>
              <a:t> Pretrained models can be fine-tuned on specific tasks with smaller datasets, leveraging knowledge learned during pretraining. This often leads to improved performance and reduced training time.</a:t>
            </a:r>
          </a:p>
          <a:p>
            <a:pPr algn="l">
              <a:buFont typeface="+mj-lt"/>
              <a:buAutoNum type="arabicPeriod"/>
            </a:pPr>
            <a:r>
              <a:rPr lang="en-US" b="1" i="0" dirty="0">
                <a:effectLst/>
                <a:latin typeface="Söhne"/>
              </a:rPr>
              <a:t>Capturing General Language Knowledge:</a:t>
            </a:r>
            <a:r>
              <a:rPr lang="en-US" b="0" i="0" dirty="0">
                <a:effectLst/>
                <a:latin typeface="Söhne"/>
              </a:rPr>
              <a:t> Pretraining exposes models to vast amounts of unlabeled text data, enabling them to learn rich representations of language semantics, syntax, and context.</a:t>
            </a:r>
          </a:p>
          <a:p>
            <a:pPr algn="l">
              <a:buFont typeface="+mj-lt"/>
              <a:buAutoNum type="arabicPeriod"/>
            </a:pPr>
            <a:r>
              <a:rPr lang="en-US" b="1" i="0" dirty="0">
                <a:effectLst/>
                <a:latin typeface="Söhne"/>
              </a:rPr>
              <a:t>Improves Model Robustness:</a:t>
            </a:r>
            <a:r>
              <a:rPr lang="en-US" b="0" i="0" dirty="0">
                <a:effectLst/>
                <a:latin typeface="Söhne"/>
              </a:rPr>
              <a:t> Pretraining allows models to learn diverse language patterns, making them more robust in understanding and generating content across various domains and languages.</a:t>
            </a:r>
          </a:p>
          <a:p>
            <a:pPr algn="l">
              <a:buFont typeface="+mj-lt"/>
              <a:buAutoNum type="arabicPeriod"/>
            </a:pPr>
            <a:r>
              <a:rPr lang="en-US" b="1" i="0" dirty="0">
                <a:effectLst/>
                <a:latin typeface="Söhne"/>
              </a:rPr>
              <a:t>Reduces Data Dependency:</a:t>
            </a:r>
            <a:r>
              <a:rPr lang="en-US" b="0" i="0" dirty="0">
                <a:effectLst/>
                <a:latin typeface="Söhne"/>
              </a:rPr>
              <a:t> Pretrained models, especially large-scale ones, reduce the dependency on extensive labeled datasets for specific tasks, making them applicable in scenarios with limited labeled data.</a:t>
            </a:r>
          </a:p>
          <a:p>
            <a:endParaRPr lang="en-US" dirty="0"/>
          </a:p>
        </p:txBody>
      </p:sp>
    </p:spTree>
    <p:extLst>
      <p:ext uri="{BB962C8B-B14F-4D97-AF65-F5344CB8AC3E}">
        <p14:creationId xmlns:p14="http://schemas.microsoft.com/office/powerpoint/2010/main" val="650075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91288-0D32-AEB0-5767-6A6712221B42}"/>
              </a:ext>
            </a:extLst>
          </p:cNvPr>
          <p:cNvSpPr>
            <a:spLocks noGrp="1"/>
          </p:cNvSpPr>
          <p:nvPr>
            <p:ph type="title"/>
          </p:nvPr>
        </p:nvSpPr>
        <p:spPr/>
        <p:txBody>
          <a:bodyPr>
            <a:normAutofit fontScale="90000"/>
          </a:bodyPr>
          <a:lstStyle/>
          <a:p>
            <a:r>
              <a:rPr lang="en-US" b="1" i="0" dirty="0">
                <a:effectLst/>
                <a:latin typeface="Söhne"/>
              </a:rPr>
              <a:t>Disadvantages of Pretraining:</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53EF5498-5622-6028-5FAD-BC236BB7B8E5}"/>
              </a:ext>
            </a:extLst>
          </p:cNvPr>
          <p:cNvSpPr>
            <a:spLocks noGrp="1"/>
          </p:cNvSpPr>
          <p:nvPr>
            <p:ph idx="1"/>
          </p:nvPr>
        </p:nvSpPr>
        <p:spPr/>
        <p:txBody>
          <a:bodyPr>
            <a:normAutofit fontScale="77500" lnSpcReduction="20000"/>
          </a:bodyPr>
          <a:lstStyle/>
          <a:p>
            <a:pPr algn="l">
              <a:buFont typeface="+mj-lt"/>
              <a:buAutoNum type="arabicPeriod"/>
            </a:pPr>
            <a:r>
              <a:rPr lang="en-US" b="1" i="0" dirty="0">
                <a:effectLst/>
                <a:latin typeface="Söhne"/>
              </a:rPr>
              <a:t>Data Privacy Concerns:</a:t>
            </a:r>
            <a:r>
              <a:rPr lang="en-US" b="0" i="0" dirty="0">
                <a:effectLst/>
                <a:latin typeface="Söhne"/>
              </a:rPr>
              <a:t> Pretraining on large corpora of text data might raise privacy concerns, especially if the data used contains sensitive or personal information.</a:t>
            </a:r>
          </a:p>
          <a:p>
            <a:pPr algn="l">
              <a:buFont typeface="+mj-lt"/>
              <a:buAutoNum type="arabicPeriod"/>
            </a:pPr>
            <a:r>
              <a:rPr lang="en-US" b="1" i="0" dirty="0">
                <a:effectLst/>
                <a:latin typeface="Söhne"/>
              </a:rPr>
              <a:t>Model Size and Complexity:</a:t>
            </a:r>
            <a:r>
              <a:rPr lang="en-US" b="0" i="0" dirty="0">
                <a:effectLst/>
                <a:latin typeface="Söhne"/>
              </a:rPr>
              <a:t> Large pretrained models often have a considerable number of parameters, making them computationally expensive and memory-intensive, challenging to deploy in resource-constrained environments.</a:t>
            </a:r>
          </a:p>
          <a:p>
            <a:pPr algn="l">
              <a:buFont typeface="+mj-lt"/>
              <a:buAutoNum type="arabicPeriod"/>
            </a:pPr>
            <a:r>
              <a:rPr lang="en-US" b="1" i="0" dirty="0">
                <a:effectLst/>
                <a:latin typeface="Söhne"/>
              </a:rPr>
              <a:t>Domain Specificity:</a:t>
            </a:r>
            <a:r>
              <a:rPr lang="en-US" b="0" i="0" dirty="0">
                <a:effectLst/>
                <a:latin typeface="Söhne"/>
              </a:rPr>
              <a:t> Pretrained models might not capture fine-grained domain-specific nuances adequately. Fine-tuning on smaller domain-specific datasets becomes necessary but might require additional labeled data and effort.</a:t>
            </a:r>
          </a:p>
          <a:p>
            <a:pPr algn="l">
              <a:buFont typeface="+mj-lt"/>
              <a:buAutoNum type="arabicPeriod"/>
            </a:pPr>
            <a:r>
              <a:rPr lang="en-US" b="1" i="0" dirty="0">
                <a:effectLst/>
                <a:latin typeface="Söhne"/>
              </a:rPr>
              <a:t>Ethical Concerns:</a:t>
            </a:r>
            <a:r>
              <a:rPr lang="en-US" b="0" i="0" dirty="0">
                <a:effectLst/>
                <a:latin typeface="Söhne"/>
              </a:rPr>
              <a:t> The potential for bias and misinformation within the pretrained models can perpetuate societal biases present in the training data, raising ethical concerns about the outputs generated by these models.</a:t>
            </a:r>
          </a:p>
          <a:p>
            <a:pPr algn="l">
              <a:buFont typeface="+mj-lt"/>
              <a:buAutoNum type="arabicPeriod"/>
            </a:pPr>
            <a:r>
              <a:rPr lang="en-US" b="1" i="0" dirty="0">
                <a:effectLst/>
                <a:latin typeface="Söhne"/>
              </a:rPr>
              <a:t>Environmental Impact:</a:t>
            </a:r>
            <a:r>
              <a:rPr lang="en-US" b="0" i="0" dirty="0">
                <a:effectLst/>
                <a:latin typeface="Söhne"/>
              </a:rPr>
              <a:t> Training large-scale models consumes significant computational resources, contributing to a substantial carbon footprint, which can be considered an environmental concern.</a:t>
            </a:r>
          </a:p>
          <a:p>
            <a:endParaRPr lang="en-US" dirty="0"/>
          </a:p>
        </p:txBody>
      </p:sp>
    </p:spTree>
    <p:extLst>
      <p:ext uri="{BB962C8B-B14F-4D97-AF65-F5344CB8AC3E}">
        <p14:creationId xmlns:p14="http://schemas.microsoft.com/office/powerpoint/2010/main" val="316653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EDA00C-F876-FA49-ED4B-6E3217456383}"/>
              </a:ext>
            </a:extLst>
          </p:cNvPr>
          <p:cNvSpPr>
            <a:spLocks noGrp="1"/>
          </p:cNvSpPr>
          <p:nvPr>
            <p:ph type="title"/>
          </p:nvPr>
        </p:nvSpPr>
        <p:spPr>
          <a:xfrm>
            <a:off x="761801" y="858982"/>
            <a:ext cx="10111983" cy="1515728"/>
          </a:xfrm>
        </p:spPr>
        <p:txBody>
          <a:bodyPr>
            <a:normAutofit/>
          </a:bodyPr>
          <a:lstStyle/>
          <a:p>
            <a:r>
              <a:rPr lang="en-US" sz="4400" b="0" i="0" dirty="0">
                <a:solidFill>
                  <a:srgbClr val="000000"/>
                </a:solidFill>
                <a:effectLst/>
                <a:latin typeface="Arial" panose="020B0604020202020204" pitchFamily="34" charset="0"/>
              </a:rPr>
              <a:t>So, is Machine Translation solved?</a:t>
            </a:r>
            <a:br>
              <a:rPr lang="en-US" sz="4400" b="0" i="0" dirty="0">
                <a:solidFill>
                  <a:srgbClr val="000000"/>
                </a:solidFill>
                <a:effectLst/>
                <a:latin typeface="Arial" panose="020B0604020202020204" pitchFamily="34" charset="0"/>
              </a:rPr>
            </a:br>
            <a:endParaRPr lang="en-US" dirty="0"/>
          </a:p>
        </p:txBody>
      </p:sp>
      <p:sp>
        <p:nvSpPr>
          <p:cNvPr id="18" name="Content Placeholder 2">
            <a:extLst>
              <a:ext uri="{FF2B5EF4-FFF2-40B4-BE49-F238E27FC236}">
                <a16:creationId xmlns:a16="http://schemas.microsoft.com/office/drawing/2014/main" id="{B5E0DAE6-B20B-2621-104B-454DEB136209}"/>
              </a:ext>
            </a:extLst>
          </p:cNvPr>
          <p:cNvSpPr>
            <a:spLocks noGrp="1"/>
          </p:cNvSpPr>
          <p:nvPr>
            <p:ph idx="1"/>
          </p:nvPr>
        </p:nvSpPr>
        <p:spPr>
          <a:xfrm>
            <a:off x="1389419" y="2727729"/>
            <a:ext cx="9048985" cy="3512350"/>
          </a:xfrm>
        </p:spPr>
        <p:txBody>
          <a:bodyPr>
            <a:noAutofit/>
          </a:bodyPr>
          <a:lstStyle/>
          <a:p>
            <a:pPr algn="l"/>
            <a:endParaRPr lang="en-US" sz="2000" dirty="0">
              <a:solidFill>
                <a:srgbClr val="374151"/>
              </a:solidFill>
              <a:latin typeface="Söhne"/>
            </a:endParaRPr>
          </a:p>
          <a:p>
            <a:pPr algn="l" rtl="0"/>
            <a:br>
              <a:rPr lang="en-US" sz="1600" b="0" i="0" dirty="0">
                <a:solidFill>
                  <a:srgbClr val="000000"/>
                </a:solidFill>
                <a:effectLst/>
                <a:latin typeface="Lato" panose="020F0502020204030203" pitchFamily="34" charset="0"/>
              </a:rPr>
            </a:br>
            <a:endParaRPr lang="en-US" sz="1600" b="0" i="0" dirty="0">
              <a:solidFill>
                <a:srgbClr val="000000"/>
              </a:solidFill>
              <a:effectLst/>
              <a:latin typeface="Lato" panose="020F0502020204030203" pitchFamily="34" charset="0"/>
            </a:endParaRPr>
          </a:p>
          <a:p>
            <a:pPr algn="l"/>
            <a:endParaRPr lang="en-US" sz="2000" dirty="0"/>
          </a:p>
        </p:txBody>
      </p:sp>
      <p:cxnSp>
        <p:nvCxnSpPr>
          <p:cNvPr id="28" name="Straight Connector 27">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5FD7C26-D8CA-3388-CC39-C6E42D6D9403}"/>
              </a:ext>
            </a:extLst>
          </p:cNvPr>
          <p:cNvSpPr txBox="1"/>
          <p:nvPr/>
        </p:nvSpPr>
        <p:spPr>
          <a:xfrm>
            <a:off x="1163782" y="3233692"/>
            <a:ext cx="7983186" cy="1477328"/>
          </a:xfrm>
          <a:prstGeom prst="rect">
            <a:avLst/>
          </a:prstGeom>
          <a:noFill/>
        </p:spPr>
        <p:txBody>
          <a:bodyPr wrap="square">
            <a:spAutoFit/>
          </a:bodyPr>
          <a:lstStyle/>
          <a:p>
            <a:r>
              <a:rPr lang="en-US" b="0" i="0" dirty="0">
                <a:solidFill>
                  <a:srgbClr val="374151"/>
                </a:solidFill>
                <a:effectLst/>
                <a:latin typeface="Söhne"/>
              </a:rPr>
              <a:t>The bottleneck problem arises from the fixed-size representation of the source sentence. If the source sentence is very long or contains complex information, it's challenging for the encoder to compress all the relevant information into this fixed-size vector. As a result, some information may be lost or not adequately represented in the context vector.</a:t>
            </a:r>
            <a:endParaRPr lang="en-US" dirty="0"/>
          </a:p>
        </p:txBody>
      </p:sp>
    </p:spTree>
    <p:extLst>
      <p:ext uri="{BB962C8B-B14F-4D97-AF65-F5344CB8AC3E}">
        <p14:creationId xmlns:p14="http://schemas.microsoft.com/office/powerpoint/2010/main" val="4233893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8DAEC4-86F1-77E5-8406-2368AD045E20}"/>
              </a:ext>
            </a:extLst>
          </p:cNvPr>
          <p:cNvSpPr>
            <a:spLocks noGrp="1"/>
          </p:cNvSpPr>
          <p:nvPr>
            <p:ph type="title"/>
          </p:nvPr>
        </p:nvSpPr>
        <p:spPr>
          <a:xfrm flipV="1">
            <a:off x="761801" y="-1425827"/>
            <a:ext cx="9906799" cy="1072137"/>
          </a:xfrm>
        </p:spPr>
        <p:txBody>
          <a:bodyPr>
            <a:normAutofit/>
          </a:bodyPr>
          <a:lstStyle/>
          <a:p>
            <a:endParaRPr lang="en-US" dirty="0"/>
          </a:p>
        </p:txBody>
      </p:sp>
      <p:pic>
        <p:nvPicPr>
          <p:cNvPr id="7" name="Graphic 6" descr="Handshake">
            <a:extLst>
              <a:ext uri="{FF2B5EF4-FFF2-40B4-BE49-F238E27FC236}">
                <a16:creationId xmlns:a16="http://schemas.microsoft.com/office/drawing/2014/main" id="{C8DC84ED-A83F-3C9F-29A2-D6455B57D7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5182" y="1400175"/>
            <a:ext cx="3427516" cy="4598842"/>
          </a:xfrm>
          <a:prstGeom prst="rect">
            <a:avLst/>
          </a:prstGeom>
        </p:spPr>
      </p:pic>
      <p:sp>
        <p:nvSpPr>
          <p:cNvPr id="3" name="Content Placeholder 2">
            <a:extLst>
              <a:ext uri="{FF2B5EF4-FFF2-40B4-BE49-F238E27FC236}">
                <a16:creationId xmlns:a16="http://schemas.microsoft.com/office/drawing/2014/main" id="{5ACFD0B2-C134-E7A5-737E-74B408766984}"/>
              </a:ext>
            </a:extLst>
          </p:cNvPr>
          <p:cNvSpPr>
            <a:spLocks noGrp="1"/>
          </p:cNvSpPr>
          <p:nvPr>
            <p:ph idx="1"/>
          </p:nvPr>
        </p:nvSpPr>
        <p:spPr>
          <a:xfrm>
            <a:off x="6547560" y="1628209"/>
            <a:ext cx="4119258" cy="3601581"/>
          </a:xfrm>
        </p:spPr>
        <p:txBody>
          <a:bodyPr anchor="ctr">
            <a:normAutofit/>
          </a:bodyPr>
          <a:lstStyle/>
          <a:p>
            <a:r>
              <a:rPr lang="en-US" sz="3600" dirty="0"/>
              <a:t>Thank you.</a:t>
            </a: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96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A1A69-F55B-0271-BE38-A3746BD84264}"/>
              </a:ext>
            </a:extLst>
          </p:cNvPr>
          <p:cNvSpPr>
            <a:spLocks noGrp="1"/>
          </p:cNvSpPr>
          <p:nvPr>
            <p:ph type="title"/>
          </p:nvPr>
        </p:nvSpPr>
        <p:spPr>
          <a:xfrm>
            <a:off x="6788582" y="858983"/>
            <a:ext cx="3968783" cy="2021378"/>
          </a:xfrm>
        </p:spPr>
        <p:txBody>
          <a:bodyPr>
            <a:normAutofit/>
          </a:bodyPr>
          <a:lstStyle/>
          <a:p>
            <a:pPr>
              <a:lnSpc>
                <a:spcPct val="90000"/>
              </a:lnSpc>
            </a:pPr>
            <a:r>
              <a:rPr lang="en-US" sz="3400" b="0" i="0" dirty="0">
                <a:effectLst/>
                <a:latin typeface="Söhne"/>
              </a:rPr>
              <a:t>Solution to Bottleneck problem?</a:t>
            </a:r>
            <a:br>
              <a:rPr lang="en-US" sz="3400" b="0" i="0" dirty="0">
                <a:effectLst/>
                <a:latin typeface="Söhne"/>
              </a:rPr>
            </a:br>
            <a:endParaRPr lang="en-US" sz="3400" dirty="0"/>
          </a:p>
        </p:txBody>
      </p:sp>
      <p:pic>
        <p:nvPicPr>
          <p:cNvPr id="5" name="Picture 4" descr="White puzzle with one red piece">
            <a:extLst>
              <a:ext uri="{FF2B5EF4-FFF2-40B4-BE49-F238E27FC236}">
                <a16:creationId xmlns:a16="http://schemas.microsoft.com/office/drawing/2014/main" id="{984B4D01-631B-716D-11A6-5E360BB4C97E}"/>
              </a:ext>
            </a:extLst>
          </p:cNvPr>
          <p:cNvPicPr>
            <a:picLocks noChangeAspect="1"/>
          </p:cNvPicPr>
          <p:nvPr/>
        </p:nvPicPr>
        <p:blipFill rotWithShape="1">
          <a:blip r:embed="rId2"/>
          <a:srcRect l="24658" r="23054"/>
          <a:stretch/>
        </p:blipFill>
        <p:spPr>
          <a:xfrm>
            <a:off x="-1" y="-2"/>
            <a:ext cx="6374929" cy="6858002"/>
          </a:xfrm>
          <a:prstGeom prst="rect">
            <a:avLst/>
          </a:prstGeom>
        </p:spPr>
      </p:pic>
      <p:sp>
        <p:nvSpPr>
          <p:cNvPr id="3" name="Content Placeholder 2">
            <a:extLst>
              <a:ext uri="{FF2B5EF4-FFF2-40B4-BE49-F238E27FC236}">
                <a16:creationId xmlns:a16="http://schemas.microsoft.com/office/drawing/2014/main" id="{AF1C9AE5-58AB-CF23-CBF5-D571868F598A}"/>
              </a:ext>
            </a:extLst>
          </p:cNvPr>
          <p:cNvSpPr>
            <a:spLocks noGrp="1"/>
          </p:cNvSpPr>
          <p:nvPr>
            <p:ph idx="1"/>
          </p:nvPr>
        </p:nvSpPr>
        <p:spPr>
          <a:xfrm>
            <a:off x="6788582" y="3282696"/>
            <a:ext cx="3968783" cy="2957383"/>
          </a:xfrm>
        </p:spPr>
        <p:txBody>
          <a:bodyPr anchor="ctr">
            <a:normAutofit/>
          </a:bodyPr>
          <a:lstStyle/>
          <a:p>
            <a:pPr>
              <a:lnSpc>
                <a:spcPct val="100000"/>
              </a:lnSpc>
            </a:pPr>
            <a:r>
              <a:rPr lang="en-US" sz="2000" b="0" i="0" dirty="0">
                <a:solidFill>
                  <a:srgbClr val="FF0000"/>
                </a:solidFill>
                <a:effectLst/>
                <a:latin typeface="Arial" panose="020B0604020202020204" pitchFamily="34" charset="0"/>
              </a:rPr>
              <a:t>Attention</a:t>
            </a:r>
            <a:r>
              <a:rPr lang="en-US" sz="2000" b="0" i="0" dirty="0">
                <a:effectLst/>
                <a:latin typeface="Arial" panose="020B0604020202020204" pitchFamily="34" charset="0"/>
              </a:rPr>
              <a:t> provides a solution to the bottleneck problem.</a:t>
            </a:r>
            <a:br>
              <a:rPr lang="en-US" sz="2000" b="0" i="0" dirty="0">
                <a:effectLst/>
                <a:latin typeface="Lato" panose="020F0502020204030203" pitchFamily="34" charset="0"/>
              </a:rPr>
            </a:br>
            <a:r>
              <a:rPr lang="en-US" sz="2000" b="0" i="0" dirty="0">
                <a:effectLst/>
                <a:latin typeface="Arial" panose="020B0604020202020204" pitchFamily="34" charset="0"/>
              </a:rPr>
              <a:t>• Core idea: on each step of the decoder, use direct connection to the encoder to focus</a:t>
            </a:r>
            <a:br>
              <a:rPr lang="en-US" sz="2000" b="0" i="0" dirty="0">
                <a:effectLst/>
                <a:latin typeface="Lato" panose="020F0502020204030203" pitchFamily="34" charset="0"/>
              </a:rPr>
            </a:br>
            <a:r>
              <a:rPr lang="en-US" sz="2000" b="0" i="0" dirty="0">
                <a:effectLst/>
                <a:latin typeface="Arial" panose="020B0604020202020204" pitchFamily="34" charset="0"/>
              </a:rPr>
              <a:t>on a particular part of the source sequence</a:t>
            </a:r>
            <a:br>
              <a:rPr lang="en-US" sz="2000" b="0" i="0" dirty="0">
                <a:effectLst/>
                <a:latin typeface="Lato" panose="020F0502020204030203" pitchFamily="34" charset="0"/>
              </a:rPr>
            </a:br>
            <a:br>
              <a:rPr lang="en-US" sz="2000" dirty="0"/>
            </a:br>
            <a:endParaRPr lang="en-US" sz="2000" dirty="0"/>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62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E7023-2B3D-36E1-2AC7-D4A02FDBE9AA}"/>
              </a:ext>
            </a:extLst>
          </p:cNvPr>
          <p:cNvSpPr>
            <a:spLocks noGrp="1"/>
          </p:cNvSpPr>
          <p:nvPr>
            <p:ph type="title"/>
          </p:nvPr>
        </p:nvSpPr>
        <p:spPr/>
        <p:txBody>
          <a:bodyPr/>
          <a:lstStyle/>
          <a:p>
            <a:r>
              <a:rPr lang="en-US" dirty="0"/>
              <a:t>Seq to seq with Attention</a:t>
            </a:r>
          </a:p>
        </p:txBody>
      </p:sp>
      <p:pic>
        <p:nvPicPr>
          <p:cNvPr id="5" name="Content Placeholder 4" descr="A diagram of a computer&#10;&#10;Description automatically generated">
            <a:extLst>
              <a:ext uri="{FF2B5EF4-FFF2-40B4-BE49-F238E27FC236}">
                <a16:creationId xmlns:a16="http://schemas.microsoft.com/office/drawing/2014/main" id="{170C18ED-98DD-F33F-F739-638152306DEB}"/>
              </a:ext>
            </a:extLst>
          </p:cNvPr>
          <p:cNvPicPr>
            <a:picLocks noGrp="1" noChangeAspect="1"/>
          </p:cNvPicPr>
          <p:nvPr>
            <p:ph idx="1"/>
          </p:nvPr>
        </p:nvPicPr>
        <p:blipFill>
          <a:blip r:embed="rId2"/>
          <a:stretch>
            <a:fillRect/>
          </a:stretch>
        </p:blipFill>
        <p:spPr>
          <a:xfrm>
            <a:off x="2364820" y="2749550"/>
            <a:ext cx="7175023" cy="3262313"/>
          </a:xfrm>
        </p:spPr>
      </p:pic>
    </p:spTree>
    <p:extLst>
      <p:ext uri="{BB962C8B-B14F-4D97-AF65-F5344CB8AC3E}">
        <p14:creationId xmlns:p14="http://schemas.microsoft.com/office/powerpoint/2010/main" val="130597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BD58-B422-20A2-281A-FC71432E8977}"/>
              </a:ext>
            </a:extLst>
          </p:cNvPr>
          <p:cNvSpPr>
            <a:spLocks noGrp="1"/>
          </p:cNvSpPr>
          <p:nvPr>
            <p:ph type="title"/>
          </p:nvPr>
        </p:nvSpPr>
        <p:spPr/>
        <p:txBody>
          <a:bodyPr/>
          <a:lstStyle/>
          <a:p>
            <a:r>
              <a:rPr lang="en-US" dirty="0"/>
              <a:t>Attention</a:t>
            </a:r>
          </a:p>
        </p:txBody>
      </p:sp>
      <p:sp>
        <p:nvSpPr>
          <p:cNvPr id="3" name="Content Placeholder 2">
            <a:extLst>
              <a:ext uri="{FF2B5EF4-FFF2-40B4-BE49-F238E27FC236}">
                <a16:creationId xmlns:a16="http://schemas.microsoft.com/office/drawing/2014/main" id="{63839908-1EAB-B5BA-28FF-913BA43F9D3F}"/>
              </a:ext>
            </a:extLst>
          </p:cNvPr>
          <p:cNvSpPr>
            <a:spLocks noGrp="1"/>
          </p:cNvSpPr>
          <p:nvPr>
            <p:ph idx="1"/>
          </p:nvPr>
        </p:nvSpPr>
        <p:spPr>
          <a:xfrm>
            <a:off x="761801" y="2750126"/>
            <a:ext cx="10381204" cy="3261789"/>
          </a:xfrm>
        </p:spPr>
        <p:txBody>
          <a:bodyPr>
            <a:normAutofit fontScale="92500" lnSpcReduction="20000"/>
          </a:bodyPr>
          <a:lstStyle/>
          <a:p>
            <a:pPr algn="l">
              <a:buFont typeface="Arial" panose="020B0604020202020204" pitchFamily="34" charset="0"/>
              <a:buChar char="•"/>
            </a:pPr>
            <a:r>
              <a:rPr lang="en-US" b="0" i="0" dirty="0">
                <a:effectLst/>
              </a:rPr>
              <a:t>Attention mechanisms in machine learning are used for focusing on specific parts of input data when making predictions or generating outputs.</a:t>
            </a:r>
          </a:p>
          <a:p>
            <a:pPr algn="l">
              <a:buFont typeface="Arial" panose="020B0604020202020204" pitchFamily="34" charset="0"/>
              <a:buChar char="•"/>
            </a:pPr>
            <a:r>
              <a:rPr lang="en-US" b="0" i="0" dirty="0">
                <a:effectLst/>
              </a:rPr>
              <a:t>Attention allows the model to consider the context and relevant information from the entire input sequence, assigning different weights to different elements based on their relevance to the current step in the output generation process.</a:t>
            </a:r>
          </a:p>
          <a:p>
            <a:pPr algn="l">
              <a:buFont typeface="Arial" panose="020B0604020202020204" pitchFamily="34" charset="0"/>
              <a:buChar char="•"/>
            </a:pPr>
            <a:r>
              <a:rPr lang="en-US" b="0" i="0" dirty="0">
                <a:effectLst/>
              </a:rPr>
              <a:t> Attention refers to a mechanism in which a model calculates attention scores between different parts of an input and another part of the input or external memory. For example, in machine translation, the attention mechanism calculates attention scores between the source sentence and the target sentence, allowing the model to weigh the importance of each part of the source sentence in the target translation.</a:t>
            </a:r>
          </a:p>
          <a:p>
            <a:endParaRPr lang="en-US" dirty="0"/>
          </a:p>
        </p:txBody>
      </p:sp>
    </p:spTree>
    <p:extLst>
      <p:ext uri="{BB962C8B-B14F-4D97-AF65-F5344CB8AC3E}">
        <p14:creationId xmlns:p14="http://schemas.microsoft.com/office/powerpoint/2010/main" val="285313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A137-4272-E750-B6BF-C7C84A4B5402}"/>
              </a:ext>
            </a:extLst>
          </p:cNvPr>
          <p:cNvSpPr>
            <a:spLocks noGrp="1"/>
          </p:cNvSpPr>
          <p:nvPr>
            <p:ph type="title"/>
          </p:nvPr>
        </p:nvSpPr>
        <p:spPr/>
        <p:txBody>
          <a:bodyPr/>
          <a:lstStyle/>
          <a:p>
            <a:r>
              <a:rPr lang="en-US" dirty="0"/>
              <a:t>Self- Attention</a:t>
            </a:r>
          </a:p>
        </p:txBody>
      </p:sp>
      <p:sp>
        <p:nvSpPr>
          <p:cNvPr id="3" name="Content Placeholder 2">
            <a:extLst>
              <a:ext uri="{FF2B5EF4-FFF2-40B4-BE49-F238E27FC236}">
                <a16:creationId xmlns:a16="http://schemas.microsoft.com/office/drawing/2014/main" id="{775D0E0E-235A-48A9-5862-EBB1CFF3F1A9}"/>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effectLst/>
              </a:rPr>
              <a:t>Self-attention is a specific type of attention mechanism where the input sequence is the same as the output sequence.</a:t>
            </a:r>
          </a:p>
          <a:p>
            <a:pPr algn="l">
              <a:buFont typeface="Arial" panose="020B0604020202020204" pitchFamily="34" charset="0"/>
              <a:buChar char="•"/>
            </a:pPr>
            <a:r>
              <a:rPr lang="en-US" b="0" i="0" dirty="0">
                <a:effectLst/>
              </a:rPr>
              <a:t>It is a mechanism that allows elements within the same sequence to attend to each other, considering the relationships and dependencies between elements within that sequence.</a:t>
            </a:r>
          </a:p>
          <a:p>
            <a:pPr algn="l">
              <a:buFont typeface="Arial" panose="020B0604020202020204" pitchFamily="34" charset="0"/>
              <a:buChar char="•"/>
            </a:pPr>
            <a:r>
              <a:rPr lang="en-US" b="0" i="0" dirty="0">
                <a:effectLst/>
              </a:rPr>
              <a:t>On the other hand, self-attention is a mechanism by which the model calculates attention scores between different parts of the input sequence without using external memory. Self-attention lets the model figure out how important each part of the series is, determine how the parts depend on each other and make predictions based on that.</a:t>
            </a:r>
            <a:endParaRPr lang="en-US" dirty="0"/>
          </a:p>
        </p:txBody>
      </p:sp>
    </p:spTree>
    <p:extLst>
      <p:ext uri="{BB962C8B-B14F-4D97-AF65-F5344CB8AC3E}">
        <p14:creationId xmlns:p14="http://schemas.microsoft.com/office/powerpoint/2010/main" val="252512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C0FBB6-4CCA-4358-9DD5-CDF2173E63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E6B771E-DDF7-430C-9462-BA1D3742C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process&#10;&#10;Description automatically generated">
            <a:extLst>
              <a:ext uri="{FF2B5EF4-FFF2-40B4-BE49-F238E27FC236}">
                <a16:creationId xmlns:a16="http://schemas.microsoft.com/office/drawing/2014/main" id="{7107C34E-C23C-8A76-3498-9DF4734C4079}"/>
              </a:ext>
            </a:extLst>
          </p:cNvPr>
          <p:cNvPicPr>
            <a:picLocks noGrp="1" noChangeAspect="1"/>
          </p:cNvPicPr>
          <p:nvPr>
            <p:ph idx="1"/>
          </p:nvPr>
        </p:nvPicPr>
        <p:blipFill rotWithShape="1">
          <a:blip r:embed="rId2"/>
          <a:srcRect l="2222" r="1" b="1"/>
          <a:stretch/>
        </p:blipFill>
        <p:spPr>
          <a:xfrm>
            <a:off x="20" y="1"/>
            <a:ext cx="12191979" cy="6857998"/>
          </a:xfrm>
          <a:prstGeom prst="rect">
            <a:avLst/>
          </a:prstGeom>
          <a:effectLst>
            <a:outerShdw blurRad="596900" dist="330200" dir="8820000" sx="87000" sy="87000" algn="ctr" rotWithShape="0">
              <a:srgbClr val="000000">
                <a:alpha val="29000"/>
              </a:srgbClr>
            </a:outerShdw>
          </a:effectLst>
        </p:spPr>
      </p:pic>
      <p:sp useBgFill="1">
        <p:nvSpPr>
          <p:cNvPr id="16" name="Rectangle 15">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827963"/>
          </a:xfrm>
          <a:prstGeom prst="rect">
            <a:avLst/>
          </a:prstGeom>
          <a:ln>
            <a:noFill/>
          </a:ln>
          <a:effectLst>
            <a:outerShdw blurRad="203200" dist="101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0823557" y="119227"/>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23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693C-9F3A-6917-C819-A1492E9DDC15}"/>
              </a:ext>
            </a:extLst>
          </p:cNvPr>
          <p:cNvSpPr>
            <a:spLocks noGrp="1"/>
          </p:cNvSpPr>
          <p:nvPr>
            <p:ph type="title"/>
          </p:nvPr>
        </p:nvSpPr>
        <p:spPr/>
        <p:txBody>
          <a:bodyPr>
            <a:normAutofit fontScale="90000"/>
          </a:bodyPr>
          <a:lstStyle/>
          <a:p>
            <a:r>
              <a:rPr lang="en-US" dirty="0">
                <a:latin typeface="Söhne"/>
              </a:rPr>
              <a:t>K</a:t>
            </a:r>
            <a:r>
              <a:rPr lang="en-US" b="0" i="0" dirty="0">
                <a:effectLst/>
                <a:latin typeface="Söhne"/>
              </a:rPr>
              <a:t>ey components and features of the transformer architecture:</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95B1417A-B05F-7589-6E74-BB1DFD75A0D4}"/>
              </a:ext>
            </a:extLst>
          </p:cNvPr>
          <p:cNvSpPr>
            <a:spLocks noGrp="1"/>
          </p:cNvSpPr>
          <p:nvPr>
            <p:ph idx="1"/>
          </p:nvPr>
        </p:nvSpPr>
        <p:spPr>
          <a:xfrm>
            <a:off x="653143" y="2291255"/>
            <a:ext cx="11538857" cy="4370802"/>
          </a:xfrm>
        </p:spPr>
        <p:txBody>
          <a:bodyPr>
            <a:noAutofit/>
          </a:bodyPr>
          <a:lstStyle/>
          <a:p>
            <a:pPr algn="l"/>
            <a:br>
              <a:rPr lang="en-US" sz="1200" b="0" i="0" dirty="0">
                <a:effectLst/>
                <a:latin typeface="Söhne"/>
              </a:rPr>
            </a:br>
            <a:endParaRPr lang="en-US" sz="1200" b="0" i="0" dirty="0">
              <a:effectLst/>
              <a:latin typeface="Söhne"/>
            </a:endParaRPr>
          </a:p>
          <a:p>
            <a:pPr algn="l">
              <a:buFont typeface="+mj-lt"/>
              <a:buAutoNum type="arabicPeriod"/>
            </a:pPr>
            <a:r>
              <a:rPr lang="en-US" sz="1200" b="1" i="0" dirty="0">
                <a:effectLst/>
                <a:latin typeface="Söhne"/>
              </a:rPr>
              <a:t>Attention Mechanism:</a:t>
            </a:r>
            <a:endParaRPr lang="en-US" sz="1200" b="0" i="0" dirty="0">
              <a:effectLst/>
              <a:latin typeface="Söhne"/>
            </a:endParaRPr>
          </a:p>
          <a:p>
            <a:pPr marL="742950" lvl="1" indent="-285750" algn="l">
              <a:buFont typeface="+mj-lt"/>
              <a:buAutoNum type="arabicPeriod"/>
            </a:pPr>
            <a:r>
              <a:rPr lang="en-US" sz="1200" b="0" i="0" dirty="0">
                <a:effectLst/>
                <a:latin typeface="Söhne"/>
              </a:rPr>
              <a:t>The attention mechanism allows the model to focus on different parts of the input sequence when making predictions. It captures relationships between words by assigning different weights to different parts of the sequence.</a:t>
            </a:r>
          </a:p>
          <a:p>
            <a:pPr algn="l">
              <a:buFont typeface="+mj-lt"/>
              <a:buAutoNum type="arabicPeriod"/>
            </a:pPr>
            <a:r>
              <a:rPr lang="en-US" sz="1200" b="1" i="0" dirty="0">
                <a:effectLst/>
                <a:latin typeface="Söhne"/>
              </a:rPr>
              <a:t>Encoder-Decoder Structure:</a:t>
            </a:r>
            <a:endParaRPr lang="en-US" sz="1200" b="0" i="0" dirty="0">
              <a:effectLst/>
              <a:latin typeface="Söhne"/>
            </a:endParaRPr>
          </a:p>
          <a:p>
            <a:pPr marL="742950" lvl="1" indent="-285750" algn="l">
              <a:buFont typeface="+mj-lt"/>
              <a:buAutoNum type="arabicPeriod"/>
            </a:pPr>
            <a:r>
              <a:rPr lang="en-US" sz="1200" b="0" i="0" dirty="0">
                <a:effectLst/>
                <a:latin typeface="Söhne"/>
              </a:rPr>
              <a:t>The transformer architecture is composed of an encoder and a decoder. In NLP tasks, the encoder processes the input sequence, and the decoder generates the output sequence.</a:t>
            </a:r>
          </a:p>
          <a:p>
            <a:pPr algn="l">
              <a:buFont typeface="+mj-lt"/>
              <a:buAutoNum type="arabicPeriod"/>
            </a:pPr>
            <a:r>
              <a:rPr lang="en-US" sz="1200" b="1" i="0" dirty="0">
                <a:effectLst/>
                <a:latin typeface="Söhne"/>
              </a:rPr>
              <a:t>Self-Attention:</a:t>
            </a:r>
            <a:endParaRPr lang="en-US" sz="1200" b="0" i="0" dirty="0">
              <a:effectLst/>
              <a:latin typeface="Söhne"/>
            </a:endParaRPr>
          </a:p>
          <a:p>
            <a:pPr marL="742950" lvl="1" indent="-285750" algn="l">
              <a:buFont typeface="+mj-lt"/>
              <a:buAutoNum type="arabicPeriod"/>
            </a:pPr>
            <a:r>
              <a:rPr lang="en-US" sz="1200" b="0" i="0" dirty="0">
                <a:effectLst/>
                <a:latin typeface="Söhne"/>
              </a:rPr>
              <a:t>Self-attention allows each word in the input sequence to attend to all other words. This enables the model to capture dependencies and relationships between words regardless of their positions in the sequence.</a:t>
            </a:r>
          </a:p>
          <a:p>
            <a:pPr algn="l">
              <a:buFont typeface="+mj-lt"/>
              <a:buAutoNum type="arabicPeriod"/>
            </a:pPr>
            <a:r>
              <a:rPr lang="en-US" sz="1200" b="1" i="0" dirty="0">
                <a:effectLst/>
                <a:latin typeface="Söhne"/>
              </a:rPr>
              <a:t>Multi-Head Attention:</a:t>
            </a:r>
            <a:endParaRPr lang="en-US" sz="1200" b="0" i="0" dirty="0">
              <a:effectLst/>
              <a:latin typeface="Söhne"/>
            </a:endParaRPr>
          </a:p>
          <a:p>
            <a:pPr marL="742950" lvl="1" indent="-285750" algn="l">
              <a:buFont typeface="+mj-lt"/>
              <a:buAutoNum type="arabicPeriod"/>
            </a:pPr>
            <a:r>
              <a:rPr lang="en-US" sz="1200" b="0" i="0" dirty="0">
                <a:effectLst/>
                <a:latin typeface="Söhne"/>
              </a:rPr>
              <a:t>To capture different types of relationships and patterns, transformers use multiple attention heads in parallel. Each head focuses on different aspects of the input sequence.</a:t>
            </a:r>
          </a:p>
          <a:p>
            <a:pPr algn="l">
              <a:buFont typeface="+mj-lt"/>
              <a:buAutoNum type="arabicPeriod"/>
            </a:pPr>
            <a:r>
              <a:rPr lang="en-US" sz="1200" b="1" i="0" dirty="0">
                <a:effectLst/>
                <a:latin typeface="Söhne"/>
              </a:rPr>
              <a:t>Positional Encoding:</a:t>
            </a:r>
            <a:endParaRPr lang="en-US" sz="1200" b="0" i="0" dirty="0">
              <a:effectLst/>
              <a:latin typeface="Söhne"/>
            </a:endParaRPr>
          </a:p>
          <a:p>
            <a:pPr marL="742950" lvl="1" indent="-285750" algn="l">
              <a:buFont typeface="+mj-lt"/>
              <a:buAutoNum type="arabicPeriod"/>
            </a:pPr>
            <a:r>
              <a:rPr lang="en-US" sz="1200" b="0" i="0" dirty="0">
                <a:effectLst/>
                <a:latin typeface="Söhne"/>
              </a:rPr>
              <a:t>Since transformers don't inherently understand the order of the input sequence, positional encodings are added to provide information about the positions of words in the sequence.</a:t>
            </a:r>
          </a:p>
          <a:p>
            <a:endParaRPr lang="en-US" sz="1200" dirty="0"/>
          </a:p>
        </p:txBody>
      </p:sp>
    </p:spTree>
    <p:extLst>
      <p:ext uri="{BB962C8B-B14F-4D97-AF65-F5344CB8AC3E}">
        <p14:creationId xmlns:p14="http://schemas.microsoft.com/office/powerpoint/2010/main" val="1946147066"/>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2574</Words>
  <Application>Microsoft Macintosh PowerPoint</Application>
  <PresentationFormat>Widescreen</PresentationFormat>
  <Paragraphs>150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Bierstadt</vt:lpstr>
      <vt:lpstr>Calibri</vt:lpstr>
      <vt:lpstr>Courier New</vt:lpstr>
      <vt:lpstr>Inter</vt:lpstr>
      <vt:lpstr>Lato</vt:lpstr>
      <vt:lpstr>Söhne</vt:lpstr>
      <vt:lpstr>BevelVTI</vt:lpstr>
      <vt:lpstr>Natural Language Processing</vt:lpstr>
      <vt:lpstr>Recap</vt:lpstr>
      <vt:lpstr>So, is Machine Translation solved? </vt:lpstr>
      <vt:lpstr>Solution to Bottleneck problem? </vt:lpstr>
      <vt:lpstr>Seq to seq with Attention</vt:lpstr>
      <vt:lpstr>Attention</vt:lpstr>
      <vt:lpstr>Self- Attention</vt:lpstr>
      <vt:lpstr>PowerPoint Presentation</vt:lpstr>
      <vt:lpstr>Key components and features of the transformer architecture: </vt:lpstr>
      <vt:lpstr>Pretraining</vt:lpstr>
      <vt:lpstr>Here's a breakdown of pretraining in NLP: </vt:lpstr>
      <vt:lpstr>Continuation:</vt:lpstr>
      <vt:lpstr> Pretraining for three types of architecture  </vt:lpstr>
      <vt:lpstr>Eg: Pretraining Decoder</vt:lpstr>
      <vt:lpstr>Pretraining Process: </vt:lpstr>
      <vt:lpstr>Example: </vt:lpstr>
      <vt:lpstr>Evaluation: </vt:lpstr>
      <vt:lpstr>2. Encoders (Bidirectional Context): </vt:lpstr>
      <vt:lpstr>Eg: Pretraining Encoders</vt:lpstr>
      <vt:lpstr>Pretraining Process: </vt:lpstr>
      <vt:lpstr>Example Prediction: </vt:lpstr>
      <vt:lpstr>Evaluation: </vt:lpstr>
      <vt:lpstr>3. Encoder-Decoders (Hybrid Approach):</vt:lpstr>
      <vt:lpstr>Eg: Pretraining Encoder-Decoders </vt:lpstr>
      <vt:lpstr> </vt:lpstr>
      <vt:lpstr>Joint Pretraining (Encoder-Decoder Interaction): </vt:lpstr>
      <vt:lpstr>Evaluation: </vt:lpstr>
      <vt:lpstr>Advantages of Pretraining: </vt:lpstr>
      <vt:lpstr>Disadvantages of Pretraining: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Merchant, Maryam Yahayabhai</dc:creator>
  <cp:lastModifiedBy>Merchant, Maryam Yahayabhai</cp:lastModifiedBy>
  <cp:revision>7</cp:revision>
  <dcterms:created xsi:type="dcterms:W3CDTF">2023-09-07T15:15:58Z</dcterms:created>
  <dcterms:modified xsi:type="dcterms:W3CDTF">2023-11-16T20:39:14Z</dcterms:modified>
</cp:coreProperties>
</file>