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7"/>
  </p:notesMasterIdLst>
  <p:sldIdLst>
    <p:sldId id="256" r:id="rId2"/>
    <p:sldId id="258" r:id="rId3"/>
    <p:sldId id="259" r:id="rId4"/>
    <p:sldId id="286" r:id="rId5"/>
    <p:sldId id="287" r:id="rId6"/>
    <p:sldId id="305" r:id="rId7"/>
    <p:sldId id="260" r:id="rId8"/>
    <p:sldId id="289" r:id="rId9"/>
    <p:sldId id="306" r:id="rId10"/>
    <p:sldId id="307" r:id="rId11"/>
    <p:sldId id="308" r:id="rId12"/>
    <p:sldId id="309" r:id="rId13"/>
    <p:sldId id="311" r:id="rId14"/>
    <p:sldId id="310" r:id="rId15"/>
    <p:sldId id="312" r:id="rId16"/>
    <p:sldId id="313" r:id="rId17"/>
    <p:sldId id="314" r:id="rId18"/>
    <p:sldId id="315" r:id="rId19"/>
    <p:sldId id="316" r:id="rId20"/>
    <p:sldId id="317" r:id="rId21"/>
    <p:sldId id="318" r:id="rId22"/>
    <p:sldId id="319" r:id="rId23"/>
    <p:sldId id="290" r:id="rId24"/>
    <p:sldId id="291"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E1B9-B17B-624E-94EC-5F45F873BCAA}"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6A1E2-B012-BB4E-988E-41ECE0055A2B}" type="slidenum">
              <a:rPr lang="en-US" smtClean="0"/>
              <a:t>‹#›</a:t>
            </a:fld>
            <a:endParaRPr lang="en-US"/>
          </a:p>
        </p:txBody>
      </p:sp>
    </p:spTree>
    <p:extLst>
      <p:ext uri="{BB962C8B-B14F-4D97-AF65-F5344CB8AC3E}">
        <p14:creationId xmlns:p14="http://schemas.microsoft.com/office/powerpoint/2010/main" val="164496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134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846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789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2900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2966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9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69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bstract design of flower petals in pastel">
            <a:extLst>
              <a:ext uri="{FF2B5EF4-FFF2-40B4-BE49-F238E27FC236}">
                <a16:creationId xmlns:a16="http://schemas.microsoft.com/office/drawing/2014/main" id="{D2A2B02F-762B-D9BF-5015-3AC3A47CA563}"/>
              </a:ext>
            </a:extLst>
          </p:cNvPr>
          <p:cNvPicPr>
            <a:picLocks noChangeAspect="1"/>
          </p:cNvPicPr>
          <p:nvPr/>
        </p:nvPicPr>
        <p:blipFill rotWithShape="1">
          <a:blip r:embed="rId2"/>
          <a:srcRect t="43175"/>
          <a:stretch/>
        </p:blipFill>
        <p:spPr>
          <a:xfrm>
            <a:off x="20" y="10"/>
            <a:ext cx="12191979" cy="4537867"/>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37879"/>
            <a:ext cx="12192000" cy="232011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22C0C-CFA9-6E75-75AB-8A4245B62847}"/>
              </a:ext>
            </a:extLst>
          </p:cNvPr>
          <p:cNvSpPr>
            <a:spLocks noGrp="1"/>
          </p:cNvSpPr>
          <p:nvPr>
            <p:ph type="ctrTitle"/>
          </p:nvPr>
        </p:nvSpPr>
        <p:spPr>
          <a:xfrm>
            <a:off x="589558" y="4831307"/>
            <a:ext cx="5474257" cy="1815151"/>
          </a:xfrm>
        </p:spPr>
        <p:txBody>
          <a:bodyPr anchor="ctr">
            <a:normAutofit/>
          </a:bodyPr>
          <a:lstStyle/>
          <a:p>
            <a:r>
              <a:rPr lang="en-US" sz="3600" dirty="0"/>
              <a:t>Natural Language Processing</a:t>
            </a:r>
          </a:p>
        </p:txBody>
      </p:sp>
      <p:sp>
        <p:nvSpPr>
          <p:cNvPr id="3" name="Subtitle 2">
            <a:extLst>
              <a:ext uri="{FF2B5EF4-FFF2-40B4-BE49-F238E27FC236}">
                <a16:creationId xmlns:a16="http://schemas.microsoft.com/office/drawing/2014/main" id="{9D6F09E8-00B0-4DCF-451A-5A238BA31178}"/>
              </a:ext>
            </a:extLst>
          </p:cNvPr>
          <p:cNvSpPr>
            <a:spLocks noGrp="1"/>
          </p:cNvSpPr>
          <p:nvPr>
            <p:ph type="subTitle" idx="1"/>
          </p:nvPr>
        </p:nvSpPr>
        <p:spPr>
          <a:xfrm>
            <a:off x="6469039" y="4831306"/>
            <a:ext cx="4568128" cy="1815152"/>
          </a:xfrm>
        </p:spPr>
        <p:txBody>
          <a:bodyPr anchor="ctr">
            <a:normAutofit/>
          </a:bodyPr>
          <a:lstStyle/>
          <a:p>
            <a:r>
              <a:rPr lang="en-US"/>
              <a:t>Recitation Class</a:t>
            </a:r>
          </a:p>
        </p:txBody>
      </p:sp>
      <p:cxnSp>
        <p:nvCxnSpPr>
          <p:cNvPr id="24" name="Straight Connector 2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098869"/>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1A69-F55B-0271-BE38-A3746BD84264}"/>
              </a:ext>
            </a:extLst>
          </p:cNvPr>
          <p:cNvSpPr>
            <a:spLocks noGrp="1"/>
          </p:cNvSpPr>
          <p:nvPr>
            <p:ph type="title"/>
          </p:nvPr>
        </p:nvSpPr>
        <p:spPr/>
        <p:txBody>
          <a:bodyPr>
            <a:normAutofit fontScale="90000"/>
          </a:bodyPr>
          <a:lstStyle/>
          <a:p>
            <a:r>
              <a:rPr lang="en-US" b="1" i="0" dirty="0">
                <a:solidFill>
                  <a:srgbClr val="374151"/>
                </a:solidFill>
                <a:effectLst/>
                <a:latin typeface="Söhne"/>
              </a:rPr>
              <a:t>Example: English-to-French Translation using Seq2Seq:</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F1C9AE5-58AB-CF23-CBF5-D571868F598A}"/>
              </a:ext>
            </a:extLst>
          </p:cNvPr>
          <p:cNvSpPr>
            <a:spLocks noGrp="1"/>
          </p:cNvSpPr>
          <p:nvPr>
            <p:ph idx="1"/>
          </p:nvPr>
        </p:nvSpPr>
        <p:spPr/>
        <p:txBody>
          <a:bodyPr>
            <a:normAutofit/>
          </a:bodyPr>
          <a:lstStyle/>
          <a:p>
            <a:pPr algn="l"/>
            <a:r>
              <a:rPr lang="en-US" b="0" i="0" dirty="0">
                <a:solidFill>
                  <a:srgbClr val="374151"/>
                </a:solidFill>
                <a:effectLst/>
                <a:latin typeface="Söhne"/>
              </a:rPr>
              <a:t>Suppose we want to translate the English sentence "I have a red car" into French using a Seq2Seq model.</a:t>
            </a:r>
          </a:p>
          <a:p>
            <a:pPr algn="l"/>
            <a:r>
              <a:rPr lang="en-US" b="1" i="0" dirty="0">
                <a:solidFill>
                  <a:srgbClr val="374151"/>
                </a:solidFill>
                <a:effectLst/>
                <a:latin typeface="Söhne"/>
              </a:rPr>
              <a:t>Step 1: Encoding (English to Context Vector)</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encoder takes each word in the English sentence and processes it one at a time.</a:t>
            </a:r>
          </a:p>
          <a:p>
            <a:pPr algn="l">
              <a:buFont typeface="Arial" panose="020B0604020202020204" pitchFamily="34" charset="0"/>
              <a:buChar char="•"/>
            </a:pPr>
            <a:r>
              <a:rPr lang="en-US" b="0" i="0" dirty="0">
                <a:solidFill>
                  <a:srgbClr val="374151"/>
                </a:solidFill>
                <a:effectLst/>
                <a:latin typeface="Söhne"/>
              </a:rPr>
              <a:t>It updates its hidden state based on the input word and the previous hidden state.</a:t>
            </a:r>
          </a:p>
          <a:p>
            <a:pPr algn="l">
              <a:buFont typeface="Arial" panose="020B0604020202020204" pitchFamily="34" charset="0"/>
              <a:buChar char="•"/>
            </a:pPr>
            <a:r>
              <a:rPr lang="en-US" b="0" i="0" dirty="0">
                <a:solidFill>
                  <a:srgbClr val="374151"/>
                </a:solidFill>
                <a:effectLst/>
                <a:latin typeface="Söhne"/>
              </a:rPr>
              <a:t>The encoder produces a context vector that summarizes the entire English sentence.</a:t>
            </a:r>
          </a:p>
          <a:p>
            <a:endParaRPr lang="en-US" dirty="0"/>
          </a:p>
        </p:txBody>
      </p:sp>
    </p:spTree>
    <p:extLst>
      <p:ext uri="{BB962C8B-B14F-4D97-AF65-F5344CB8AC3E}">
        <p14:creationId xmlns:p14="http://schemas.microsoft.com/office/powerpoint/2010/main" val="423062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0510-C334-47DE-6F78-647275D6686C}"/>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F4F61726-F714-7A11-935C-FEFB710F8891}"/>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Step 2: Decoding (Context Vector to French)</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decoder takes the context vector and an empty initial hidden state.</a:t>
            </a:r>
          </a:p>
          <a:p>
            <a:pPr algn="l">
              <a:buFont typeface="Arial" panose="020B0604020202020204" pitchFamily="34" charset="0"/>
              <a:buChar char="•"/>
            </a:pPr>
            <a:r>
              <a:rPr lang="en-US" b="0" i="0" dirty="0">
                <a:solidFill>
                  <a:srgbClr val="374151"/>
                </a:solidFill>
                <a:effectLst/>
                <a:latin typeface="Söhne"/>
              </a:rPr>
              <a:t>It starts generating the translation one word at a time, conditioned on the context vector.</a:t>
            </a:r>
          </a:p>
          <a:p>
            <a:pPr algn="l">
              <a:buFont typeface="Arial" panose="020B0604020202020204" pitchFamily="34" charset="0"/>
              <a:buChar char="•"/>
            </a:pPr>
            <a:r>
              <a:rPr lang="en-US" b="0" i="0" dirty="0">
                <a:solidFill>
                  <a:srgbClr val="374151"/>
                </a:solidFill>
                <a:effectLst/>
                <a:latin typeface="Söhne"/>
              </a:rPr>
              <a:t>For the first time step, the decoder predicts the word "</a:t>
            </a:r>
            <a:r>
              <a:rPr lang="en-US" b="0" i="0" dirty="0" err="1">
                <a:solidFill>
                  <a:srgbClr val="374151"/>
                </a:solidFill>
                <a:effectLst/>
                <a:latin typeface="Söhne"/>
              </a:rPr>
              <a:t>J'ai</a:t>
            </a:r>
            <a:r>
              <a:rPr lang="en-US" b="0" i="0" dirty="0">
                <a:solidFill>
                  <a:srgbClr val="374151"/>
                </a:solidFill>
                <a:effectLst/>
                <a:latin typeface="Söhne"/>
              </a:rPr>
              <a:t>" (I have) based on the context vector.</a:t>
            </a:r>
          </a:p>
          <a:p>
            <a:pPr algn="l">
              <a:buFont typeface="Arial" panose="020B0604020202020204" pitchFamily="34" charset="0"/>
              <a:buChar char="•"/>
            </a:pPr>
            <a:r>
              <a:rPr lang="en-US" b="0" i="0" dirty="0">
                <a:solidFill>
                  <a:srgbClr val="374151"/>
                </a:solidFill>
                <a:effectLst/>
                <a:latin typeface="Söhne"/>
              </a:rPr>
              <a:t>It then continues generating the translation word by word, considering the context of the English sentence to produce "</a:t>
            </a:r>
            <a:r>
              <a:rPr lang="en-US" b="0" i="0" dirty="0" err="1">
                <a:solidFill>
                  <a:srgbClr val="374151"/>
                </a:solidFill>
                <a:effectLst/>
                <a:latin typeface="Söhne"/>
              </a:rPr>
              <a:t>une</a:t>
            </a:r>
            <a:r>
              <a:rPr lang="en-US" b="0" i="0" dirty="0">
                <a:solidFill>
                  <a:srgbClr val="374151"/>
                </a:solidFill>
                <a:effectLst/>
                <a:latin typeface="Söhne"/>
              </a:rPr>
              <a:t> voiture rouge" (a red car).</a:t>
            </a:r>
          </a:p>
          <a:p>
            <a:pPr algn="l"/>
            <a:r>
              <a:rPr lang="en-US" b="0" i="0" dirty="0">
                <a:solidFill>
                  <a:srgbClr val="374151"/>
                </a:solidFill>
                <a:effectLst/>
                <a:latin typeface="Söhne"/>
              </a:rPr>
              <a:t>The Seq2Seq architecture is highly versatile and can be used for a wide range of sequence-to-sequence tasks beyond translation, including chatbots, text summarization, and more. Training a Seq2Seq model involves using large datasets with paired input and output sequences, enabling the model to learn the mapping between input and output data effectively.</a:t>
            </a:r>
          </a:p>
          <a:p>
            <a:endParaRPr lang="en-US" dirty="0"/>
          </a:p>
        </p:txBody>
      </p:sp>
    </p:spTree>
    <p:extLst>
      <p:ext uri="{BB962C8B-B14F-4D97-AF65-F5344CB8AC3E}">
        <p14:creationId xmlns:p14="http://schemas.microsoft.com/office/powerpoint/2010/main" val="20003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60E2-4369-E65C-CB38-4DDED320E161}"/>
              </a:ext>
            </a:extLst>
          </p:cNvPr>
          <p:cNvSpPr>
            <a:spLocks noGrp="1"/>
          </p:cNvSpPr>
          <p:nvPr>
            <p:ph type="title"/>
          </p:nvPr>
        </p:nvSpPr>
        <p:spPr/>
        <p:txBody>
          <a:bodyPr/>
          <a:lstStyle/>
          <a:p>
            <a:r>
              <a:rPr lang="en-US" b="0" i="0" dirty="0">
                <a:solidFill>
                  <a:srgbClr val="374151"/>
                </a:solidFill>
                <a:effectLst/>
                <a:latin typeface="Söhne"/>
              </a:rPr>
              <a:t>Greedy decoding</a:t>
            </a:r>
            <a:endParaRPr lang="en-US" dirty="0"/>
          </a:p>
        </p:txBody>
      </p:sp>
      <p:sp>
        <p:nvSpPr>
          <p:cNvPr id="3" name="Content Placeholder 2">
            <a:extLst>
              <a:ext uri="{FF2B5EF4-FFF2-40B4-BE49-F238E27FC236}">
                <a16:creationId xmlns:a16="http://schemas.microsoft.com/office/drawing/2014/main" id="{C253DFA6-1DE1-DA30-237A-577E328D91DD}"/>
              </a:ext>
            </a:extLst>
          </p:cNvPr>
          <p:cNvSpPr>
            <a:spLocks noGrp="1"/>
          </p:cNvSpPr>
          <p:nvPr>
            <p:ph idx="1"/>
          </p:nvPr>
        </p:nvSpPr>
        <p:spPr/>
        <p:txBody>
          <a:bodyPr>
            <a:normAutofit lnSpcReduction="10000"/>
          </a:bodyPr>
          <a:lstStyle/>
          <a:p>
            <a:r>
              <a:rPr lang="en-US" b="0" i="0" dirty="0">
                <a:solidFill>
                  <a:srgbClr val="374151"/>
                </a:solidFill>
                <a:effectLst/>
                <a:latin typeface="Söhne"/>
              </a:rPr>
              <a:t>Greedy decoding is a decoding strategy often used in sequence-to-sequence models, such as neural machine translation and text generation, to generate output sequences one element at a time.</a:t>
            </a:r>
          </a:p>
          <a:p>
            <a:r>
              <a:rPr lang="en-US" b="0" i="0" dirty="0">
                <a:solidFill>
                  <a:srgbClr val="374151"/>
                </a:solidFill>
                <a:effectLst/>
                <a:latin typeface="Söhne"/>
              </a:rPr>
              <a:t>In greedy decoding, at each step, the model selects the element (e.g., a word or token) that has the highest predicted probability based on its current context. This means the model makes locally optimal decisions at each step, without considering the global context or future elements in the sequence. Greedy decoding is computationally efficient but may not always result in the best overall sequence, as it might make suboptimal choices early in the generation process.</a:t>
            </a:r>
            <a:endParaRPr lang="en-US" dirty="0"/>
          </a:p>
        </p:txBody>
      </p:sp>
    </p:spTree>
    <p:extLst>
      <p:ext uri="{BB962C8B-B14F-4D97-AF65-F5344CB8AC3E}">
        <p14:creationId xmlns:p14="http://schemas.microsoft.com/office/powerpoint/2010/main" val="249850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994-31F9-6D2B-AF45-326A5ADCFEAD}"/>
              </a:ext>
            </a:extLst>
          </p:cNvPr>
          <p:cNvSpPr>
            <a:spLocks noGrp="1"/>
          </p:cNvSpPr>
          <p:nvPr>
            <p:ph type="title"/>
          </p:nvPr>
        </p:nvSpPr>
        <p:spPr/>
        <p:txBody>
          <a:bodyPr/>
          <a:lstStyle/>
          <a:p>
            <a:r>
              <a:rPr lang="en-US" dirty="0"/>
              <a:t>Example: </a:t>
            </a:r>
            <a:r>
              <a:rPr lang="en-US" b="1" i="0" dirty="0">
                <a:effectLst/>
                <a:latin typeface="Söhne"/>
              </a:rPr>
              <a:t>Model Input:</a:t>
            </a:r>
            <a:r>
              <a:rPr lang="en-US" b="0" i="0" dirty="0">
                <a:solidFill>
                  <a:srgbClr val="374151"/>
                </a:solidFill>
                <a:effectLst/>
                <a:latin typeface="Söhne"/>
              </a:rPr>
              <a:t> "The quick"</a:t>
            </a:r>
            <a:endParaRPr lang="en-US" dirty="0"/>
          </a:p>
        </p:txBody>
      </p:sp>
      <p:sp>
        <p:nvSpPr>
          <p:cNvPr id="3" name="Content Placeholder 2">
            <a:extLst>
              <a:ext uri="{FF2B5EF4-FFF2-40B4-BE49-F238E27FC236}">
                <a16:creationId xmlns:a16="http://schemas.microsoft.com/office/drawing/2014/main" id="{0DDA5F7D-369D-53C0-5366-D4F10EE38F8D}"/>
              </a:ext>
            </a:extLst>
          </p:cNvPr>
          <p:cNvSpPr>
            <a:spLocks noGrp="1"/>
          </p:cNvSpPr>
          <p:nvPr>
            <p:ph idx="1"/>
          </p:nvPr>
        </p:nvSpPr>
        <p:spPr>
          <a:xfrm>
            <a:off x="761799" y="2750126"/>
            <a:ext cx="10381205" cy="3888180"/>
          </a:xfrm>
        </p:spPr>
        <p:txBody>
          <a:bodyPr>
            <a:normAutofit fontScale="77500" lnSpcReduction="20000"/>
          </a:bodyPr>
          <a:lstStyle/>
          <a:p>
            <a:pPr algn="l"/>
            <a:r>
              <a:rPr lang="en-US" b="1" i="0" dirty="0">
                <a:solidFill>
                  <a:srgbClr val="374151"/>
                </a:solidFill>
                <a:effectLst/>
                <a:latin typeface="Söhne"/>
              </a:rPr>
              <a:t>Step 1:</a:t>
            </a:r>
            <a:r>
              <a:rPr lang="en-US" b="0" i="0" dirty="0">
                <a:solidFill>
                  <a:srgbClr val="374151"/>
                </a:solidFill>
                <a:effectLst/>
                <a:latin typeface="Söhne"/>
              </a:rPr>
              <a:t> The model predicts the next word based on the input. Let's say the highest probability prediction is "brown."</a:t>
            </a:r>
          </a:p>
          <a:p>
            <a:pPr marL="742950" lvl="1" indent="-285750" algn="l">
              <a:buFont typeface="+mj-lt"/>
              <a:buAutoNum type="arabicPeriod"/>
            </a:pPr>
            <a:r>
              <a:rPr lang="en-US" b="0" i="0" dirty="0">
                <a:solidFill>
                  <a:srgbClr val="374151"/>
                </a:solidFill>
                <a:effectLst/>
                <a:latin typeface="Söhne"/>
              </a:rPr>
              <a:t>Input: "The quick"</a:t>
            </a:r>
          </a:p>
          <a:p>
            <a:pPr marL="742950" lvl="1" indent="-285750" algn="l">
              <a:buFont typeface="+mj-lt"/>
              <a:buAutoNum type="arabicPeriod"/>
            </a:pPr>
            <a:r>
              <a:rPr lang="en-US" b="0" i="0" dirty="0">
                <a:solidFill>
                  <a:srgbClr val="374151"/>
                </a:solidFill>
                <a:effectLst/>
                <a:latin typeface="Söhne"/>
              </a:rPr>
              <a:t>Prediction: "The quick brown"</a:t>
            </a:r>
          </a:p>
          <a:p>
            <a:pPr algn="l"/>
            <a:r>
              <a:rPr lang="en-US" b="1" i="0" dirty="0">
                <a:solidFill>
                  <a:srgbClr val="374151"/>
                </a:solidFill>
                <a:effectLst/>
                <a:latin typeface="Söhne"/>
              </a:rPr>
              <a:t>Step 2:</a:t>
            </a:r>
            <a:r>
              <a:rPr lang="en-US" b="0" i="0" dirty="0">
                <a:solidFill>
                  <a:srgbClr val="374151"/>
                </a:solidFill>
                <a:effectLst/>
                <a:latin typeface="Söhne"/>
              </a:rPr>
              <a:t> Now, the model updates its input to include the newly predicted word and predicts the next word.</a:t>
            </a:r>
          </a:p>
          <a:p>
            <a:pPr marL="742950" lvl="1" indent="-285750" algn="l">
              <a:buFont typeface="+mj-lt"/>
              <a:buAutoNum type="arabicPeriod"/>
            </a:pPr>
            <a:r>
              <a:rPr lang="en-US" b="0" i="0" dirty="0">
                <a:solidFill>
                  <a:srgbClr val="374151"/>
                </a:solidFill>
                <a:effectLst/>
                <a:latin typeface="Söhne"/>
              </a:rPr>
              <a:t>Input: "The quick brown"</a:t>
            </a:r>
          </a:p>
          <a:p>
            <a:pPr marL="742950" lvl="1" indent="-285750" algn="l">
              <a:buFont typeface="+mj-lt"/>
              <a:buAutoNum type="arabicPeriod"/>
            </a:pPr>
            <a:r>
              <a:rPr lang="en-US" b="0" i="0" dirty="0">
                <a:solidFill>
                  <a:srgbClr val="374151"/>
                </a:solidFill>
                <a:effectLst/>
                <a:latin typeface="Söhne"/>
              </a:rPr>
              <a:t>Prediction: "The quick brown fox"</a:t>
            </a:r>
          </a:p>
          <a:p>
            <a:pPr algn="l"/>
            <a:r>
              <a:rPr lang="en-US" b="1" i="0" dirty="0">
                <a:solidFill>
                  <a:srgbClr val="374151"/>
                </a:solidFill>
                <a:effectLst/>
                <a:latin typeface="Söhne"/>
              </a:rPr>
              <a:t>Step 3:</a:t>
            </a:r>
            <a:r>
              <a:rPr lang="en-US" b="0" i="0" dirty="0">
                <a:solidFill>
                  <a:srgbClr val="374151"/>
                </a:solidFill>
                <a:effectLst/>
                <a:latin typeface="Söhne"/>
              </a:rPr>
              <a:t> The process continues, and the model keeps predicting the next word based on the current input.</a:t>
            </a:r>
          </a:p>
          <a:p>
            <a:pPr marL="742950" lvl="1" indent="-285750" algn="l">
              <a:buFont typeface="+mj-lt"/>
              <a:buAutoNum type="arabicPeriod"/>
            </a:pPr>
            <a:r>
              <a:rPr lang="en-US" b="0" i="0" dirty="0">
                <a:solidFill>
                  <a:srgbClr val="374151"/>
                </a:solidFill>
                <a:effectLst/>
                <a:latin typeface="Söhne"/>
              </a:rPr>
              <a:t>Input: "The quick brown fox"</a:t>
            </a:r>
          </a:p>
          <a:p>
            <a:pPr marL="742950" lvl="1" indent="-285750" algn="l">
              <a:buFont typeface="+mj-lt"/>
              <a:buAutoNum type="arabicPeriod"/>
            </a:pPr>
            <a:r>
              <a:rPr lang="en-US" b="0" i="0" dirty="0">
                <a:solidFill>
                  <a:srgbClr val="374151"/>
                </a:solidFill>
                <a:effectLst/>
                <a:latin typeface="Söhne"/>
              </a:rPr>
              <a:t>Prediction: "The quick brown fox jumps"</a:t>
            </a:r>
          </a:p>
          <a:p>
            <a:pPr marL="742950" lvl="1" indent="-285750" algn="l">
              <a:buFont typeface="+mj-lt"/>
              <a:buAutoNum type="arabicPeriod"/>
            </a:pPr>
            <a:r>
              <a:rPr lang="en-US" b="0" i="0" dirty="0">
                <a:solidFill>
                  <a:srgbClr val="374151"/>
                </a:solidFill>
                <a:effectLst/>
                <a:latin typeface="Söhne"/>
              </a:rPr>
              <a:t>Input: "The quick brown fox jumps"</a:t>
            </a:r>
          </a:p>
          <a:p>
            <a:pPr marL="742950" lvl="1" indent="-285750" algn="l">
              <a:buFont typeface="+mj-lt"/>
              <a:buAutoNum type="arabicPeriod"/>
            </a:pPr>
            <a:r>
              <a:rPr lang="en-US" b="0" i="0" dirty="0">
                <a:solidFill>
                  <a:srgbClr val="374151"/>
                </a:solidFill>
                <a:effectLst/>
                <a:latin typeface="Söhne"/>
              </a:rPr>
              <a:t>Prediction: "The quick brown fox jumps over”</a:t>
            </a:r>
          </a:p>
          <a:p>
            <a:pPr marL="457200" lvl="1" algn="l"/>
            <a:r>
              <a:rPr lang="en-US" b="0" i="0" dirty="0">
                <a:solidFill>
                  <a:srgbClr val="374151"/>
                </a:solidFill>
                <a:effectLst/>
                <a:latin typeface="Söhne"/>
              </a:rPr>
              <a:t>This process continues until the model generates an end token (e.g., a period), reaches a predefined maximum sequence length, or stops based on other criteria.</a:t>
            </a:r>
          </a:p>
          <a:p>
            <a:endParaRPr lang="en-US" dirty="0"/>
          </a:p>
        </p:txBody>
      </p:sp>
    </p:spTree>
    <p:extLst>
      <p:ext uri="{BB962C8B-B14F-4D97-AF65-F5344CB8AC3E}">
        <p14:creationId xmlns:p14="http://schemas.microsoft.com/office/powerpoint/2010/main" val="253852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E4AD-9296-49AF-85A5-F5F5CF0594CD}"/>
              </a:ext>
            </a:extLst>
          </p:cNvPr>
          <p:cNvSpPr>
            <a:spLocks noGrp="1"/>
          </p:cNvSpPr>
          <p:nvPr>
            <p:ph type="title"/>
          </p:nvPr>
        </p:nvSpPr>
        <p:spPr/>
        <p:txBody>
          <a:bodyPr>
            <a:normAutofit fontScale="90000"/>
          </a:bodyPr>
          <a:lstStyle/>
          <a:p>
            <a:r>
              <a:rPr lang="en-US" b="1" i="0" dirty="0">
                <a:solidFill>
                  <a:srgbClr val="374151"/>
                </a:solidFill>
                <a:effectLst/>
                <a:latin typeface="Söhne"/>
              </a:rPr>
              <a:t>Advantages:</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13352F58-24C2-226E-F917-6377D9F1664C}"/>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Simplicity and ease of implementation.</a:t>
            </a:r>
          </a:p>
          <a:p>
            <a:pPr algn="l">
              <a:buFont typeface="Arial" panose="020B0604020202020204" pitchFamily="34" charset="0"/>
              <a:buChar char="•"/>
            </a:pPr>
            <a:r>
              <a:rPr lang="en-US" b="0" i="0" dirty="0">
                <a:solidFill>
                  <a:srgbClr val="374151"/>
                </a:solidFill>
                <a:effectLst/>
                <a:latin typeface="Söhne"/>
              </a:rPr>
              <a:t>Low latency for real-time applications.</a:t>
            </a:r>
          </a:p>
          <a:p>
            <a:pPr algn="l">
              <a:buFont typeface="Arial" panose="020B0604020202020204" pitchFamily="34" charset="0"/>
              <a:buChar char="•"/>
            </a:pPr>
            <a:r>
              <a:rPr lang="en-US" b="0" i="0" dirty="0">
                <a:solidFill>
                  <a:srgbClr val="374151"/>
                </a:solidFill>
                <a:effectLst/>
                <a:latin typeface="Söhne"/>
              </a:rPr>
              <a:t>Deterministic output for reproducibility.</a:t>
            </a:r>
          </a:p>
          <a:p>
            <a:endParaRPr lang="en-US" dirty="0"/>
          </a:p>
        </p:txBody>
      </p:sp>
    </p:spTree>
    <p:extLst>
      <p:ext uri="{BB962C8B-B14F-4D97-AF65-F5344CB8AC3E}">
        <p14:creationId xmlns:p14="http://schemas.microsoft.com/office/powerpoint/2010/main" val="110675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0C6-C543-229F-B966-52CEA15C33D4}"/>
              </a:ext>
            </a:extLst>
          </p:cNvPr>
          <p:cNvSpPr>
            <a:spLocks noGrp="1"/>
          </p:cNvSpPr>
          <p:nvPr>
            <p:ph type="title"/>
          </p:nvPr>
        </p:nvSpPr>
        <p:spPr/>
        <p:txBody>
          <a:bodyPr>
            <a:normAutofit fontScale="90000"/>
          </a:bodyPr>
          <a:lstStyle/>
          <a:p>
            <a:r>
              <a:rPr lang="en-US" b="1" i="0" dirty="0">
                <a:solidFill>
                  <a:srgbClr val="374151"/>
                </a:solidFill>
                <a:effectLst/>
                <a:latin typeface="Söhne"/>
              </a:rPr>
              <a:t>Disadvantages:</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1254979-A9CB-247A-6D70-BDDA674F1F1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Suboptimal results due to local decision-making.</a:t>
            </a:r>
          </a:p>
          <a:p>
            <a:pPr algn="l">
              <a:buFont typeface="Arial" panose="020B0604020202020204" pitchFamily="34" charset="0"/>
              <a:buChar char="•"/>
            </a:pPr>
            <a:r>
              <a:rPr lang="en-US" b="0" i="0" dirty="0">
                <a:solidFill>
                  <a:srgbClr val="374151"/>
                </a:solidFill>
                <a:effectLst/>
                <a:latin typeface="Söhne"/>
              </a:rPr>
              <a:t>Lack of diversity and repetitive output.</a:t>
            </a:r>
          </a:p>
          <a:p>
            <a:pPr algn="l">
              <a:buFont typeface="Arial" panose="020B0604020202020204" pitchFamily="34" charset="0"/>
              <a:buChar char="•"/>
            </a:pPr>
            <a:r>
              <a:rPr lang="en-US" b="0" i="0" dirty="0">
                <a:solidFill>
                  <a:srgbClr val="374151"/>
                </a:solidFill>
                <a:effectLst/>
                <a:latin typeface="Söhne"/>
              </a:rPr>
              <a:t>Inflexibility for handling constraints.</a:t>
            </a:r>
          </a:p>
          <a:p>
            <a:pPr algn="l">
              <a:buFont typeface="Arial" panose="020B0604020202020204" pitchFamily="34" charset="0"/>
              <a:buChar char="•"/>
            </a:pPr>
            <a:r>
              <a:rPr lang="en-US" b="0" i="0" dirty="0">
                <a:solidFill>
                  <a:srgbClr val="374151"/>
                </a:solidFill>
                <a:effectLst/>
                <a:latin typeface="Söhne"/>
              </a:rPr>
              <a:t>Risk of error propagation with incorrect early decisions.</a:t>
            </a:r>
          </a:p>
          <a:p>
            <a:pPr algn="l">
              <a:buFont typeface="Arial" panose="020B0604020202020204" pitchFamily="34" charset="0"/>
              <a:buChar char="•"/>
            </a:pPr>
            <a:r>
              <a:rPr lang="en-US" b="0" i="0" dirty="0">
                <a:solidFill>
                  <a:srgbClr val="374151"/>
                </a:solidFill>
                <a:effectLst/>
                <a:latin typeface="Söhne"/>
              </a:rPr>
              <a:t>Limited exploration of alternative sequences.</a:t>
            </a:r>
          </a:p>
          <a:p>
            <a:pPr algn="l">
              <a:buFont typeface="Arial" panose="020B0604020202020204" pitchFamily="34" charset="0"/>
              <a:buChar char="•"/>
            </a:pPr>
            <a:r>
              <a:rPr lang="en-US" b="0" i="0" dirty="0">
                <a:effectLst/>
                <a:latin typeface="Arial" panose="020B0604020202020204" pitchFamily="34" charset="0"/>
              </a:rPr>
              <a:t> Greedy decoding has no way to undo decisions!</a:t>
            </a:r>
            <a:r>
              <a:rPr lang="en-US" dirty="0">
                <a:solidFill>
                  <a:srgbClr val="374151"/>
                </a:solidFill>
                <a:latin typeface="Söhne"/>
              </a:rPr>
              <a:t> </a:t>
            </a:r>
          </a:p>
          <a:p>
            <a:pPr algn="l"/>
            <a:r>
              <a:rPr lang="en-US" b="1" i="0" u="sng" dirty="0">
                <a:solidFill>
                  <a:srgbClr val="374151"/>
                </a:solidFill>
                <a:effectLst/>
                <a:latin typeface="Söhne"/>
              </a:rPr>
              <a:t>How to fix this? Next slide</a:t>
            </a:r>
          </a:p>
          <a:p>
            <a:pPr algn="l">
              <a:buFont typeface="Arial" panose="020B0604020202020204" pitchFamily="34" charset="0"/>
              <a:buChar char="•"/>
            </a:pPr>
            <a:endParaRPr lang="en-US" dirty="0">
              <a:solidFill>
                <a:srgbClr val="374151"/>
              </a:solidFill>
              <a:latin typeface="Söhne"/>
            </a:endParaRPr>
          </a:p>
          <a:p>
            <a:pPr algn="l"/>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34521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79B3-AD1B-3D69-5FB9-4F61141C5372}"/>
              </a:ext>
            </a:extLst>
          </p:cNvPr>
          <p:cNvSpPr>
            <a:spLocks noGrp="1"/>
          </p:cNvSpPr>
          <p:nvPr>
            <p:ph type="title"/>
          </p:nvPr>
        </p:nvSpPr>
        <p:spPr/>
        <p:txBody>
          <a:bodyPr/>
          <a:lstStyle/>
          <a:p>
            <a:r>
              <a:rPr lang="en-US" dirty="0"/>
              <a:t>Beam Search Decoding</a:t>
            </a:r>
          </a:p>
        </p:txBody>
      </p:sp>
      <p:sp>
        <p:nvSpPr>
          <p:cNvPr id="3" name="Content Placeholder 2">
            <a:extLst>
              <a:ext uri="{FF2B5EF4-FFF2-40B4-BE49-F238E27FC236}">
                <a16:creationId xmlns:a16="http://schemas.microsoft.com/office/drawing/2014/main" id="{5A6B287C-B2F7-9B9A-8EDE-EE16A4852DC7}"/>
              </a:ext>
            </a:extLst>
          </p:cNvPr>
          <p:cNvSpPr>
            <a:spLocks noGrp="1"/>
          </p:cNvSpPr>
          <p:nvPr>
            <p:ph idx="1"/>
          </p:nvPr>
        </p:nvSpPr>
        <p:spPr/>
        <p:txBody>
          <a:bodyPr/>
          <a:lstStyle/>
          <a:p>
            <a:r>
              <a:rPr lang="en-US" b="0" i="0" dirty="0">
                <a:solidFill>
                  <a:srgbClr val="374151"/>
                </a:solidFill>
                <a:effectLst/>
                <a:latin typeface="Söhne"/>
              </a:rPr>
              <a:t>Beam search is a popular decoding strategy used in sequence-to-sequence models to improve the quality of generated sequences while maintaining computational efficiency. It works by considering multiple candidate sequences at each decoding step, keeping a "beam" of the most likely sequences</a:t>
            </a:r>
            <a:endParaRPr lang="en-US" dirty="0"/>
          </a:p>
        </p:txBody>
      </p:sp>
    </p:spTree>
    <p:extLst>
      <p:ext uri="{BB962C8B-B14F-4D97-AF65-F5344CB8AC3E}">
        <p14:creationId xmlns:p14="http://schemas.microsoft.com/office/powerpoint/2010/main" val="80942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4C72-24B0-9ECA-C769-B935B2AB3FD8}"/>
              </a:ext>
            </a:extLst>
          </p:cNvPr>
          <p:cNvSpPr>
            <a:spLocks noGrp="1"/>
          </p:cNvSpPr>
          <p:nvPr>
            <p:ph type="title"/>
          </p:nvPr>
        </p:nvSpPr>
        <p:spPr/>
        <p:txBody>
          <a:bodyPr>
            <a:normAutofit fontScale="90000"/>
          </a:bodyPr>
          <a:lstStyle/>
          <a:p>
            <a:r>
              <a:rPr lang="en-US" b="1" i="0" dirty="0">
                <a:solidFill>
                  <a:srgbClr val="374151"/>
                </a:solidFill>
                <a:effectLst/>
                <a:latin typeface="Söhne"/>
              </a:rPr>
              <a:t>Scenario: Generating an English Sentence</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D23E626E-4E35-EB83-94B6-8236625198E7}"/>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Step 1: Initialization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Start with the word "The."</a:t>
            </a:r>
          </a:p>
          <a:p>
            <a:pPr algn="l">
              <a:buFont typeface="Arial" panose="020B0604020202020204" pitchFamily="34" charset="0"/>
              <a:buChar char="•"/>
            </a:pPr>
            <a:r>
              <a:rPr lang="en-US" b="0" i="0" dirty="0">
                <a:solidFill>
                  <a:srgbClr val="374151"/>
                </a:solidFill>
                <a:effectLst/>
                <a:latin typeface="Söhne"/>
              </a:rPr>
              <a:t>Decide to consider the top 2 candidates at each step (beam width = 2).</a:t>
            </a:r>
          </a:p>
          <a:p>
            <a:pPr algn="l"/>
            <a:r>
              <a:rPr lang="en-US" b="1" i="0" dirty="0">
                <a:solidFill>
                  <a:srgbClr val="374151"/>
                </a:solidFill>
                <a:effectLst/>
                <a:latin typeface="Söhne"/>
              </a:rPr>
              <a:t>Step 2: Expanding the Beam</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Generate the next word for "The."</a:t>
            </a:r>
          </a:p>
          <a:p>
            <a:pPr algn="l">
              <a:buFont typeface="Arial" panose="020B0604020202020204" pitchFamily="34" charset="0"/>
              <a:buChar char="•"/>
            </a:pPr>
            <a:r>
              <a:rPr lang="en-US" b="0" i="0" dirty="0">
                <a:solidFill>
                  <a:srgbClr val="374151"/>
                </a:solidFill>
                <a:effectLst/>
                <a:latin typeface="Söhne"/>
              </a:rPr>
              <a:t>Consider the top 2 most likely next words:</a:t>
            </a:r>
          </a:p>
          <a:p>
            <a:pPr marL="742950" lvl="1" indent="-285750" algn="l">
              <a:buFont typeface="Arial" panose="020B0604020202020204" pitchFamily="34" charset="0"/>
              <a:buChar char="•"/>
            </a:pPr>
            <a:r>
              <a:rPr lang="en-US" b="0" i="0" dirty="0">
                <a:solidFill>
                  <a:srgbClr val="374151"/>
                </a:solidFill>
                <a:effectLst/>
                <a:latin typeface="Söhne"/>
              </a:rPr>
              <a:t>"quick" (with a probability of 0.6)</a:t>
            </a:r>
          </a:p>
          <a:p>
            <a:pPr marL="742950" lvl="1" indent="-285750" algn="l">
              <a:buFont typeface="Arial" panose="020B0604020202020204" pitchFamily="34" charset="0"/>
              <a:buChar char="•"/>
            </a:pPr>
            <a:r>
              <a:rPr lang="en-US" b="0" i="0" dirty="0">
                <a:solidFill>
                  <a:srgbClr val="374151"/>
                </a:solidFill>
                <a:effectLst/>
                <a:latin typeface="Söhne"/>
              </a:rPr>
              <a:t>"lazy" (with a probability of 0.4)</a:t>
            </a:r>
          </a:p>
          <a:p>
            <a:pPr algn="l">
              <a:buFont typeface="Arial" panose="020B0604020202020204" pitchFamily="34" charset="0"/>
              <a:buChar char="•"/>
            </a:pPr>
            <a:r>
              <a:rPr lang="en-US" b="0" i="0" dirty="0">
                <a:solidFill>
                  <a:srgbClr val="374151"/>
                </a:solidFill>
                <a:effectLst/>
                <a:latin typeface="Söhne"/>
              </a:rPr>
              <a:t>Retain the top 2 candidates based on these probabilities.</a:t>
            </a:r>
          </a:p>
          <a:p>
            <a:endParaRPr lang="en-US" dirty="0"/>
          </a:p>
        </p:txBody>
      </p:sp>
    </p:spTree>
    <p:extLst>
      <p:ext uri="{BB962C8B-B14F-4D97-AF65-F5344CB8AC3E}">
        <p14:creationId xmlns:p14="http://schemas.microsoft.com/office/powerpoint/2010/main" val="35841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A76C-83E1-8EDF-D06D-D1432DA3DACA}"/>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04B60E38-6462-4AD5-76DE-86003BC4042B}"/>
              </a:ext>
            </a:extLst>
          </p:cNvPr>
          <p:cNvSpPr>
            <a:spLocks noGrp="1"/>
          </p:cNvSpPr>
          <p:nvPr>
            <p:ph idx="1"/>
          </p:nvPr>
        </p:nvSpPr>
        <p:spPr/>
        <p:txBody>
          <a:bodyPr>
            <a:normAutofit fontScale="92500" lnSpcReduction="10000"/>
          </a:bodyPr>
          <a:lstStyle/>
          <a:p>
            <a:pPr algn="l"/>
            <a:r>
              <a:rPr lang="en-US" b="1" i="0" dirty="0">
                <a:solidFill>
                  <a:srgbClr val="374151"/>
                </a:solidFill>
                <a:effectLst/>
                <a:latin typeface="Söhne"/>
              </a:rPr>
              <a:t>Step 3: Repeating the Process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Continue by generating the next word for each candidate and calculating their probabilities.</a:t>
            </a:r>
          </a:p>
          <a:p>
            <a:pPr algn="l">
              <a:buFont typeface="Arial" panose="020B0604020202020204" pitchFamily="34" charset="0"/>
              <a:buChar char="•"/>
            </a:pPr>
            <a:r>
              <a:rPr lang="en-US" b="0" i="0" dirty="0">
                <a:solidFill>
                  <a:srgbClr val="374151"/>
                </a:solidFill>
                <a:effectLst/>
                <a:latin typeface="Söhne"/>
              </a:rPr>
              <a:t>For example:</a:t>
            </a:r>
          </a:p>
          <a:p>
            <a:pPr marL="742950" lvl="1" indent="-285750" algn="l">
              <a:buFont typeface="Arial" panose="020B0604020202020204" pitchFamily="34" charset="0"/>
              <a:buChar char="•"/>
            </a:pPr>
            <a:r>
              <a:rPr lang="en-US" b="0" i="0" dirty="0">
                <a:solidFill>
                  <a:srgbClr val="374151"/>
                </a:solidFill>
                <a:effectLst/>
                <a:latin typeface="Söhne"/>
              </a:rPr>
              <a:t>"The quick" -&gt; "The quick brown" (with a probability of 0.7)</a:t>
            </a:r>
          </a:p>
          <a:p>
            <a:pPr marL="742950" lvl="1" indent="-285750" algn="l">
              <a:buFont typeface="Arial" panose="020B0604020202020204" pitchFamily="34" charset="0"/>
              <a:buChar char="•"/>
            </a:pPr>
            <a:r>
              <a:rPr lang="en-US" b="0" i="0" dirty="0">
                <a:solidFill>
                  <a:srgbClr val="374151"/>
                </a:solidFill>
                <a:effectLst/>
                <a:latin typeface="Söhne"/>
              </a:rPr>
              <a:t>"The quick" -&gt; "The quick fox" (with a probability of 0.3)</a:t>
            </a:r>
          </a:p>
          <a:p>
            <a:pPr marL="742950" lvl="1" indent="-285750" algn="l">
              <a:buFont typeface="Arial" panose="020B0604020202020204" pitchFamily="34" charset="0"/>
              <a:buChar char="•"/>
            </a:pPr>
            <a:r>
              <a:rPr lang="en-US" b="0" i="0" dirty="0">
                <a:solidFill>
                  <a:srgbClr val="374151"/>
                </a:solidFill>
                <a:effectLst/>
                <a:latin typeface="Söhne"/>
              </a:rPr>
              <a:t>"The lazy" -&gt; "The lazy dog" (with a probability of 0.5)</a:t>
            </a:r>
          </a:p>
          <a:p>
            <a:pPr marL="742950" lvl="1" indent="-285750" algn="l">
              <a:buFont typeface="Arial" panose="020B0604020202020204" pitchFamily="34" charset="0"/>
              <a:buChar char="•"/>
            </a:pPr>
            <a:r>
              <a:rPr lang="en-US" b="0" i="0" dirty="0">
                <a:solidFill>
                  <a:srgbClr val="374151"/>
                </a:solidFill>
                <a:effectLst/>
                <a:latin typeface="Söhne"/>
              </a:rPr>
              <a:t>"The lazy" -&gt; "The lazy cat" (with a probability of 0.5)</a:t>
            </a:r>
          </a:p>
          <a:p>
            <a:pPr algn="l">
              <a:buFont typeface="Arial" panose="020B0604020202020204" pitchFamily="34" charset="0"/>
              <a:buChar char="•"/>
            </a:pPr>
            <a:r>
              <a:rPr lang="en-US" b="0" i="0" dirty="0">
                <a:solidFill>
                  <a:srgbClr val="374151"/>
                </a:solidFill>
                <a:effectLst/>
                <a:latin typeface="Söhne"/>
              </a:rPr>
              <a:t>Keep the top 2 candidates at each step based on their probabilities.</a:t>
            </a:r>
          </a:p>
          <a:p>
            <a:endParaRPr lang="en-US" dirty="0"/>
          </a:p>
        </p:txBody>
      </p:sp>
    </p:spTree>
    <p:extLst>
      <p:ext uri="{BB962C8B-B14F-4D97-AF65-F5344CB8AC3E}">
        <p14:creationId xmlns:p14="http://schemas.microsoft.com/office/powerpoint/2010/main" val="3040009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A76C-83E1-8EDF-D06D-D1432DA3DACA}"/>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04B60E38-6462-4AD5-76DE-86003BC4042B}"/>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Step 4: Continuing the Search</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Continue generating the next words for each candidate, considering the top 2 likely next words for each.</a:t>
            </a:r>
          </a:p>
          <a:p>
            <a:pPr algn="l">
              <a:buFont typeface="Arial" panose="020B0604020202020204" pitchFamily="34" charset="0"/>
              <a:buChar char="•"/>
            </a:pPr>
            <a:r>
              <a:rPr lang="en-US" b="0" i="0" dirty="0">
                <a:solidFill>
                  <a:srgbClr val="374151"/>
                </a:solidFill>
                <a:effectLst/>
                <a:latin typeface="Söhne"/>
              </a:rPr>
              <a:t>The beam search process continues, and new candidates replace the lower probability ones.</a:t>
            </a:r>
          </a:p>
          <a:p>
            <a:pPr algn="l"/>
            <a:r>
              <a:rPr lang="en-US" b="1" i="0" dirty="0">
                <a:solidFill>
                  <a:srgbClr val="374151"/>
                </a:solidFill>
                <a:effectLst/>
                <a:latin typeface="Söhne"/>
              </a:rPr>
              <a:t>Step 5: Completion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Continue this process until a predefined stopping condition is met. In this case, let's consider the sentence ending with a period.</a:t>
            </a:r>
          </a:p>
          <a:p>
            <a:pPr algn="l"/>
            <a:r>
              <a:rPr lang="en-US" b="1" i="0" dirty="0">
                <a:solidFill>
                  <a:srgbClr val="374151"/>
                </a:solidFill>
                <a:effectLst/>
                <a:latin typeface="Söhne"/>
              </a:rPr>
              <a:t>Final Output: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Beam search returns the sequence with the highest probability, which might be, for example, "The quick brown”</a:t>
            </a:r>
          </a:p>
        </p:txBody>
      </p:sp>
    </p:spTree>
    <p:extLst>
      <p:ext uri="{BB962C8B-B14F-4D97-AF65-F5344CB8AC3E}">
        <p14:creationId xmlns:p14="http://schemas.microsoft.com/office/powerpoint/2010/main" val="15453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736208-CA99-E50A-591F-135376F87C81}"/>
              </a:ext>
            </a:extLst>
          </p:cNvPr>
          <p:cNvSpPr>
            <a:spLocks noGrp="1"/>
          </p:cNvSpPr>
          <p:nvPr>
            <p:ph type="title"/>
          </p:nvPr>
        </p:nvSpPr>
        <p:spPr>
          <a:xfrm>
            <a:off x="761801" y="296712"/>
            <a:ext cx="9906199" cy="1157242"/>
          </a:xfrm>
        </p:spPr>
        <p:txBody>
          <a:bodyPr>
            <a:normAutofit/>
          </a:bodyPr>
          <a:lstStyle/>
          <a:p>
            <a:pPr algn="ctr"/>
            <a:r>
              <a:rPr lang="en-US" b="1" i="0" dirty="0">
                <a:effectLst/>
                <a:latin typeface="Söhne"/>
              </a:rPr>
              <a:t>Recap</a:t>
            </a:r>
            <a:endParaRPr lang="en-US" dirty="0"/>
          </a:p>
        </p:txBody>
      </p:sp>
      <p:cxnSp>
        <p:nvCxnSpPr>
          <p:cNvPr id="28" name="Straight Connector 2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846BD3-E44D-0C3D-729A-FAA308ACD223}"/>
              </a:ext>
            </a:extLst>
          </p:cNvPr>
          <p:cNvSpPr>
            <a:spLocks noGrp="1"/>
          </p:cNvSpPr>
          <p:nvPr>
            <p:ph idx="1"/>
          </p:nvPr>
        </p:nvSpPr>
        <p:spPr>
          <a:xfrm>
            <a:off x="761799" y="1750666"/>
            <a:ext cx="10381205" cy="4261249"/>
          </a:xfrm>
        </p:spPr>
        <p:txBody>
          <a:bodyPr>
            <a:normAutofit fontScale="77500" lnSpcReduction="20000"/>
          </a:bodyPr>
          <a:lstStyle/>
          <a:p>
            <a:pPr marL="342900" indent="-342900" algn="l">
              <a:buFont typeface="Arial" panose="020B0604020202020204" pitchFamily="34" charset="0"/>
              <a:buChar char="•"/>
            </a:pPr>
            <a:r>
              <a:rPr lang="en-US" b="0" i="0" dirty="0">
                <a:solidFill>
                  <a:srgbClr val="000000"/>
                </a:solidFill>
                <a:effectLst/>
                <a:latin typeface="Arial" panose="020B0604020202020204" pitchFamily="34" charset="0"/>
              </a:rPr>
              <a:t>Language Model: A system that predicts the next word</a:t>
            </a:r>
          </a:p>
          <a:p>
            <a:pPr marL="342900" indent="-342900" algn="l">
              <a:buFont typeface="Arial" panose="020B0604020202020204" pitchFamily="34" charset="0"/>
              <a:buChar char="•"/>
            </a:pPr>
            <a:r>
              <a:rPr lang="en-US" b="0" i="0" dirty="0">
                <a:solidFill>
                  <a:srgbClr val="000000"/>
                </a:solidFill>
                <a:effectLst/>
                <a:latin typeface="Arial" panose="020B0604020202020204" pitchFamily="34" charset="0"/>
              </a:rPr>
              <a:t>Recurrent Neural Network: A family of neural networks that:</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Take sequential input of any length</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Apply the same weights on each step.</a:t>
            </a:r>
          </a:p>
          <a:p>
            <a:pPr marL="342900" indent="-342900" algn="l">
              <a:buFont typeface="Courier New" panose="02070309020205020404" pitchFamily="49" charset="0"/>
              <a:buChar char="o"/>
            </a:pPr>
            <a:r>
              <a:rPr lang="en-US" b="0" i="0" dirty="0">
                <a:solidFill>
                  <a:srgbClr val="000000"/>
                </a:solidFill>
                <a:effectLst/>
                <a:latin typeface="Arial" panose="020B0604020202020204" pitchFamily="34" charset="0"/>
              </a:rPr>
              <a:t>Can optionally produce output on each step</a:t>
            </a:r>
          </a:p>
          <a:p>
            <a:pPr algn="l"/>
            <a:r>
              <a:rPr lang="en-US" b="0" i="0" dirty="0">
                <a:solidFill>
                  <a:srgbClr val="000000"/>
                </a:solidFill>
                <a:effectLst/>
                <a:latin typeface="Arial" panose="020B0604020202020204" pitchFamily="34" charset="0"/>
              </a:rPr>
              <a:t>Problems: Vanishing and exploding gradient</a:t>
            </a:r>
          </a:p>
          <a:p>
            <a:pPr marL="342900" indent="-342900" algn="l">
              <a:buFont typeface="Arial" panose="020B0604020202020204" pitchFamily="34" charset="0"/>
              <a:buChar char="•"/>
            </a:pPr>
            <a:r>
              <a:rPr lang="en-US" b="0" i="0" dirty="0">
                <a:solidFill>
                  <a:srgbClr val="000000"/>
                </a:solidFill>
                <a:effectLst/>
                <a:latin typeface="Arial" panose="020B0604020202020204" pitchFamily="34" charset="0"/>
              </a:rPr>
              <a:t>LSTM: Solution of Vanishing gradient</a:t>
            </a:r>
          </a:p>
          <a:p>
            <a:pPr marL="342900" indent="-342900" algn="l">
              <a:buFont typeface="Arial" panose="020B0604020202020204" pitchFamily="34" charset="0"/>
              <a:buChar char="•"/>
            </a:pPr>
            <a:r>
              <a:rPr lang="en-US" dirty="0">
                <a:solidFill>
                  <a:srgbClr val="000000"/>
                </a:solidFill>
                <a:latin typeface="Arial" panose="020B0604020202020204" pitchFamily="34" charset="0"/>
              </a:rPr>
              <a:t>Gradient Clipping: Solution for </a:t>
            </a:r>
            <a:r>
              <a:rPr lang="en-US" dirty="0" err="1">
                <a:solidFill>
                  <a:srgbClr val="000000"/>
                </a:solidFill>
                <a:latin typeface="Arial" panose="020B0604020202020204" pitchFamily="34" charset="0"/>
              </a:rPr>
              <a:t>Exploiding</a:t>
            </a:r>
            <a:r>
              <a:rPr lang="en-US" dirty="0">
                <a:solidFill>
                  <a:srgbClr val="000000"/>
                </a:solidFill>
                <a:latin typeface="Arial" panose="020B0604020202020204" pitchFamily="34" charset="0"/>
              </a:rPr>
              <a:t> gradient</a:t>
            </a:r>
          </a:p>
          <a:p>
            <a:pPr marL="342900" indent="-342900" algn="l">
              <a:buFont typeface="Arial" panose="020B0604020202020204" pitchFamily="34" charset="0"/>
              <a:buChar char="•"/>
            </a:pPr>
            <a:r>
              <a:rPr lang="en-US" b="0" i="0" dirty="0">
                <a:solidFill>
                  <a:srgbClr val="374151"/>
                </a:solidFill>
                <a:effectLst/>
                <a:latin typeface="Söhne"/>
              </a:rPr>
              <a:t>GRUs are similar to Long Short-Term Memory (LSTM)</a:t>
            </a:r>
            <a:endParaRPr lang="en-US" b="0" i="0" dirty="0">
              <a:solidFill>
                <a:srgbClr val="000000"/>
              </a:solidFill>
              <a:effectLst/>
              <a:latin typeface="Arial" panose="020B0604020202020204" pitchFamily="34" charset="0"/>
            </a:endParaRPr>
          </a:p>
          <a:p>
            <a:pPr marL="342900" indent="-342900" algn="l">
              <a:buFont typeface="Arial" panose="020B0604020202020204" pitchFamily="34" charset="0"/>
              <a:buChar char="•"/>
            </a:pPr>
            <a:endParaRPr lang="en-US" b="0" i="0" dirty="0">
              <a:solidFill>
                <a:srgbClr val="000000"/>
              </a:solidFill>
              <a:effectLst/>
              <a:latin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36479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D366-DA8C-86FA-167E-77B66EB10192}"/>
              </a:ext>
            </a:extLst>
          </p:cNvPr>
          <p:cNvSpPr>
            <a:spLocks noGrp="1"/>
          </p:cNvSpPr>
          <p:nvPr>
            <p:ph type="title"/>
          </p:nvPr>
        </p:nvSpPr>
        <p:spPr>
          <a:xfrm>
            <a:off x="761801" y="-785813"/>
            <a:ext cx="10380573" cy="157164"/>
          </a:xfrm>
        </p:spPr>
        <p:txBody>
          <a:bodyPr>
            <a:normAutofit fontScale="90000"/>
          </a:bodyPr>
          <a:lstStyle/>
          <a:p>
            <a:endParaRPr lang="en-US" dirty="0"/>
          </a:p>
        </p:txBody>
      </p:sp>
      <p:pic>
        <p:nvPicPr>
          <p:cNvPr id="9" name="Content Placeholder 8" descr="A screenshot of a computer program&#10;&#10;Description automatically generated">
            <a:extLst>
              <a:ext uri="{FF2B5EF4-FFF2-40B4-BE49-F238E27FC236}">
                <a16:creationId xmlns:a16="http://schemas.microsoft.com/office/drawing/2014/main" id="{A938ED24-2478-08DE-B383-1823255D3CBF}"/>
              </a:ext>
            </a:extLst>
          </p:cNvPr>
          <p:cNvPicPr>
            <a:picLocks noGrp="1" noChangeAspect="1"/>
          </p:cNvPicPr>
          <p:nvPr>
            <p:ph idx="1"/>
          </p:nvPr>
        </p:nvPicPr>
        <p:blipFill>
          <a:blip r:embed="rId2"/>
          <a:stretch>
            <a:fillRect/>
          </a:stretch>
        </p:blipFill>
        <p:spPr>
          <a:xfrm>
            <a:off x="188990" y="914401"/>
            <a:ext cx="11814020" cy="4582863"/>
          </a:xfrm>
        </p:spPr>
      </p:pic>
    </p:spTree>
    <p:extLst>
      <p:ext uri="{BB962C8B-B14F-4D97-AF65-F5344CB8AC3E}">
        <p14:creationId xmlns:p14="http://schemas.microsoft.com/office/powerpoint/2010/main" val="154118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FA36-D057-0DDC-3E2D-9515CB32DBDA}"/>
              </a:ext>
            </a:extLst>
          </p:cNvPr>
          <p:cNvSpPr>
            <a:spLocks noGrp="1"/>
          </p:cNvSpPr>
          <p:nvPr>
            <p:ph type="title"/>
          </p:nvPr>
        </p:nvSpPr>
        <p:spPr/>
        <p:txBody>
          <a:bodyPr>
            <a:normAutofit fontScale="90000"/>
          </a:bodyPr>
          <a:lstStyle/>
          <a:p>
            <a:br>
              <a:rPr lang="en-US" sz="3600" b="0" i="0" dirty="0">
                <a:solidFill>
                  <a:srgbClr val="374151"/>
                </a:solidFill>
                <a:effectLst/>
                <a:latin typeface="Söhne"/>
              </a:rPr>
            </a:br>
            <a:br>
              <a:rPr lang="en-US" sz="3600" b="0" i="0" dirty="0">
                <a:solidFill>
                  <a:srgbClr val="374151"/>
                </a:solidFill>
                <a:effectLst/>
                <a:latin typeface="Söhne"/>
              </a:rPr>
            </a:br>
            <a:br>
              <a:rPr lang="en-US" sz="3600" b="0" i="0" dirty="0">
                <a:solidFill>
                  <a:srgbClr val="374151"/>
                </a:solidFill>
                <a:effectLst/>
                <a:latin typeface="Söhne"/>
              </a:rPr>
            </a:br>
            <a:br>
              <a:rPr lang="en-US" sz="3600" b="0" i="0" dirty="0">
                <a:solidFill>
                  <a:srgbClr val="374151"/>
                </a:solidFill>
                <a:effectLst/>
                <a:latin typeface="Söhne"/>
              </a:rPr>
            </a:br>
            <a:r>
              <a:rPr lang="en-US" sz="3600" b="0" i="0" dirty="0">
                <a:solidFill>
                  <a:srgbClr val="374151"/>
                </a:solidFill>
                <a:effectLst/>
                <a:latin typeface="Söhne"/>
              </a:rPr>
              <a:t>The disadvantages of Neural Machine Translation (NMT) compared to Statistical Machine Translation (SMT) and inherent to NMT are as follows:</a:t>
            </a: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72FAAE56-4331-9DBB-DAF3-D179A2C71264}"/>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Less Interpretable:</a:t>
            </a:r>
            <a:r>
              <a:rPr lang="en-US" b="0" i="0" dirty="0">
                <a:solidFill>
                  <a:srgbClr val="374151"/>
                </a:solidFill>
                <a:effectLst/>
                <a:latin typeface="Söhne"/>
              </a:rPr>
              <a:t> NMT models are often considered less interpretable than SMT models. It can be challenging to understand how NMT models arrive at their translations, making it harder for linguists and translators to analyze and improve the translation process.</a:t>
            </a:r>
          </a:p>
          <a:p>
            <a:pPr algn="l">
              <a:buFont typeface="+mj-lt"/>
              <a:buAutoNum type="arabicPeriod"/>
            </a:pPr>
            <a:r>
              <a:rPr lang="en-US" b="1" i="0" dirty="0">
                <a:solidFill>
                  <a:srgbClr val="374151"/>
                </a:solidFill>
                <a:effectLst/>
                <a:latin typeface="Söhne"/>
              </a:rPr>
              <a:t>Difficult to Debug:</a:t>
            </a:r>
            <a:r>
              <a:rPr lang="en-US" b="0" i="0" dirty="0">
                <a:solidFill>
                  <a:srgbClr val="374151"/>
                </a:solidFill>
                <a:effectLst/>
                <a:latin typeface="Söhne"/>
              </a:rPr>
              <a:t> Debugging NMT models can be complex. When translations are incorrect, it can be challenging to pinpoint the cause or error, leading to difficulties in the debugging process.</a:t>
            </a:r>
          </a:p>
          <a:p>
            <a:pPr algn="l">
              <a:buFont typeface="+mj-lt"/>
              <a:buAutoNum type="arabicPeriod"/>
            </a:pPr>
            <a:r>
              <a:rPr lang="en-US" b="1" i="0" dirty="0">
                <a:solidFill>
                  <a:srgbClr val="374151"/>
                </a:solidFill>
                <a:effectLst/>
                <a:latin typeface="Söhne"/>
              </a:rPr>
              <a:t>Lack of Control:</a:t>
            </a:r>
            <a:r>
              <a:rPr lang="en-US" b="0" i="0" dirty="0">
                <a:solidFill>
                  <a:srgbClr val="374151"/>
                </a:solidFill>
                <a:effectLst/>
                <a:latin typeface="Söhne"/>
              </a:rPr>
              <a:t> NMT systems may offer less control over the translation process. It's often challenging to specify rules or guidelines for translation, which can be critical for maintaining consistency or adhering to specific terminology.</a:t>
            </a:r>
          </a:p>
          <a:p>
            <a:pPr algn="l">
              <a:buFont typeface="+mj-lt"/>
              <a:buAutoNum type="arabicPeriod"/>
            </a:pPr>
            <a:r>
              <a:rPr lang="en-US" b="1" i="0" dirty="0">
                <a:solidFill>
                  <a:srgbClr val="374151"/>
                </a:solidFill>
                <a:effectLst/>
                <a:latin typeface="Söhne"/>
              </a:rPr>
              <a:t>Safety Concerns:</a:t>
            </a:r>
            <a:r>
              <a:rPr lang="en-US" b="0" i="0" dirty="0">
                <a:solidFill>
                  <a:srgbClr val="374151"/>
                </a:solidFill>
                <a:effectLst/>
                <a:latin typeface="Söhne"/>
              </a:rPr>
              <a:t> NMT models can produce translations that are sensitive, politically biased, or offensive. Ensuring the safety and ethical use of NMT systems is a concern, particularly in public-facing applications.</a:t>
            </a:r>
          </a:p>
          <a:p>
            <a:endParaRPr lang="en-US" dirty="0"/>
          </a:p>
        </p:txBody>
      </p:sp>
    </p:spTree>
    <p:extLst>
      <p:ext uri="{BB962C8B-B14F-4D97-AF65-F5344CB8AC3E}">
        <p14:creationId xmlns:p14="http://schemas.microsoft.com/office/powerpoint/2010/main" val="354059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339-E341-7A76-8211-16E536171D72}"/>
              </a:ext>
            </a:extLst>
          </p:cNvPr>
          <p:cNvSpPr>
            <a:spLocks noGrp="1"/>
          </p:cNvSpPr>
          <p:nvPr>
            <p:ph type="title"/>
          </p:nvPr>
        </p:nvSpPr>
        <p:spPr/>
        <p:txBody>
          <a:bodyPr/>
          <a:lstStyle/>
          <a:p>
            <a:r>
              <a:rPr lang="en-US" dirty="0"/>
              <a:t>Evaluation of Machine Translation</a:t>
            </a:r>
          </a:p>
        </p:txBody>
      </p:sp>
      <p:sp>
        <p:nvSpPr>
          <p:cNvPr id="3" name="Content Placeholder 2">
            <a:extLst>
              <a:ext uri="{FF2B5EF4-FFF2-40B4-BE49-F238E27FC236}">
                <a16:creationId xmlns:a16="http://schemas.microsoft.com/office/drawing/2014/main" id="{5186E94C-D87A-6078-75EC-739D64094819}"/>
              </a:ext>
            </a:extLst>
          </p:cNvPr>
          <p:cNvSpPr>
            <a:spLocks noGrp="1"/>
          </p:cNvSpPr>
          <p:nvPr>
            <p:ph idx="1"/>
          </p:nvPr>
        </p:nvSpPr>
        <p:spPr/>
        <p:txBody>
          <a:bodyPr>
            <a:normAutofit fontScale="92500"/>
          </a:bodyPr>
          <a:lstStyle/>
          <a:p>
            <a:r>
              <a:rPr lang="en-US" b="0" i="0" dirty="0">
                <a:effectLst/>
                <a:latin typeface="Arial" panose="020B0604020202020204" pitchFamily="34" charset="0"/>
              </a:rPr>
              <a:t>BLEU (Bilingual Evaluation Understudy)</a:t>
            </a:r>
            <a:br>
              <a:rPr lang="en-US" dirty="0"/>
            </a:br>
            <a:r>
              <a:rPr lang="en-US" b="0" i="0" dirty="0">
                <a:effectLst/>
                <a:latin typeface="Arial" panose="020B0604020202020204" pitchFamily="34" charset="0"/>
              </a:rPr>
              <a:t>• BLEU compares the machine-written translation to one or several human-written</a:t>
            </a:r>
            <a:br>
              <a:rPr lang="en-US" dirty="0"/>
            </a:br>
            <a:r>
              <a:rPr lang="en-US" b="0" i="0" dirty="0">
                <a:effectLst/>
                <a:latin typeface="Arial" panose="020B0604020202020204" pitchFamily="34" charset="0"/>
              </a:rPr>
              <a:t>translation(s), and computes a similarity score based on:</a:t>
            </a:r>
            <a:br>
              <a:rPr lang="en-US" dirty="0"/>
            </a:br>
            <a:r>
              <a:rPr lang="en-US" b="0" i="0" dirty="0">
                <a:effectLst/>
                <a:latin typeface="Arial" panose="020B0604020202020204" pitchFamily="34" charset="0"/>
              </a:rPr>
              <a:t>• n-gram precision (usually for 1, 2, 3 and 4-grams)</a:t>
            </a:r>
            <a:br>
              <a:rPr lang="en-US" dirty="0"/>
            </a:br>
            <a:r>
              <a:rPr lang="en-US" b="0" i="0" dirty="0">
                <a:effectLst/>
                <a:latin typeface="Arial" panose="020B0604020202020204" pitchFamily="34" charset="0"/>
              </a:rPr>
              <a:t>• Plus a penalty for too-short system translations</a:t>
            </a:r>
            <a:br>
              <a:rPr lang="en-US" dirty="0"/>
            </a:br>
            <a:r>
              <a:rPr lang="en-US" b="0" i="0" dirty="0">
                <a:effectLst/>
                <a:latin typeface="Arial" panose="020B0604020202020204" pitchFamily="34" charset="0"/>
              </a:rPr>
              <a:t>• BLEU is useful but imperfect</a:t>
            </a:r>
            <a:br>
              <a:rPr lang="en-US" dirty="0"/>
            </a:br>
            <a:r>
              <a:rPr lang="en-US" b="0" i="0" dirty="0">
                <a:effectLst/>
                <a:latin typeface="Arial" panose="020B0604020202020204" pitchFamily="34" charset="0"/>
              </a:rPr>
              <a:t>• There are many valid ways to translate a sentence</a:t>
            </a:r>
            <a:br>
              <a:rPr lang="en-US" dirty="0"/>
            </a:br>
            <a:r>
              <a:rPr lang="en-US" b="0" i="0" dirty="0">
                <a:effectLst/>
                <a:latin typeface="Arial" panose="020B0604020202020204" pitchFamily="34" charset="0"/>
              </a:rPr>
              <a:t>• So a good translation can get a poor BLEU score because it has low n-gram overlap</a:t>
            </a:r>
            <a:br>
              <a:rPr lang="en-US" dirty="0"/>
            </a:br>
            <a:r>
              <a:rPr lang="en-US" b="0" i="0" dirty="0">
                <a:effectLst/>
                <a:latin typeface="Arial" panose="020B0604020202020204" pitchFamily="34" charset="0"/>
              </a:rPr>
              <a:t>with the human translation</a:t>
            </a:r>
            <a:endParaRPr lang="en-US" dirty="0"/>
          </a:p>
        </p:txBody>
      </p:sp>
    </p:spTree>
    <p:extLst>
      <p:ext uri="{BB962C8B-B14F-4D97-AF65-F5344CB8AC3E}">
        <p14:creationId xmlns:p14="http://schemas.microsoft.com/office/powerpoint/2010/main" val="236649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8B51-4B3E-30F0-9ACB-869946C82C11}"/>
              </a:ext>
            </a:extLst>
          </p:cNvPr>
          <p:cNvSpPr>
            <a:spLocks noGrp="1"/>
          </p:cNvSpPr>
          <p:nvPr>
            <p:ph type="title"/>
          </p:nvPr>
        </p:nvSpPr>
        <p:spPr/>
        <p:txBody>
          <a:bodyPr>
            <a:normAutofit fontScale="90000"/>
          </a:bodyPr>
          <a:lstStyle/>
          <a:p>
            <a:r>
              <a:rPr lang="en-US" dirty="0"/>
              <a:t>2 </a:t>
            </a:r>
            <a:r>
              <a:rPr lang="en-US" b="1" i="0" dirty="0">
                <a:solidFill>
                  <a:srgbClr val="374151"/>
                </a:solidFill>
                <a:effectLst/>
                <a:latin typeface="Söhne"/>
              </a:rPr>
              <a:t>Principle</a:t>
            </a:r>
            <a:r>
              <a:rPr lang="en-US" dirty="0"/>
              <a:t>: </a:t>
            </a:r>
            <a:r>
              <a:rPr lang="en-US" b="1" i="0" dirty="0">
                <a:effectLst/>
                <a:latin typeface="Söhne"/>
              </a:rPr>
              <a:t>Recurrent Neural Networks (RNNs) and Transformers:</a:t>
            </a:r>
            <a:r>
              <a:rPr lang="en-US" b="0" i="0" dirty="0">
                <a:solidFill>
                  <a:srgbClr val="374151"/>
                </a:solidFill>
                <a:effectLst/>
                <a:latin typeface="Söhne"/>
              </a:rPr>
              <a:t> </a:t>
            </a:r>
            <a:endParaRPr lang="en-US" dirty="0"/>
          </a:p>
        </p:txBody>
      </p:sp>
      <p:sp>
        <p:nvSpPr>
          <p:cNvPr id="3" name="Content Placeholder 2">
            <a:extLst>
              <a:ext uri="{FF2B5EF4-FFF2-40B4-BE49-F238E27FC236}">
                <a16:creationId xmlns:a16="http://schemas.microsoft.com/office/drawing/2014/main" id="{4A6174CD-83BC-8F02-2081-408CB7C8F616}"/>
              </a:ext>
            </a:extLst>
          </p:cNvPr>
          <p:cNvSpPr>
            <a:spLocks noGrp="1"/>
          </p:cNvSpPr>
          <p:nvPr>
            <p:ph idx="1"/>
          </p:nvPr>
        </p:nvSpPr>
        <p:spPr/>
        <p:txBody>
          <a:bodyPr/>
          <a:lstStyle/>
          <a:p>
            <a:r>
              <a:rPr lang="en-US" b="0" i="0" dirty="0">
                <a:solidFill>
                  <a:srgbClr val="374151"/>
                </a:solidFill>
                <a:effectLst/>
                <a:latin typeface="Söhne"/>
              </a:rPr>
              <a:t>NMT models can be built using recurrent neural networks (RNNs) or more recently, using the Transformer architecture. Transformers have become the dominant architecture for NMT due to their parallel processing capabilities and superior performance.</a:t>
            </a:r>
            <a:endParaRPr lang="en-US" dirty="0"/>
          </a:p>
        </p:txBody>
      </p:sp>
    </p:spTree>
    <p:extLst>
      <p:ext uri="{BB962C8B-B14F-4D97-AF65-F5344CB8AC3E}">
        <p14:creationId xmlns:p14="http://schemas.microsoft.com/office/powerpoint/2010/main" val="136805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C7D9-EFA1-1EFA-2352-E8ED9CBE8252}"/>
              </a:ext>
            </a:extLst>
          </p:cNvPr>
          <p:cNvSpPr>
            <a:spLocks noGrp="1"/>
          </p:cNvSpPr>
          <p:nvPr>
            <p:ph type="title"/>
          </p:nvPr>
        </p:nvSpPr>
        <p:spPr/>
        <p:txBody>
          <a:bodyPr/>
          <a:lstStyle/>
          <a:p>
            <a:r>
              <a:rPr lang="en-US" b="1" i="0" dirty="0">
                <a:solidFill>
                  <a:srgbClr val="374151"/>
                </a:solidFill>
                <a:effectLst/>
                <a:latin typeface="Söhne"/>
              </a:rPr>
              <a:t>3 Principle: </a:t>
            </a:r>
            <a:r>
              <a:rPr lang="en-US" b="1" i="0" dirty="0">
                <a:effectLst/>
                <a:latin typeface="Söhne"/>
              </a:rPr>
              <a:t>Attention Mechanism:</a:t>
            </a:r>
            <a:r>
              <a:rPr lang="en-US" b="0" i="0" dirty="0">
                <a:solidFill>
                  <a:srgbClr val="374151"/>
                </a:solidFill>
                <a:effectLst/>
                <a:latin typeface="Söhne"/>
              </a:rPr>
              <a:t> </a:t>
            </a:r>
            <a:endParaRPr lang="en-US" dirty="0"/>
          </a:p>
        </p:txBody>
      </p:sp>
      <p:sp>
        <p:nvSpPr>
          <p:cNvPr id="3" name="Content Placeholder 2">
            <a:extLst>
              <a:ext uri="{FF2B5EF4-FFF2-40B4-BE49-F238E27FC236}">
                <a16:creationId xmlns:a16="http://schemas.microsoft.com/office/drawing/2014/main" id="{5FD6DEC5-4DB5-4040-5B23-7A10FF060B4C}"/>
              </a:ext>
            </a:extLst>
          </p:cNvPr>
          <p:cNvSpPr>
            <a:spLocks noGrp="1"/>
          </p:cNvSpPr>
          <p:nvPr>
            <p:ph idx="1"/>
          </p:nvPr>
        </p:nvSpPr>
        <p:spPr/>
        <p:txBody>
          <a:bodyPr>
            <a:normAutofit/>
          </a:bodyPr>
          <a:lstStyle/>
          <a:p>
            <a:pPr algn="l"/>
            <a:r>
              <a:rPr lang="en-US" b="0" i="0" dirty="0">
                <a:solidFill>
                  <a:srgbClr val="374151"/>
                </a:solidFill>
                <a:effectLst/>
                <a:latin typeface="Söhne"/>
              </a:rPr>
              <a:t>NMT models often incorporate attention mechanisms, allowing the model to focus on different parts of the input sequence while generating the output. This helps improve translation quality and handle long sentences effectively.</a:t>
            </a:r>
            <a:endParaRPr lang="en-US" dirty="0"/>
          </a:p>
        </p:txBody>
      </p:sp>
    </p:spTree>
    <p:extLst>
      <p:ext uri="{BB962C8B-B14F-4D97-AF65-F5344CB8AC3E}">
        <p14:creationId xmlns:p14="http://schemas.microsoft.com/office/powerpoint/2010/main" val="53773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AEC4-86F1-77E5-8406-2368AD045E20}"/>
              </a:ext>
            </a:extLst>
          </p:cNvPr>
          <p:cNvSpPr>
            <a:spLocks noGrp="1"/>
          </p:cNvSpPr>
          <p:nvPr>
            <p:ph type="title"/>
          </p:nvPr>
        </p:nvSpPr>
        <p:spPr>
          <a:xfrm flipV="1">
            <a:off x="761801" y="-1425827"/>
            <a:ext cx="9906799" cy="1072137"/>
          </a:xfrm>
        </p:spPr>
        <p:txBody>
          <a:bodyPr>
            <a:normAutofit/>
          </a:bodyPr>
          <a:lstStyle/>
          <a:p>
            <a:endParaRPr lang="en-US" dirty="0"/>
          </a:p>
        </p:txBody>
      </p:sp>
      <p:pic>
        <p:nvPicPr>
          <p:cNvPr id="7" name="Graphic 6" descr="Handshake">
            <a:extLst>
              <a:ext uri="{FF2B5EF4-FFF2-40B4-BE49-F238E27FC236}">
                <a16:creationId xmlns:a16="http://schemas.microsoft.com/office/drawing/2014/main" id="{C8DC84ED-A83F-3C9F-29A2-D6455B57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1400175"/>
            <a:ext cx="3427516" cy="4598842"/>
          </a:xfrm>
          <a:prstGeom prst="rect">
            <a:avLst/>
          </a:prstGeom>
        </p:spPr>
      </p:pic>
      <p:sp>
        <p:nvSpPr>
          <p:cNvPr id="3" name="Content Placeholder 2">
            <a:extLst>
              <a:ext uri="{FF2B5EF4-FFF2-40B4-BE49-F238E27FC236}">
                <a16:creationId xmlns:a16="http://schemas.microsoft.com/office/drawing/2014/main" id="{5ACFD0B2-C134-E7A5-737E-74B408766984}"/>
              </a:ext>
            </a:extLst>
          </p:cNvPr>
          <p:cNvSpPr>
            <a:spLocks noGrp="1"/>
          </p:cNvSpPr>
          <p:nvPr>
            <p:ph idx="1"/>
          </p:nvPr>
        </p:nvSpPr>
        <p:spPr>
          <a:xfrm>
            <a:off x="6547560" y="1628209"/>
            <a:ext cx="4119258" cy="3601581"/>
          </a:xfrm>
        </p:spPr>
        <p:txBody>
          <a:bodyPr anchor="ctr">
            <a:normAutofit/>
          </a:bodyPr>
          <a:lstStyle/>
          <a:p>
            <a:r>
              <a:rPr lang="en-US" sz="3600" dirty="0"/>
              <a:t>Thank you.</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6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EDA00C-F876-FA49-ED4B-6E3217456383}"/>
              </a:ext>
            </a:extLst>
          </p:cNvPr>
          <p:cNvSpPr>
            <a:spLocks noGrp="1"/>
          </p:cNvSpPr>
          <p:nvPr>
            <p:ph type="title"/>
          </p:nvPr>
        </p:nvSpPr>
        <p:spPr>
          <a:xfrm>
            <a:off x="761801" y="858982"/>
            <a:ext cx="10111983" cy="1515728"/>
          </a:xfrm>
        </p:spPr>
        <p:txBody>
          <a:bodyPr>
            <a:normAutofit/>
          </a:bodyPr>
          <a:lstStyle/>
          <a:p>
            <a:r>
              <a:rPr lang="en-US" dirty="0">
                <a:latin typeface="Söhne"/>
              </a:rPr>
              <a:t>Machine </a:t>
            </a:r>
            <a:r>
              <a:rPr lang="en-US" dirty="0" err="1">
                <a:latin typeface="Söhne"/>
              </a:rPr>
              <a:t>Transplation</a:t>
            </a:r>
            <a:endParaRPr lang="en-US" dirty="0"/>
          </a:p>
        </p:txBody>
      </p:sp>
      <p:sp>
        <p:nvSpPr>
          <p:cNvPr id="18" name="Content Placeholder 2">
            <a:extLst>
              <a:ext uri="{FF2B5EF4-FFF2-40B4-BE49-F238E27FC236}">
                <a16:creationId xmlns:a16="http://schemas.microsoft.com/office/drawing/2014/main" id="{B5E0DAE6-B20B-2621-104B-454DEB136209}"/>
              </a:ext>
            </a:extLst>
          </p:cNvPr>
          <p:cNvSpPr>
            <a:spLocks noGrp="1"/>
          </p:cNvSpPr>
          <p:nvPr>
            <p:ph idx="1"/>
          </p:nvPr>
        </p:nvSpPr>
        <p:spPr>
          <a:xfrm>
            <a:off x="1389419" y="2727729"/>
            <a:ext cx="9048985" cy="3512350"/>
          </a:xfrm>
        </p:spPr>
        <p:txBody>
          <a:bodyPr>
            <a:noAutofit/>
          </a:bodyPr>
          <a:lstStyle/>
          <a:p>
            <a:pPr algn="l"/>
            <a:r>
              <a:rPr lang="en-US" sz="2000" b="0" i="0" dirty="0">
                <a:solidFill>
                  <a:srgbClr val="374151"/>
                </a:solidFill>
                <a:effectLst/>
                <a:latin typeface="Söhne"/>
              </a:rPr>
              <a:t>Machine translation is the automated process of translating text or speech from one language to another using computer algorithms.</a:t>
            </a:r>
          </a:p>
          <a:p>
            <a:pPr algn="l"/>
            <a:endParaRPr lang="en-US" sz="2000" dirty="0">
              <a:solidFill>
                <a:srgbClr val="374151"/>
              </a:solidFill>
              <a:latin typeface="Söhne"/>
            </a:endParaRPr>
          </a:p>
          <a:p>
            <a:pPr algn="l"/>
            <a:endParaRPr lang="en-US" sz="2000" dirty="0"/>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ue arrow pointing to a white background&#10;&#10;Description automatically generated">
            <a:extLst>
              <a:ext uri="{FF2B5EF4-FFF2-40B4-BE49-F238E27FC236}">
                <a16:creationId xmlns:a16="http://schemas.microsoft.com/office/drawing/2014/main" id="{3CB19BDE-3E8B-A555-4EFB-05DAB649064F}"/>
              </a:ext>
            </a:extLst>
          </p:cNvPr>
          <p:cNvPicPr>
            <a:picLocks noChangeAspect="1"/>
          </p:cNvPicPr>
          <p:nvPr/>
        </p:nvPicPr>
        <p:blipFill>
          <a:blip r:embed="rId2"/>
          <a:stretch>
            <a:fillRect/>
          </a:stretch>
        </p:blipFill>
        <p:spPr>
          <a:xfrm>
            <a:off x="1753596" y="3601254"/>
            <a:ext cx="7772400" cy="2947786"/>
          </a:xfrm>
          <a:prstGeom prst="rect">
            <a:avLst/>
          </a:prstGeom>
        </p:spPr>
      </p:pic>
    </p:spTree>
    <p:extLst>
      <p:ext uri="{BB962C8B-B14F-4D97-AF65-F5344CB8AC3E}">
        <p14:creationId xmlns:p14="http://schemas.microsoft.com/office/powerpoint/2010/main" val="423389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6BA8-E87E-8407-7F53-A6FE5BB2331F}"/>
              </a:ext>
            </a:extLst>
          </p:cNvPr>
          <p:cNvSpPr>
            <a:spLocks noGrp="1"/>
          </p:cNvSpPr>
          <p:nvPr>
            <p:ph type="title"/>
          </p:nvPr>
        </p:nvSpPr>
        <p:spPr/>
        <p:txBody>
          <a:bodyPr/>
          <a:lstStyle/>
          <a:p>
            <a:r>
              <a:rPr lang="en-US" sz="4400" b="0" i="0" dirty="0">
                <a:solidFill>
                  <a:srgbClr val="374151"/>
                </a:solidFill>
                <a:effectLst/>
                <a:latin typeface="Söhne"/>
              </a:rPr>
              <a:t>What is alignment</a:t>
            </a:r>
            <a:endParaRPr lang="en-US" dirty="0"/>
          </a:p>
        </p:txBody>
      </p:sp>
      <p:sp>
        <p:nvSpPr>
          <p:cNvPr id="3" name="Content Placeholder 2">
            <a:extLst>
              <a:ext uri="{FF2B5EF4-FFF2-40B4-BE49-F238E27FC236}">
                <a16:creationId xmlns:a16="http://schemas.microsoft.com/office/drawing/2014/main" id="{D7E88533-D1A1-2EF5-EE82-82CB45DF562C}"/>
              </a:ext>
            </a:extLst>
          </p:cNvPr>
          <p:cNvSpPr>
            <a:spLocks noGrp="1"/>
          </p:cNvSpPr>
          <p:nvPr>
            <p:ph idx="1"/>
          </p:nvPr>
        </p:nvSpPr>
        <p:spPr/>
        <p:txBody>
          <a:bodyPr/>
          <a:lstStyle/>
          <a:p>
            <a:pPr algn="l"/>
            <a:r>
              <a:rPr lang="en-US" b="0" i="0" dirty="0">
                <a:solidFill>
                  <a:srgbClr val="374151"/>
                </a:solidFill>
                <a:effectLst/>
                <a:latin typeface="Söhne"/>
              </a:rPr>
              <a:t>Alignment in the context of natural language processing, machine translation, and text analysis refers to the process of associating words or phrases in one language with their corresponding words or phrases in another language. This alignment is crucial for various tasks, such as machine translation, parallel text alignment, and extracting bilingual data for training translation models. </a:t>
            </a:r>
            <a:endParaRPr lang="en-US" dirty="0"/>
          </a:p>
        </p:txBody>
      </p:sp>
    </p:spTree>
    <p:extLst>
      <p:ext uri="{BB962C8B-B14F-4D97-AF65-F5344CB8AC3E}">
        <p14:creationId xmlns:p14="http://schemas.microsoft.com/office/powerpoint/2010/main" val="358553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8440-AEFF-8473-8747-01CCEA599939}"/>
              </a:ext>
            </a:extLst>
          </p:cNvPr>
          <p:cNvSpPr>
            <a:spLocks noGrp="1"/>
          </p:cNvSpPr>
          <p:nvPr>
            <p:ph type="title"/>
          </p:nvPr>
        </p:nvSpPr>
        <p:spPr/>
        <p:txBody>
          <a:bodyPr/>
          <a:lstStyle/>
          <a:p>
            <a:r>
              <a:rPr lang="en-US" dirty="0"/>
              <a:t>Example of alignment:</a:t>
            </a:r>
          </a:p>
        </p:txBody>
      </p:sp>
      <p:sp>
        <p:nvSpPr>
          <p:cNvPr id="3" name="Content Placeholder 2">
            <a:extLst>
              <a:ext uri="{FF2B5EF4-FFF2-40B4-BE49-F238E27FC236}">
                <a16:creationId xmlns:a16="http://schemas.microsoft.com/office/drawing/2014/main" id="{D86B4A60-D585-ACBD-6ADB-CF80745D2CD0}"/>
              </a:ext>
            </a:extLst>
          </p:cNvPr>
          <p:cNvSpPr>
            <a:spLocks noGrp="1"/>
          </p:cNvSpPr>
          <p:nvPr>
            <p:ph idx="1"/>
          </p:nvPr>
        </p:nvSpPr>
        <p:spPr/>
        <p:txBody>
          <a:bodyPr>
            <a:normAutofit fontScale="92500" lnSpcReduction="20000"/>
          </a:bodyPr>
          <a:lstStyle/>
          <a:p>
            <a:pPr algn="l"/>
            <a:r>
              <a:rPr lang="en-US" b="1" i="0" dirty="0">
                <a:solidFill>
                  <a:srgbClr val="374151"/>
                </a:solidFill>
                <a:effectLst/>
                <a:latin typeface="Söhne"/>
              </a:rPr>
              <a:t>English Sentence:</a:t>
            </a:r>
            <a:r>
              <a:rPr lang="en-US" b="0" i="0" dirty="0">
                <a:solidFill>
                  <a:srgbClr val="374151"/>
                </a:solidFill>
                <a:effectLst/>
                <a:latin typeface="Söhne"/>
              </a:rPr>
              <a:t> "I have a red car." </a:t>
            </a:r>
          </a:p>
          <a:p>
            <a:pPr algn="l"/>
            <a:r>
              <a:rPr lang="en-US" b="1" i="0" dirty="0">
                <a:solidFill>
                  <a:srgbClr val="374151"/>
                </a:solidFill>
                <a:effectLst/>
                <a:latin typeface="Söhne"/>
              </a:rPr>
              <a:t>French Sentence:</a:t>
            </a:r>
            <a:r>
              <a:rPr lang="en-US" b="0" i="0" dirty="0">
                <a:solidFill>
                  <a:srgbClr val="374151"/>
                </a:solidFill>
                <a:effectLst/>
                <a:latin typeface="Söhne"/>
              </a:rPr>
              <a:t> "</a:t>
            </a:r>
            <a:r>
              <a:rPr lang="en-US" b="0" i="0" dirty="0" err="1">
                <a:solidFill>
                  <a:srgbClr val="374151"/>
                </a:solidFill>
                <a:effectLst/>
                <a:latin typeface="Söhne"/>
              </a:rPr>
              <a:t>J'ai</a:t>
            </a:r>
            <a:r>
              <a:rPr lang="en-US" b="0" i="0" dirty="0">
                <a:solidFill>
                  <a:srgbClr val="374151"/>
                </a:solidFill>
                <a:effectLst/>
                <a:latin typeface="Söhne"/>
              </a:rPr>
              <a:t> </a:t>
            </a:r>
            <a:r>
              <a:rPr lang="en-US" b="0" i="0" dirty="0" err="1">
                <a:solidFill>
                  <a:srgbClr val="374151"/>
                </a:solidFill>
                <a:effectLst/>
                <a:latin typeface="Söhne"/>
              </a:rPr>
              <a:t>une</a:t>
            </a:r>
            <a:r>
              <a:rPr lang="en-US" b="0" i="0" dirty="0">
                <a:solidFill>
                  <a:srgbClr val="374151"/>
                </a:solidFill>
                <a:effectLst/>
                <a:latin typeface="Söhne"/>
              </a:rPr>
              <a:t> voiture rouge."</a:t>
            </a:r>
          </a:p>
          <a:p>
            <a:pPr algn="l"/>
            <a:r>
              <a:rPr lang="en-US" b="0" i="0" dirty="0">
                <a:solidFill>
                  <a:srgbClr val="374151"/>
                </a:solidFill>
                <a:effectLst/>
                <a:latin typeface="Söhne"/>
              </a:rPr>
              <a:t>The word alignment might look like this:</a:t>
            </a:r>
          </a:p>
          <a:p>
            <a:pPr algn="l">
              <a:buFont typeface="Arial" panose="020B0604020202020204" pitchFamily="34" charset="0"/>
              <a:buChar char="•"/>
            </a:pPr>
            <a:r>
              <a:rPr lang="en-US" b="0" i="0" dirty="0">
                <a:solidFill>
                  <a:srgbClr val="374151"/>
                </a:solidFill>
                <a:effectLst/>
                <a:latin typeface="Söhne"/>
              </a:rPr>
              <a:t>"I" aligns with "</a:t>
            </a:r>
            <a:r>
              <a:rPr lang="en-US" b="0" i="0" dirty="0" err="1">
                <a:solidFill>
                  <a:srgbClr val="374151"/>
                </a:solidFill>
                <a:effectLst/>
                <a:latin typeface="Söhne"/>
              </a:rPr>
              <a:t>J'ai</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"have" aligns with "</a:t>
            </a:r>
            <a:r>
              <a:rPr lang="en-US" b="0" i="0" dirty="0" err="1">
                <a:solidFill>
                  <a:srgbClr val="374151"/>
                </a:solidFill>
                <a:effectLst/>
                <a:latin typeface="Söhne"/>
              </a:rPr>
              <a:t>une</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 aligns with "voiture"</a:t>
            </a:r>
          </a:p>
          <a:p>
            <a:pPr algn="l">
              <a:buFont typeface="Arial" panose="020B0604020202020204" pitchFamily="34" charset="0"/>
              <a:buChar char="•"/>
            </a:pPr>
            <a:r>
              <a:rPr lang="en-US" b="0" i="0" dirty="0">
                <a:solidFill>
                  <a:srgbClr val="374151"/>
                </a:solidFill>
                <a:effectLst/>
                <a:latin typeface="Söhne"/>
              </a:rPr>
              <a:t>"red" aligns with "rouge"</a:t>
            </a:r>
          </a:p>
          <a:p>
            <a:pPr algn="l">
              <a:buFont typeface="Arial" panose="020B0604020202020204" pitchFamily="34" charset="0"/>
              <a:buChar char="•"/>
            </a:pPr>
            <a:r>
              <a:rPr lang="en-US" b="0" i="0" dirty="0">
                <a:solidFill>
                  <a:srgbClr val="374151"/>
                </a:solidFill>
                <a:effectLst/>
                <a:latin typeface="Söhne"/>
              </a:rPr>
              <a:t>"car" aligns with "voiture"</a:t>
            </a:r>
          </a:p>
          <a:p>
            <a:endParaRPr lang="en-US" dirty="0"/>
          </a:p>
        </p:txBody>
      </p:sp>
    </p:spTree>
    <p:extLst>
      <p:ext uri="{BB962C8B-B14F-4D97-AF65-F5344CB8AC3E}">
        <p14:creationId xmlns:p14="http://schemas.microsoft.com/office/powerpoint/2010/main" val="341587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E723-A07A-AF7E-562F-7C255269BFA4}"/>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21109FC2-3FA4-1B6C-0204-D26F17168257}"/>
              </a:ext>
            </a:extLst>
          </p:cNvPr>
          <p:cNvSpPr>
            <a:spLocks noGrp="1"/>
          </p:cNvSpPr>
          <p:nvPr>
            <p:ph idx="1"/>
          </p:nvPr>
        </p:nvSpPr>
        <p:spPr/>
        <p:txBody>
          <a:bodyPr/>
          <a:lstStyle/>
          <a:p>
            <a:pPr algn="l"/>
            <a:r>
              <a:rPr lang="en-US" b="0" i="0" dirty="0">
                <a:solidFill>
                  <a:srgbClr val="374151"/>
                </a:solidFill>
                <a:effectLst/>
                <a:latin typeface="Söhne"/>
              </a:rPr>
              <a:t>This alignment indicates which words in the English sentence correspond to which words in the French sentence. It's a basic example of word alignment, but in real-world applications, the alignment process becomes more complex, especially for languages with different word orders, word forms, and grammatical structures.</a:t>
            </a:r>
          </a:p>
          <a:p>
            <a:pPr algn="l"/>
            <a:r>
              <a:rPr lang="en-US" b="0" i="0" dirty="0">
                <a:solidFill>
                  <a:srgbClr val="374151"/>
                </a:solidFill>
                <a:effectLst/>
                <a:latin typeface="Söhne"/>
              </a:rPr>
              <a:t>In machine translation, alignment models and algorithms are used to learn and generate these associations automatically from parallel text data. The resulting alignments are then used to train translation models, which can produce accurate translations from one language to another.</a:t>
            </a:r>
          </a:p>
          <a:p>
            <a:endParaRPr lang="en-US" dirty="0"/>
          </a:p>
        </p:txBody>
      </p:sp>
    </p:spTree>
    <p:extLst>
      <p:ext uri="{BB962C8B-B14F-4D97-AF65-F5344CB8AC3E}">
        <p14:creationId xmlns:p14="http://schemas.microsoft.com/office/powerpoint/2010/main" val="48090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7871E-C065-5CF5-210D-539D3E524EF9}"/>
              </a:ext>
            </a:extLst>
          </p:cNvPr>
          <p:cNvSpPr>
            <a:spLocks noGrp="1"/>
          </p:cNvSpPr>
          <p:nvPr>
            <p:ph type="title"/>
          </p:nvPr>
        </p:nvSpPr>
        <p:spPr>
          <a:xfrm>
            <a:off x="761801" y="858983"/>
            <a:ext cx="9906799" cy="1161594"/>
          </a:xfrm>
        </p:spPr>
        <p:txBody>
          <a:bodyPr>
            <a:normAutofit/>
          </a:bodyPr>
          <a:lstStyle/>
          <a:p>
            <a:r>
              <a:rPr lang="en-US" dirty="0"/>
              <a:t>Neural Machine Translation</a:t>
            </a:r>
          </a:p>
        </p:txBody>
      </p:sp>
      <p:sp>
        <p:nvSpPr>
          <p:cNvPr id="3" name="Content Placeholder 2">
            <a:extLst>
              <a:ext uri="{FF2B5EF4-FFF2-40B4-BE49-F238E27FC236}">
                <a16:creationId xmlns:a16="http://schemas.microsoft.com/office/drawing/2014/main" id="{5A0DC3A2-CBDD-D98D-6D4A-2E323B58F308}"/>
              </a:ext>
            </a:extLst>
          </p:cNvPr>
          <p:cNvSpPr>
            <a:spLocks noGrp="1"/>
          </p:cNvSpPr>
          <p:nvPr>
            <p:ph idx="1"/>
          </p:nvPr>
        </p:nvSpPr>
        <p:spPr>
          <a:xfrm flipH="1" flipV="1">
            <a:off x="12525083" y="5943600"/>
            <a:ext cx="53233" cy="895548"/>
          </a:xfrm>
        </p:spPr>
        <p:txBody>
          <a:bodyPr anchor="ctr">
            <a:normAutofit/>
          </a:bodyPr>
          <a:lstStyle/>
          <a:p>
            <a:pPr>
              <a:lnSpc>
                <a:spcPct val="100000"/>
              </a:lnSpc>
            </a:pPr>
            <a:endParaRPr lang="en-US" sz="1800" dirty="0">
              <a:latin typeface="Söhne"/>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691A22F-BD07-FE5F-FD75-D8318B475A7B}"/>
              </a:ext>
            </a:extLst>
          </p:cNvPr>
          <p:cNvSpPr txBox="1"/>
          <p:nvPr/>
        </p:nvSpPr>
        <p:spPr>
          <a:xfrm>
            <a:off x="435934" y="3429000"/>
            <a:ext cx="11568215" cy="923330"/>
          </a:xfrm>
          <a:prstGeom prst="rect">
            <a:avLst/>
          </a:prstGeom>
          <a:noFill/>
        </p:spPr>
        <p:txBody>
          <a:bodyPr wrap="square" rtlCol="0">
            <a:spAutoFit/>
          </a:bodyPr>
          <a:lstStyle/>
          <a:p>
            <a:r>
              <a:rPr lang="en-US" b="0" i="0" dirty="0">
                <a:solidFill>
                  <a:srgbClr val="374151"/>
                </a:solidFill>
                <a:effectLst/>
                <a:latin typeface="Söhne"/>
              </a:rPr>
              <a:t>Neural machine translation (NMT) is a state-of-the-art approach to machine translation that uses neural networks to translate text from one language to another. NMT has revolutionized machine translation by offering improved translation quality and fluency.</a:t>
            </a:r>
            <a:endParaRPr lang="en-US" dirty="0"/>
          </a:p>
        </p:txBody>
      </p:sp>
    </p:spTree>
    <p:extLst>
      <p:ext uri="{BB962C8B-B14F-4D97-AF65-F5344CB8AC3E}">
        <p14:creationId xmlns:p14="http://schemas.microsoft.com/office/powerpoint/2010/main" val="132736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D9B4-3AB8-516D-DDA0-2DCA8144ACEF}"/>
              </a:ext>
            </a:extLst>
          </p:cNvPr>
          <p:cNvSpPr>
            <a:spLocks noGrp="1"/>
          </p:cNvSpPr>
          <p:nvPr>
            <p:ph type="title"/>
          </p:nvPr>
        </p:nvSpPr>
        <p:spPr/>
        <p:txBody>
          <a:bodyPr>
            <a:normAutofit/>
          </a:bodyPr>
          <a:lstStyle/>
          <a:p>
            <a:r>
              <a:rPr lang="en-US" b="1" i="0" dirty="0">
                <a:effectLst/>
                <a:latin typeface="Söhne"/>
              </a:rPr>
              <a:t>Principles of Neural Machine Translation: </a:t>
            </a:r>
            <a:endParaRPr lang="en-US" dirty="0"/>
          </a:p>
        </p:txBody>
      </p:sp>
      <p:pic>
        <p:nvPicPr>
          <p:cNvPr id="5" name="Content Placeholder 4" descr="A diagram of a computer language&#10;&#10;Description automatically generated">
            <a:extLst>
              <a:ext uri="{FF2B5EF4-FFF2-40B4-BE49-F238E27FC236}">
                <a16:creationId xmlns:a16="http://schemas.microsoft.com/office/drawing/2014/main" id="{CCFA42A8-7ADA-3258-E404-711DCC41444F}"/>
              </a:ext>
            </a:extLst>
          </p:cNvPr>
          <p:cNvPicPr>
            <a:picLocks noGrp="1" noChangeAspect="1"/>
          </p:cNvPicPr>
          <p:nvPr>
            <p:ph idx="1"/>
          </p:nvPr>
        </p:nvPicPr>
        <p:blipFill>
          <a:blip r:embed="rId2"/>
          <a:stretch>
            <a:fillRect/>
          </a:stretch>
        </p:blipFill>
        <p:spPr>
          <a:xfrm>
            <a:off x="2653771" y="2749550"/>
            <a:ext cx="6597121" cy="3262313"/>
          </a:xfrm>
        </p:spPr>
      </p:pic>
    </p:spTree>
    <p:extLst>
      <p:ext uri="{BB962C8B-B14F-4D97-AF65-F5344CB8AC3E}">
        <p14:creationId xmlns:p14="http://schemas.microsoft.com/office/powerpoint/2010/main" val="370384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DA62-5A76-52A1-DF3A-8C8A56A7AE2A}"/>
              </a:ext>
            </a:extLst>
          </p:cNvPr>
          <p:cNvSpPr>
            <a:spLocks noGrp="1"/>
          </p:cNvSpPr>
          <p:nvPr>
            <p:ph type="title"/>
          </p:nvPr>
        </p:nvSpPr>
        <p:spPr/>
        <p:txBody>
          <a:bodyPr>
            <a:normAutofit fontScale="90000"/>
          </a:bodyPr>
          <a:lstStyle/>
          <a:p>
            <a:r>
              <a:rPr lang="en-US" b="1" i="0" dirty="0">
                <a:solidFill>
                  <a:srgbClr val="374151"/>
                </a:solidFill>
                <a:effectLst/>
                <a:latin typeface="Söhne"/>
              </a:rPr>
              <a:t>1 Principle: Sequence-to-Sequence Architecture:</a:t>
            </a:r>
            <a:endParaRPr lang="en-US" dirty="0"/>
          </a:p>
        </p:txBody>
      </p:sp>
      <p:sp>
        <p:nvSpPr>
          <p:cNvPr id="3" name="Content Placeholder 2">
            <a:extLst>
              <a:ext uri="{FF2B5EF4-FFF2-40B4-BE49-F238E27FC236}">
                <a16:creationId xmlns:a16="http://schemas.microsoft.com/office/drawing/2014/main" id="{24B75B46-E0FE-A753-4780-1DCD5CA2990F}"/>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NMT is based on a sequence-to-sequence (Seq2Seq) model. This model consists of two main components: an encoder and a decoder.</a:t>
            </a:r>
          </a:p>
          <a:p>
            <a:pPr algn="l">
              <a:buFont typeface="Arial" panose="020B0604020202020204" pitchFamily="34" charset="0"/>
              <a:buChar char="•"/>
            </a:pPr>
            <a:r>
              <a:rPr lang="en-US" b="1" i="0" dirty="0">
                <a:solidFill>
                  <a:srgbClr val="374151"/>
                </a:solidFill>
                <a:effectLst/>
                <a:latin typeface="Söhne"/>
              </a:rPr>
              <a:t>Encoder:</a:t>
            </a:r>
            <a:r>
              <a:rPr lang="en-US" b="0" i="0" dirty="0">
                <a:solidFill>
                  <a:srgbClr val="374151"/>
                </a:solidFill>
                <a:effectLst/>
                <a:latin typeface="Söhne"/>
              </a:rPr>
              <a:t> The encoder takes the input text (source language) and converts it into a fixed-length vector, known as the context vector or thought vector. It processes the entire input sequence simultaneously and captures the contextual information.</a:t>
            </a:r>
          </a:p>
          <a:p>
            <a:pPr algn="l">
              <a:buFont typeface="Arial" panose="020B0604020202020204" pitchFamily="34" charset="0"/>
              <a:buChar char="•"/>
            </a:pPr>
            <a:r>
              <a:rPr lang="en-US" b="1" i="0" dirty="0">
                <a:solidFill>
                  <a:srgbClr val="374151"/>
                </a:solidFill>
                <a:effectLst/>
                <a:latin typeface="Söhne"/>
              </a:rPr>
              <a:t>Decoder:</a:t>
            </a:r>
            <a:r>
              <a:rPr lang="en-US" b="0" i="0" dirty="0">
                <a:solidFill>
                  <a:srgbClr val="374151"/>
                </a:solidFill>
                <a:effectLst/>
                <a:latin typeface="Söhne"/>
              </a:rPr>
              <a:t> The decoder takes the context vector produced by the encoder and generates the output text (target language) one word at a time. It uses the context vector to condition its predictions, taking into account the context of the source sentence.</a:t>
            </a:r>
          </a:p>
          <a:p>
            <a:endParaRPr lang="en-US" dirty="0"/>
          </a:p>
        </p:txBody>
      </p:sp>
    </p:spTree>
    <p:extLst>
      <p:ext uri="{BB962C8B-B14F-4D97-AF65-F5344CB8AC3E}">
        <p14:creationId xmlns:p14="http://schemas.microsoft.com/office/powerpoint/2010/main" val="264357536"/>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1825</Words>
  <Application>Microsoft Macintosh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Bierstadt</vt:lpstr>
      <vt:lpstr>Calibri</vt:lpstr>
      <vt:lpstr>Courier New</vt:lpstr>
      <vt:lpstr>Söhne</vt:lpstr>
      <vt:lpstr>BevelVTI</vt:lpstr>
      <vt:lpstr>Natural Language Processing</vt:lpstr>
      <vt:lpstr>Recap</vt:lpstr>
      <vt:lpstr>Machine Transplation</vt:lpstr>
      <vt:lpstr>What is alignment</vt:lpstr>
      <vt:lpstr>Example of alignment:</vt:lpstr>
      <vt:lpstr>Continuation:</vt:lpstr>
      <vt:lpstr>Neural Machine Translation</vt:lpstr>
      <vt:lpstr>Principles of Neural Machine Translation: </vt:lpstr>
      <vt:lpstr>1 Principle: Sequence-to-Sequence Architecture:</vt:lpstr>
      <vt:lpstr>Example: English-to-French Translation using Seq2Seq: </vt:lpstr>
      <vt:lpstr>Continuation:</vt:lpstr>
      <vt:lpstr>Greedy decoding</vt:lpstr>
      <vt:lpstr>Example: Model Input: "The quick"</vt:lpstr>
      <vt:lpstr>Advantages: </vt:lpstr>
      <vt:lpstr>Disadvantages: </vt:lpstr>
      <vt:lpstr>Beam Search Decoding</vt:lpstr>
      <vt:lpstr>Scenario: Generating an English Sentence </vt:lpstr>
      <vt:lpstr>Continuation:</vt:lpstr>
      <vt:lpstr>Continuation:</vt:lpstr>
      <vt:lpstr>PowerPoint Presentation</vt:lpstr>
      <vt:lpstr>    The disadvantages of Neural Machine Translation (NMT) compared to Statistical Machine Translation (SMT) and inherent to NMT are as follows:   </vt:lpstr>
      <vt:lpstr>Evaluation of Machine Translation</vt:lpstr>
      <vt:lpstr>2 Principle: Recurrent Neural Networks (RNNs) and Transformers: </vt:lpstr>
      <vt:lpstr>3 Principle: Attention Mechanism: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Merchant, Maryam Yahayabhai</dc:creator>
  <cp:lastModifiedBy>Merchant, Maryam Yahayabhai</cp:lastModifiedBy>
  <cp:revision>4</cp:revision>
  <dcterms:created xsi:type="dcterms:W3CDTF">2023-09-07T15:15:58Z</dcterms:created>
  <dcterms:modified xsi:type="dcterms:W3CDTF">2023-10-20T12:30:28Z</dcterms:modified>
</cp:coreProperties>
</file>