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07" d="100"/>
          <a:sy n="107"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5047CC-ED76-40E5-9607-5B278D496D7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A64A60A5-E8D4-4235-A038-E3AD21C5A836}">
      <dgm:prSet/>
      <dgm:spPr/>
      <dgm:t>
        <a:bodyPr/>
        <a:lstStyle/>
        <a:p>
          <a:r>
            <a:rPr lang="en-US" b="1" i="0"/>
            <a:t>Sentiment Analysis</a:t>
          </a:r>
          <a:r>
            <a:rPr lang="en-US" b="0" i="0"/>
            <a:t>: Analyzing social media data to determine public sentiment about a product or topic.</a:t>
          </a:r>
          <a:endParaRPr lang="en-US"/>
        </a:p>
      </dgm:t>
    </dgm:pt>
    <dgm:pt modelId="{FF734662-9B90-4007-A098-4197C739C40C}" type="parTrans" cxnId="{A72E2B0F-22AE-4102-896D-07F6C073FB6E}">
      <dgm:prSet/>
      <dgm:spPr/>
      <dgm:t>
        <a:bodyPr/>
        <a:lstStyle/>
        <a:p>
          <a:endParaRPr lang="en-US"/>
        </a:p>
      </dgm:t>
    </dgm:pt>
    <dgm:pt modelId="{F4A2B93D-0D12-4F09-87B5-E21CE478C14A}" type="sibTrans" cxnId="{A72E2B0F-22AE-4102-896D-07F6C073FB6E}">
      <dgm:prSet/>
      <dgm:spPr/>
      <dgm:t>
        <a:bodyPr/>
        <a:lstStyle/>
        <a:p>
          <a:endParaRPr lang="en-US"/>
        </a:p>
      </dgm:t>
    </dgm:pt>
    <dgm:pt modelId="{42C0F947-28C4-452A-909B-E595F3B07E7D}">
      <dgm:prSet/>
      <dgm:spPr/>
      <dgm:t>
        <a:bodyPr/>
        <a:lstStyle/>
        <a:p>
          <a:r>
            <a:rPr lang="en-US" b="1" i="0" dirty="0"/>
            <a:t>Language Translation</a:t>
          </a:r>
          <a:r>
            <a:rPr lang="en-US" b="0" i="0" dirty="0"/>
            <a:t>: Services like Google Translate translate text from one language to another.</a:t>
          </a:r>
          <a:endParaRPr lang="en-US" dirty="0"/>
        </a:p>
      </dgm:t>
    </dgm:pt>
    <dgm:pt modelId="{773BCD66-DDB8-4DC8-A4D8-E6CC08923A2B}" type="parTrans" cxnId="{48168B5D-CAAD-44D9-829F-3B6814B05E6E}">
      <dgm:prSet/>
      <dgm:spPr/>
      <dgm:t>
        <a:bodyPr/>
        <a:lstStyle/>
        <a:p>
          <a:endParaRPr lang="en-US"/>
        </a:p>
      </dgm:t>
    </dgm:pt>
    <dgm:pt modelId="{2F581BB6-D54D-4C62-9C81-4AD00C1D59FC}" type="sibTrans" cxnId="{48168B5D-CAAD-44D9-829F-3B6814B05E6E}">
      <dgm:prSet/>
      <dgm:spPr/>
      <dgm:t>
        <a:bodyPr/>
        <a:lstStyle/>
        <a:p>
          <a:endParaRPr lang="en-US"/>
        </a:p>
      </dgm:t>
    </dgm:pt>
    <dgm:pt modelId="{7EBBA7FF-4956-42CD-A528-60BE13D2F7DA}">
      <dgm:prSet/>
      <dgm:spPr/>
      <dgm:t>
        <a:bodyPr/>
        <a:lstStyle/>
        <a:p>
          <a:r>
            <a:rPr lang="en-US" b="1" i="0"/>
            <a:t>Chatbots</a:t>
          </a:r>
          <a:r>
            <a:rPr lang="en-US" b="0" i="0"/>
            <a:t>: Virtual assistants like Siri or chatbots on websites that understand and respond to natural language queries.</a:t>
          </a:r>
          <a:endParaRPr lang="en-US"/>
        </a:p>
      </dgm:t>
    </dgm:pt>
    <dgm:pt modelId="{A8934B7C-D507-4252-AD5B-3A774DE6A314}" type="parTrans" cxnId="{0DA58379-70E0-4854-8405-4ABD5795767C}">
      <dgm:prSet/>
      <dgm:spPr/>
      <dgm:t>
        <a:bodyPr/>
        <a:lstStyle/>
        <a:p>
          <a:endParaRPr lang="en-US"/>
        </a:p>
      </dgm:t>
    </dgm:pt>
    <dgm:pt modelId="{1B506925-7A57-4AB1-A638-8BAFDFEFD4A3}" type="sibTrans" cxnId="{0DA58379-70E0-4854-8405-4ABD5795767C}">
      <dgm:prSet/>
      <dgm:spPr/>
      <dgm:t>
        <a:bodyPr/>
        <a:lstStyle/>
        <a:p>
          <a:endParaRPr lang="en-US"/>
        </a:p>
      </dgm:t>
    </dgm:pt>
    <dgm:pt modelId="{6CA5F96D-968B-46F5-849C-AEDF6A9F29B6}">
      <dgm:prSet/>
      <dgm:spPr/>
      <dgm:t>
        <a:bodyPr/>
        <a:lstStyle/>
        <a:p>
          <a:r>
            <a:rPr lang="en-US" b="1" i="0"/>
            <a:t>Speech Recognition</a:t>
          </a:r>
          <a:r>
            <a:rPr lang="en-US" b="0" i="0"/>
            <a:t>: Systems like Siri and Alexa that convert spoken language into text or commands.</a:t>
          </a:r>
          <a:endParaRPr lang="en-US"/>
        </a:p>
      </dgm:t>
    </dgm:pt>
    <dgm:pt modelId="{95CF590D-0359-46D3-A9AC-FEC7AC595B45}" type="parTrans" cxnId="{D5DC3354-B934-48F5-9964-AEC3551962F4}">
      <dgm:prSet/>
      <dgm:spPr/>
      <dgm:t>
        <a:bodyPr/>
        <a:lstStyle/>
        <a:p>
          <a:endParaRPr lang="en-US"/>
        </a:p>
      </dgm:t>
    </dgm:pt>
    <dgm:pt modelId="{37D25959-EC65-4875-938C-1D0FA64F926A}" type="sibTrans" cxnId="{D5DC3354-B934-48F5-9964-AEC3551962F4}">
      <dgm:prSet/>
      <dgm:spPr/>
      <dgm:t>
        <a:bodyPr/>
        <a:lstStyle/>
        <a:p>
          <a:endParaRPr lang="en-US"/>
        </a:p>
      </dgm:t>
    </dgm:pt>
    <dgm:pt modelId="{30A98C13-5A84-43AB-9262-1C31C9E25F3D}">
      <dgm:prSet/>
      <dgm:spPr/>
      <dgm:t>
        <a:bodyPr/>
        <a:lstStyle/>
        <a:p>
          <a:r>
            <a:rPr lang="en-US" b="1" i="0"/>
            <a:t>Text Summarization</a:t>
          </a:r>
          <a:r>
            <a:rPr lang="en-US" b="0" i="0"/>
            <a:t>: Automatically generating concise summaries of long documents or articles.</a:t>
          </a:r>
          <a:endParaRPr lang="en-US"/>
        </a:p>
      </dgm:t>
    </dgm:pt>
    <dgm:pt modelId="{7F5AE71D-ACC0-4C2E-8157-22E6342EC2D1}" type="parTrans" cxnId="{63083225-5321-49D1-8DA1-F792D31E1ABD}">
      <dgm:prSet/>
      <dgm:spPr/>
      <dgm:t>
        <a:bodyPr/>
        <a:lstStyle/>
        <a:p>
          <a:endParaRPr lang="en-US"/>
        </a:p>
      </dgm:t>
    </dgm:pt>
    <dgm:pt modelId="{9345639E-D72F-4E96-9FFB-E96148066922}" type="sibTrans" cxnId="{63083225-5321-49D1-8DA1-F792D31E1ABD}">
      <dgm:prSet/>
      <dgm:spPr/>
      <dgm:t>
        <a:bodyPr/>
        <a:lstStyle/>
        <a:p>
          <a:endParaRPr lang="en-US"/>
        </a:p>
      </dgm:t>
    </dgm:pt>
    <dgm:pt modelId="{C5DF4A25-9C23-40AA-B489-12E0172C2B05}" type="pres">
      <dgm:prSet presAssocID="{E65047CC-ED76-40E5-9607-5B278D496D78}" presName="root" presStyleCnt="0">
        <dgm:presLayoutVars>
          <dgm:dir/>
          <dgm:resizeHandles val="exact"/>
        </dgm:presLayoutVars>
      </dgm:prSet>
      <dgm:spPr/>
    </dgm:pt>
    <dgm:pt modelId="{9607775C-2128-453D-A048-3A23F2F36977}" type="pres">
      <dgm:prSet presAssocID="{A64A60A5-E8D4-4235-A038-E3AD21C5A836}" presName="compNode" presStyleCnt="0"/>
      <dgm:spPr/>
    </dgm:pt>
    <dgm:pt modelId="{6B979572-5C1F-4EF8-8FEC-B321D6FD709E}" type="pres">
      <dgm:prSet presAssocID="{A64A60A5-E8D4-4235-A038-E3AD21C5A836}" presName="bgRect" presStyleLbl="bgShp" presStyleIdx="0" presStyleCnt="5"/>
      <dgm:spPr/>
    </dgm:pt>
    <dgm:pt modelId="{81FEA403-3C54-4CCD-9973-81561707F100}" type="pres">
      <dgm:prSet presAssocID="{A64A60A5-E8D4-4235-A038-E3AD21C5A8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BF3682A-E558-4DA3-A1DF-E435303DEA12}" type="pres">
      <dgm:prSet presAssocID="{A64A60A5-E8D4-4235-A038-E3AD21C5A836}" presName="spaceRect" presStyleCnt="0"/>
      <dgm:spPr/>
    </dgm:pt>
    <dgm:pt modelId="{82BAED84-212A-4DE5-8AC7-1711A0C739DC}" type="pres">
      <dgm:prSet presAssocID="{A64A60A5-E8D4-4235-A038-E3AD21C5A836}" presName="parTx" presStyleLbl="revTx" presStyleIdx="0" presStyleCnt="5">
        <dgm:presLayoutVars>
          <dgm:chMax val="0"/>
          <dgm:chPref val="0"/>
        </dgm:presLayoutVars>
      </dgm:prSet>
      <dgm:spPr/>
    </dgm:pt>
    <dgm:pt modelId="{DB65580C-FB1C-46D1-8D40-AA38F51CB625}" type="pres">
      <dgm:prSet presAssocID="{F4A2B93D-0D12-4F09-87B5-E21CE478C14A}" presName="sibTrans" presStyleCnt="0"/>
      <dgm:spPr/>
    </dgm:pt>
    <dgm:pt modelId="{B5EE7DFE-C816-4EBF-A2DB-B8C9D261684A}" type="pres">
      <dgm:prSet presAssocID="{42C0F947-28C4-452A-909B-E595F3B07E7D}" presName="compNode" presStyleCnt="0"/>
      <dgm:spPr/>
    </dgm:pt>
    <dgm:pt modelId="{907B20BA-419F-4292-9116-38281B514BB5}" type="pres">
      <dgm:prSet presAssocID="{42C0F947-28C4-452A-909B-E595F3B07E7D}" presName="bgRect" presStyleLbl="bgShp" presStyleIdx="1" presStyleCnt="5"/>
      <dgm:spPr/>
    </dgm:pt>
    <dgm:pt modelId="{55D10DAF-A80B-4840-804F-45A9C6B0EA4C}" type="pres">
      <dgm:prSet presAssocID="{42C0F947-28C4-452A-909B-E595F3B07E7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F45296DD-0996-4D1B-B944-49712C9D6D06}" type="pres">
      <dgm:prSet presAssocID="{42C0F947-28C4-452A-909B-E595F3B07E7D}" presName="spaceRect" presStyleCnt="0"/>
      <dgm:spPr/>
    </dgm:pt>
    <dgm:pt modelId="{E424FA74-7C5A-4F0D-A6E5-E678E0295586}" type="pres">
      <dgm:prSet presAssocID="{42C0F947-28C4-452A-909B-E595F3B07E7D}" presName="parTx" presStyleLbl="revTx" presStyleIdx="1" presStyleCnt="5">
        <dgm:presLayoutVars>
          <dgm:chMax val="0"/>
          <dgm:chPref val="0"/>
        </dgm:presLayoutVars>
      </dgm:prSet>
      <dgm:spPr/>
    </dgm:pt>
    <dgm:pt modelId="{D71F68F5-5B15-4234-BD61-321678D73538}" type="pres">
      <dgm:prSet presAssocID="{2F581BB6-D54D-4C62-9C81-4AD00C1D59FC}" presName="sibTrans" presStyleCnt="0"/>
      <dgm:spPr/>
    </dgm:pt>
    <dgm:pt modelId="{11D0D513-1FCD-4B61-815B-60E0125F1668}" type="pres">
      <dgm:prSet presAssocID="{7EBBA7FF-4956-42CD-A528-60BE13D2F7DA}" presName="compNode" presStyleCnt="0"/>
      <dgm:spPr/>
    </dgm:pt>
    <dgm:pt modelId="{775EAC8A-2673-4B4C-8775-EBB952443E9C}" type="pres">
      <dgm:prSet presAssocID="{7EBBA7FF-4956-42CD-A528-60BE13D2F7DA}" presName="bgRect" presStyleLbl="bgShp" presStyleIdx="2" presStyleCnt="5"/>
      <dgm:spPr/>
    </dgm:pt>
    <dgm:pt modelId="{ADFA8D52-5855-46A6-846C-8C69D6F42F65}" type="pres">
      <dgm:prSet presAssocID="{7EBBA7FF-4956-42CD-A528-60BE13D2F7D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EBAF3EA0-D695-4CE6-BF95-832B74E784B6}" type="pres">
      <dgm:prSet presAssocID="{7EBBA7FF-4956-42CD-A528-60BE13D2F7DA}" presName="spaceRect" presStyleCnt="0"/>
      <dgm:spPr/>
    </dgm:pt>
    <dgm:pt modelId="{FA4A6C3F-EED5-408A-84F3-9A99E3693B7E}" type="pres">
      <dgm:prSet presAssocID="{7EBBA7FF-4956-42CD-A528-60BE13D2F7DA}" presName="parTx" presStyleLbl="revTx" presStyleIdx="2" presStyleCnt="5">
        <dgm:presLayoutVars>
          <dgm:chMax val="0"/>
          <dgm:chPref val="0"/>
        </dgm:presLayoutVars>
      </dgm:prSet>
      <dgm:spPr/>
    </dgm:pt>
    <dgm:pt modelId="{BCE1AD17-18C5-4F0A-9494-D5A3539B7078}" type="pres">
      <dgm:prSet presAssocID="{1B506925-7A57-4AB1-A638-8BAFDFEFD4A3}" presName="sibTrans" presStyleCnt="0"/>
      <dgm:spPr/>
    </dgm:pt>
    <dgm:pt modelId="{470C087B-E91B-4387-A2E8-40A5FD53AA76}" type="pres">
      <dgm:prSet presAssocID="{6CA5F96D-968B-46F5-849C-AEDF6A9F29B6}" presName="compNode" presStyleCnt="0"/>
      <dgm:spPr/>
    </dgm:pt>
    <dgm:pt modelId="{35218CF0-6A68-40BD-A650-26191EE8623D}" type="pres">
      <dgm:prSet presAssocID="{6CA5F96D-968B-46F5-849C-AEDF6A9F29B6}" presName="bgRect" presStyleLbl="bgShp" presStyleIdx="3" presStyleCnt="5"/>
      <dgm:spPr/>
    </dgm:pt>
    <dgm:pt modelId="{CE277590-BCF3-49FA-B219-A60321FE15E2}" type="pres">
      <dgm:prSet presAssocID="{6CA5F96D-968B-46F5-849C-AEDF6A9F29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ngue"/>
        </a:ext>
      </dgm:extLst>
    </dgm:pt>
    <dgm:pt modelId="{0BA5BB98-AA93-4D49-8259-B398EF55FC50}" type="pres">
      <dgm:prSet presAssocID="{6CA5F96D-968B-46F5-849C-AEDF6A9F29B6}" presName="spaceRect" presStyleCnt="0"/>
      <dgm:spPr/>
    </dgm:pt>
    <dgm:pt modelId="{5E3E755A-FB17-453C-BDF7-477F88AC7388}" type="pres">
      <dgm:prSet presAssocID="{6CA5F96D-968B-46F5-849C-AEDF6A9F29B6}" presName="parTx" presStyleLbl="revTx" presStyleIdx="3" presStyleCnt="5">
        <dgm:presLayoutVars>
          <dgm:chMax val="0"/>
          <dgm:chPref val="0"/>
        </dgm:presLayoutVars>
      </dgm:prSet>
      <dgm:spPr/>
    </dgm:pt>
    <dgm:pt modelId="{DCC79CA4-B50D-4E86-9C75-19090C592484}" type="pres">
      <dgm:prSet presAssocID="{37D25959-EC65-4875-938C-1D0FA64F926A}" presName="sibTrans" presStyleCnt="0"/>
      <dgm:spPr/>
    </dgm:pt>
    <dgm:pt modelId="{363F27D1-AECE-44FC-9215-27209D81CA92}" type="pres">
      <dgm:prSet presAssocID="{30A98C13-5A84-43AB-9262-1C31C9E25F3D}" presName="compNode" presStyleCnt="0"/>
      <dgm:spPr/>
    </dgm:pt>
    <dgm:pt modelId="{05B96855-32E7-4A16-AE3D-EF037FDE0526}" type="pres">
      <dgm:prSet presAssocID="{30A98C13-5A84-43AB-9262-1C31C9E25F3D}" presName="bgRect" presStyleLbl="bgShp" presStyleIdx="4" presStyleCnt="5"/>
      <dgm:spPr/>
    </dgm:pt>
    <dgm:pt modelId="{B42FE2D0-AEF1-4521-907B-E7A3F8DDADD0}" type="pres">
      <dgm:prSet presAssocID="{30A98C13-5A84-43AB-9262-1C31C9E25F3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A27BFC17-EE52-4D14-824E-BAA5A23A80FE}" type="pres">
      <dgm:prSet presAssocID="{30A98C13-5A84-43AB-9262-1C31C9E25F3D}" presName="spaceRect" presStyleCnt="0"/>
      <dgm:spPr/>
    </dgm:pt>
    <dgm:pt modelId="{474E9D69-AD5E-4522-A58F-84696CEB323A}" type="pres">
      <dgm:prSet presAssocID="{30A98C13-5A84-43AB-9262-1C31C9E25F3D}" presName="parTx" presStyleLbl="revTx" presStyleIdx="4" presStyleCnt="5">
        <dgm:presLayoutVars>
          <dgm:chMax val="0"/>
          <dgm:chPref val="0"/>
        </dgm:presLayoutVars>
      </dgm:prSet>
      <dgm:spPr/>
    </dgm:pt>
  </dgm:ptLst>
  <dgm:cxnLst>
    <dgm:cxn modelId="{B1FD4804-2D6E-0341-A776-1A5165DEEC83}" type="presOf" srcId="{6CA5F96D-968B-46F5-849C-AEDF6A9F29B6}" destId="{5E3E755A-FB17-453C-BDF7-477F88AC7388}" srcOrd="0" destOrd="0" presId="urn:microsoft.com/office/officeart/2018/2/layout/IconVerticalSolidList"/>
    <dgm:cxn modelId="{042DDC0D-6808-AA47-AA27-9002FB8A9226}" type="presOf" srcId="{A64A60A5-E8D4-4235-A038-E3AD21C5A836}" destId="{82BAED84-212A-4DE5-8AC7-1711A0C739DC}" srcOrd="0" destOrd="0" presId="urn:microsoft.com/office/officeart/2018/2/layout/IconVerticalSolidList"/>
    <dgm:cxn modelId="{A72E2B0F-22AE-4102-896D-07F6C073FB6E}" srcId="{E65047CC-ED76-40E5-9607-5B278D496D78}" destId="{A64A60A5-E8D4-4235-A038-E3AD21C5A836}" srcOrd="0" destOrd="0" parTransId="{FF734662-9B90-4007-A098-4197C739C40C}" sibTransId="{F4A2B93D-0D12-4F09-87B5-E21CE478C14A}"/>
    <dgm:cxn modelId="{63083225-5321-49D1-8DA1-F792D31E1ABD}" srcId="{E65047CC-ED76-40E5-9607-5B278D496D78}" destId="{30A98C13-5A84-43AB-9262-1C31C9E25F3D}" srcOrd="4" destOrd="0" parTransId="{7F5AE71D-ACC0-4C2E-8157-22E6342EC2D1}" sibTransId="{9345639E-D72F-4E96-9FFB-E96148066922}"/>
    <dgm:cxn modelId="{ECE4E826-C967-1343-AD4E-3F616AC13D51}" type="presOf" srcId="{E65047CC-ED76-40E5-9607-5B278D496D78}" destId="{C5DF4A25-9C23-40AA-B489-12E0172C2B05}" srcOrd="0" destOrd="0" presId="urn:microsoft.com/office/officeart/2018/2/layout/IconVerticalSolidList"/>
    <dgm:cxn modelId="{FECB8427-DB66-6E43-8417-3ADF63D66598}" type="presOf" srcId="{30A98C13-5A84-43AB-9262-1C31C9E25F3D}" destId="{474E9D69-AD5E-4522-A58F-84696CEB323A}" srcOrd="0" destOrd="0" presId="urn:microsoft.com/office/officeart/2018/2/layout/IconVerticalSolidList"/>
    <dgm:cxn modelId="{3F386343-7847-704C-9DCD-FBEE346EDC9D}" type="presOf" srcId="{7EBBA7FF-4956-42CD-A528-60BE13D2F7DA}" destId="{FA4A6C3F-EED5-408A-84F3-9A99E3693B7E}" srcOrd="0" destOrd="0" presId="urn:microsoft.com/office/officeart/2018/2/layout/IconVerticalSolidList"/>
    <dgm:cxn modelId="{D5DC3354-B934-48F5-9964-AEC3551962F4}" srcId="{E65047CC-ED76-40E5-9607-5B278D496D78}" destId="{6CA5F96D-968B-46F5-849C-AEDF6A9F29B6}" srcOrd="3" destOrd="0" parTransId="{95CF590D-0359-46D3-A9AC-FEC7AC595B45}" sibTransId="{37D25959-EC65-4875-938C-1D0FA64F926A}"/>
    <dgm:cxn modelId="{48168B5D-CAAD-44D9-829F-3B6814B05E6E}" srcId="{E65047CC-ED76-40E5-9607-5B278D496D78}" destId="{42C0F947-28C4-452A-909B-E595F3B07E7D}" srcOrd="1" destOrd="0" parTransId="{773BCD66-DDB8-4DC8-A4D8-E6CC08923A2B}" sibTransId="{2F581BB6-D54D-4C62-9C81-4AD00C1D59FC}"/>
    <dgm:cxn modelId="{0DA58379-70E0-4854-8405-4ABD5795767C}" srcId="{E65047CC-ED76-40E5-9607-5B278D496D78}" destId="{7EBBA7FF-4956-42CD-A528-60BE13D2F7DA}" srcOrd="2" destOrd="0" parTransId="{A8934B7C-D507-4252-AD5B-3A774DE6A314}" sibTransId="{1B506925-7A57-4AB1-A638-8BAFDFEFD4A3}"/>
    <dgm:cxn modelId="{29CFAEF1-2494-604D-B7CF-ED38495650D6}" type="presOf" srcId="{42C0F947-28C4-452A-909B-E595F3B07E7D}" destId="{E424FA74-7C5A-4F0D-A6E5-E678E0295586}" srcOrd="0" destOrd="0" presId="urn:microsoft.com/office/officeart/2018/2/layout/IconVerticalSolidList"/>
    <dgm:cxn modelId="{43D168FF-EF4C-5047-9F25-0EFB2DAE125C}" type="presParOf" srcId="{C5DF4A25-9C23-40AA-B489-12E0172C2B05}" destId="{9607775C-2128-453D-A048-3A23F2F36977}" srcOrd="0" destOrd="0" presId="urn:microsoft.com/office/officeart/2018/2/layout/IconVerticalSolidList"/>
    <dgm:cxn modelId="{F5A3703E-A0DF-944A-9CF7-E8C3F6F9BA06}" type="presParOf" srcId="{9607775C-2128-453D-A048-3A23F2F36977}" destId="{6B979572-5C1F-4EF8-8FEC-B321D6FD709E}" srcOrd="0" destOrd="0" presId="urn:microsoft.com/office/officeart/2018/2/layout/IconVerticalSolidList"/>
    <dgm:cxn modelId="{40406800-D3E2-2946-A67D-3EC4A2675BFE}" type="presParOf" srcId="{9607775C-2128-453D-A048-3A23F2F36977}" destId="{81FEA403-3C54-4CCD-9973-81561707F100}" srcOrd="1" destOrd="0" presId="urn:microsoft.com/office/officeart/2018/2/layout/IconVerticalSolidList"/>
    <dgm:cxn modelId="{3B58D063-066B-5A4C-853D-A0B1B564CA56}" type="presParOf" srcId="{9607775C-2128-453D-A048-3A23F2F36977}" destId="{7BF3682A-E558-4DA3-A1DF-E435303DEA12}" srcOrd="2" destOrd="0" presId="urn:microsoft.com/office/officeart/2018/2/layout/IconVerticalSolidList"/>
    <dgm:cxn modelId="{B1ED8852-A115-4247-A51E-E254800BE236}" type="presParOf" srcId="{9607775C-2128-453D-A048-3A23F2F36977}" destId="{82BAED84-212A-4DE5-8AC7-1711A0C739DC}" srcOrd="3" destOrd="0" presId="urn:microsoft.com/office/officeart/2018/2/layout/IconVerticalSolidList"/>
    <dgm:cxn modelId="{01448E94-98AF-7949-BC91-35CF03FF721C}" type="presParOf" srcId="{C5DF4A25-9C23-40AA-B489-12E0172C2B05}" destId="{DB65580C-FB1C-46D1-8D40-AA38F51CB625}" srcOrd="1" destOrd="0" presId="urn:microsoft.com/office/officeart/2018/2/layout/IconVerticalSolidList"/>
    <dgm:cxn modelId="{41C6382A-1104-C04C-8857-4B3B04A8C2B3}" type="presParOf" srcId="{C5DF4A25-9C23-40AA-B489-12E0172C2B05}" destId="{B5EE7DFE-C816-4EBF-A2DB-B8C9D261684A}" srcOrd="2" destOrd="0" presId="urn:microsoft.com/office/officeart/2018/2/layout/IconVerticalSolidList"/>
    <dgm:cxn modelId="{C4D3008A-F620-6847-B516-7C707E8FF022}" type="presParOf" srcId="{B5EE7DFE-C816-4EBF-A2DB-B8C9D261684A}" destId="{907B20BA-419F-4292-9116-38281B514BB5}" srcOrd="0" destOrd="0" presId="urn:microsoft.com/office/officeart/2018/2/layout/IconVerticalSolidList"/>
    <dgm:cxn modelId="{EEF9F203-3006-444C-A718-9809388CD720}" type="presParOf" srcId="{B5EE7DFE-C816-4EBF-A2DB-B8C9D261684A}" destId="{55D10DAF-A80B-4840-804F-45A9C6B0EA4C}" srcOrd="1" destOrd="0" presId="urn:microsoft.com/office/officeart/2018/2/layout/IconVerticalSolidList"/>
    <dgm:cxn modelId="{188BF1A0-A2D1-7B4F-BFCA-DA82929EE7B7}" type="presParOf" srcId="{B5EE7DFE-C816-4EBF-A2DB-B8C9D261684A}" destId="{F45296DD-0996-4D1B-B944-49712C9D6D06}" srcOrd="2" destOrd="0" presId="urn:microsoft.com/office/officeart/2018/2/layout/IconVerticalSolidList"/>
    <dgm:cxn modelId="{51706FBB-7864-854F-930C-FC62D2167286}" type="presParOf" srcId="{B5EE7DFE-C816-4EBF-A2DB-B8C9D261684A}" destId="{E424FA74-7C5A-4F0D-A6E5-E678E0295586}" srcOrd="3" destOrd="0" presId="urn:microsoft.com/office/officeart/2018/2/layout/IconVerticalSolidList"/>
    <dgm:cxn modelId="{96425518-7748-084A-A618-2666E21FED36}" type="presParOf" srcId="{C5DF4A25-9C23-40AA-B489-12E0172C2B05}" destId="{D71F68F5-5B15-4234-BD61-321678D73538}" srcOrd="3" destOrd="0" presId="urn:microsoft.com/office/officeart/2018/2/layout/IconVerticalSolidList"/>
    <dgm:cxn modelId="{FF637884-F95C-B44C-A501-65C669204C1A}" type="presParOf" srcId="{C5DF4A25-9C23-40AA-B489-12E0172C2B05}" destId="{11D0D513-1FCD-4B61-815B-60E0125F1668}" srcOrd="4" destOrd="0" presId="urn:microsoft.com/office/officeart/2018/2/layout/IconVerticalSolidList"/>
    <dgm:cxn modelId="{8BD8DFA7-E0B1-EB49-9963-6F43ECC716B8}" type="presParOf" srcId="{11D0D513-1FCD-4B61-815B-60E0125F1668}" destId="{775EAC8A-2673-4B4C-8775-EBB952443E9C}" srcOrd="0" destOrd="0" presId="urn:microsoft.com/office/officeart/2018/2/layout/IconVerticalSolidList"/>
    <dgm:cxn modelId="{4EB64F15-7717-4A47-A541-8868A29ABD0D}" type="presParOf" srcId="{11D0D513-1FCD-4B61-815B-60E0125F1668}" destId="{ADFA8D52-5855-46A6-846C-8C69D6F42F65}" srcOrd="1" destOrd="0" presId="urn:microsoft.com/office/officeart/2018/2/layout/IconVerticalSolidList"/>
    <dgm:cxn modelId="{5615449E-52A6-D444-980C-9F7FD0A6CA92}" type="presParOf" srcId="{11D0D513-1FCD-4B61-815B-60E0125F1668}" destId="{EBAF3EA0-D695-4CE6-BF95-832B74E784B6}" srcOrd="2" destOrd="0" presId="urn:microsoft.com/office/officeart/2018/2/layout/IconVerticalSolidList"/>
    <dgm:cxn modelId="{31755E41-9E4C-6D4A-BEF4-329CE1DCFC24}" type="presParOf" srcId="{11D0D513-1FCD-4B61-815B-60E0125F1668}" destId="{FA4A6C3F-EED5-408A-84F3-9A99E3693B7E}" srcOrd="3" destOrd="0" presId="urn:microsoft.com/office/officeart/2018/2/layout/IconVerticalSolidList"/>
    <dgm:cxn modelId="{AB7992F1-FFE3-6E47-9124-082244A08946}" type="presParOf" srcId="{C5DF4A25-9C23-40AA-B489-12E0172C2B05}" destId="{BCE1AD17-18C5-4F0A-9494-D5A3539B7078}" srcOrd="5" destOrd="0" presId="urn:microsoft.com/office/officeart/2018/2/layout/IconVerticalSolidList"/>
    <dgm:cxn modelId="{6CD931AA-03B2-EF42-97F5-2FF1FDA83853}" type="presParOf" srcId="{C5DF4A25-9C23-40AA-B489-12E0172C2B05}" destId="{470C087B-E91B-4387-A2E8-40A5FD53AA76}" srcOrd="6" destOrd="0" presId="urn:microsoft.com/office/officeart/2018/2/layout/IconVerticalSolidList"/>
    <dgm:cxn modelId="{6CFBDFB6-FC48-674C-B957-9895282939AB}" type="presParOf" srcId="{470C087B-E91B-4387-A2E8-40A5FD53AA76}" destId="{35218CF0-6A68-40BD-A650-26191EE8623D}" srcOrd="0" destOrd="0" presId="urn:microsoft.com/office/officeart/2018/2/layout/IconVerticalSolidList"/>
    <dgm:cxn modelId="{86B44262-6E1E-5E48-8A70-6DE0310DA7E4}" type="presParOf" srcId="{470C087B-E91B-4387-A2E8-40A5FD53AA76}" destId="{CE277590-BCF3-49FA-B219-A60321FE15E2}" srcOrd="1" destOrd="0" presId="urn:microsoft.com/office/officeart/2018/2/layout/IconVerticalSolidList"/>
    <dgm:cxn modelId="{C39A6AB2-4A2E-C54F-AA3C-A0E95BBBB972}" type="presParOf" srcId="{470C087B-E91B-4387-A2E8-40A5FD53AA76}" destId="{0BA5BB98-AA93-4D49-8259-B398EF55FC50}" srcOrd="2" destOrd="0" presId="urn:microsoft.com/office/officeart/2018/2/layout/IconVerticalSolidList"/>
    <dgm:cxn modelId="{44DC0814-5854-6645-BC45-21FDE72BC958}" type="presParOf" srcId="{470C087B-E91B-4387-A2E8-40A5FD53AA76}" destId="{5E3E755A-FB17-453C-BDF7-477F88AC7388}" srcOrd="3" destOrd="0" presId="urn:microsoft.com/office/officeart/2018/2/layout/IconVerticalSolidList"/>
    <dgm:cxn modelId="{CFDC3159-D495-A943-8193-27D3B3C29DFD}" type="presParOf" srcId="{C5DF4A25-9C23-40AA-B489-12E0172C2B05}" destId="{DCC79CA4-B50D-4E86-9C75-19090C592484}" srcOrd="7" destOrd="0" presId="urn:microsoft.com/office/officeart/2018/2/layout/IconVerticalSolidList"/>
    <dgm:cxn modelId="{1A3BC7AA-7997-9C44-B20C-07A86221492A}" type="presParOf" srcId="{C5DF4A25-9C23-40AA-B489-12E0172C2B05}" destId="{363F27D1-AECE-44FC-9215-27209D81CA92}" srcOrd="8" destOrd="0" presId="urn:microsoft.com/office/officeart/2018/2/layout/IconVerticalSolidList"/>
    <dgm:cxn modelId="{D1EE5140-0DFB-924F-9237-37459814B634}" type="presParOf" srcId="{363F27D1-AECE-44FC-9215-27209D81CA92}" destId="{05B96855-32E7-4A16-AE3D-EF037FDE0526}" srcOrd="0" destOrd="0" presId="urn:microsoft.com/office/officeart/2018/2/layout/IconVerticalSolidList"/>
    <dgm:cxn modelId="{93EEC0F0-789D-F541-8F6B-1FE6664E2EEF}" type="presParOf" srcId="{363F27D1-AECE-44FC-9215-27209D81CA92}" destId="{B42FE2D0-AEF1-4521-907B-E7A3F8DDADD0}" srcOrd="1" destOrd="0" presId="urn:microsoft.com/office/officeart/2018/2/layout/IconVerticalSolidList"/>
    <dgm:cxn modelId="{56185992-72BA-3746-83C5-A1BB07E67078}" type="presParOf" srcId="{363F27D1-AECE-44FC-9215-27209D81CA92}" destId="{A27BFC17-EE52-4D14-824E-BAA5A23A80FE}" srcOrd="2" destOrd="0" presId="urn:microsoft.com/office/officeart/2018/2/layout/IconVerticalSolidList"/>
    <dgm:cxn modelId="{7A3DB286-985C-2746-BE1F-ECC15E470B69}" type="presParOf" srcId="{363F27D1-AECE-44FC-9215-27209D81CA92}" destId="{474E9D69-AD5E-4522-A58F-84696CEB32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1BA70D-F55C-4223-A7E1-95B389E8031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193A1CC-8BCA-43FD-B470-BB32309D2A0C}">
      <dgm:prSet/>
      <dgm:spPr/>
      <dgm:t>
        <a:bodyPr/>
        <a:lstStyle/>
        <a:p>
          <a:r>
            <a:rPr lang="en-US"/>
            <a:t>Tokenization</a:t>
          </a:r>
        </a:p>
      </dgm:t>
    </dgm:pt>
    <dgm:pt modelId="{538A15CB-5581-4EDD-A0EE-89A6043C094F}" type="parTrans" cxnId="{CE126BB0-6C48-4C0F-825A-20AE3A383011}">
      <dgm:prSet/>
      <dgm:spPr/>
      <dgm:t>
        <a:bodyPr/>
        <a:lstStyle/>
        <a:p>
          <a:endParaRPr lang="en-US"/>
        </a:p>
      </dgm:t>
    </dgm:pt>
    <dgm:pt modelId="{F6A35C32-43A0-4D5E-968A-E47E7E83CE60}" type="sibTrans" cxnId="{CE126BB0-6C48-4C0F-825A-20AE3A383011}">
      <dgm:prSet/>
      <dgm:spPr/>
      <dgm:t>
        <a:bodyPr/>
        <a:lstStyle/>
        <a:p>
          <a:endParaRPr lang="en-US"/>
        </a:p>
      </dgm:t>
    </dgm:pt>
    <dgm:pt modelId="{4888432B-5DCE-437F-875A-FA17ADE276F2}">
      <dgm:prSet/>
      <dgm:spPr/>
      <dgm:t>
        <a:bodyPr/>
        <a:lstStyle/>
        <a:p>
          <a:r>
            <a:rPr lang="en-US"/>
            <a:t>Vocabulary Creation</a:t>
          </a:r>
        </a:p>
      </dgm:t>
    </dgm:pt>
    <dgm:pt modelId="{D827DC3B-057C-456A-84CA-D429E42FF0A6}" type="parTrans" cxnId="{9A370C52-1834-4C58-BBE6-E0F9374F34F1}">
      <dgm:prSet/>
      <dgm:spPr/>
      <dgm:t>
        <a:bodyPr/>
        <a:lstStyle/>
        <a:p>
          <a:endParaRPr lang="en-US"/>
        </a:p>
      </dgm:t>
    </dgm:pt>
    <dgm:pt modelId="{AC1138CF-498D-4966-90FD-E86261AA9AD2}" type="sibTrans" cxnId="{9A370C52-1834-4C58-BBE6-E0F9374F34F1}">
      <dgm:prSet/>
      <dgm:spPr/>
      <dgm:t>
        <a:bodyPr/>
        <a:lstStyle/>
        <a:p>
          <a:endParaRPr lang="en-US"/>
        </a:p>
      </dgm:t>
    </dgm:pt>
    <dgm:pt modelId="{8F9CD2F6-A875-4D91-9009-1FE5E658FAFD}">
      <dgm:prSet/>
      <dgm:spPr/>
      <dgm:t>
        <a:bodyPr/>
        <a:lstStyle/>
        <a:p>
          <a:r>
            <a:rPr lang="en-US"/>
            <a:t>Vectorization</a:t>
          </a:r>
        </a:p>
      </dgm:t>
    </dgm:pt>
    <dgm:pt modelId="{5FEBF298-EE1F-4A4C-A45F-86FC87F8D322}" type="parTrans" cxnId="{EB9DE43E-01A9-40D5-B247-3D394AA04DF2}">
      <dgm:prSet/>
      <dgm:spPr/>
      <dgm:t>
        <a:bodyPr/>
        <a:lstStyle/>
        <a:p>
          <a:endParaRPr lang="en-US"/>
        </a:p>
      </dgm:t>
    </dgm:pt>
    <dgm:pt modelId="{AD9DBCB1-0512-4756-B0AE-62763E0CEECF}" type="sibTrans" cxnId="{EB9DE43E-01A9-40D5-B247-3D394AA04DF2}">
      <dgm:prSet/>
      <dgm:spPr/>
      <dgm:t>
        <a:bodyPr/>
        <a:lstStyle/>
        <a:p>
          <a:endParaRPr lang="en-US"/>
        </a:p>
      </dgm:t>
    </dgm:pt>
    <dgm:pt modelId="{588DCE11-B0D3-B345-99A6-6E68C8C4EA39}" type="pres">
      <dgm:prSet presAssocID="{301BA70D-F55C-4223-A7E1-95B389E80317}" presName="hierChild1" presStyleCnt="0">
        <dgm:presLayoutVars>
          <dgm:chPref val="1"/>
          <dgm:dir/>
          <dgm:animOne val="branch"/>
          <dgm:animLvl val="lvl"/>
          <dgm:resizeHandles/>
        </dgm:presLayoutVars>
      </dgm:prSet>
      <dgm:spPr/>
    </dgm:pt>
    <dgm:pt modelId="{7390AD06-B3FB-B74C-B94E-C1B839AF792F}" type="pres">
      <dgm:prSet presAssocID="{2193A1CC-8BCA-43FD-B470-BB32309D2A0C}" presName="hierRoot1" presStyleCnt="0"/>
      <dgm:spPr/>
    </dgm:pt>
    <dgm:pt modelId="{3BAA6E56-6DE5-AE4C-9EFB-EEBD9CCB07C1}" type="pres">
      <dgm:prSet presAssocID="{2193A1CC-8BCA-43FD-B470-BB32309D2A0C}" presName="composite" presStyleCnt="0"/>
      <dgm:spPr/>
    </dgm:pt>
    <dgm:pt modelId="{08C0CADE-9DAA-EE45-A12B-762331FAA315}" type="pres">
      <dgm:prSet presAssocID="{2193A1CC-8BCA-43FD-B470-BB32309D2A0C}" presName="background" presStyleLbl="node0" presStyleIdx="0" presStyleCnt="3"/>
      <dgm:spPr/>
    </dgm:pt>
    <dgm:pt modelId="{D1060D87-6355-6F40-BED6-B5CCB1037DDB}" type="pres">
      <dgm:prSet presAssocID="{2193A1CC-8BCA-43FD-B470-BB32309D2A0C}" presName="text" presStyleLbl="fgAcc0" presStyleIdx="0" presStyleCnt="3">
        <dgm:presLayoutVars>
          <dgm:chPref val="3"/>
        </dgm:presLayoutVars>
      </dgm:prSet>
      <dgm:spPr/>
    </dgm:pt>
    <dgm:pt modelId="{663DE377-2BE7-5E4E-8743-B7EC2FF42DBA}" type="pres">
      <dgm:prSet presAssocID="{2193A1CC-8BCA-43FD-B470-BB32309D2A0C}" presName="hierChild2" presStyleCnt="0"/>
      <dgm:spPr/>
    </dgm:pt>
    <dgm:pt modelId="{634C220F-D23F-6B46-88E2-ECC87A55C91E}" type="pres">
      <dgm:prSet presAssocID="{4888432B-5DCE-437F-875A-FA17ADE276F2}" presName="hierRoot1" presStyleCnt="0"/>
      <dgm:spPr/>
    </dgm:pt>
    <dgm:pt modelId="{9458AF5D-5243-5348-98D5-FB85CE8970C1}" type="pres">
      <dgm:prSet presAssocID="{4888432B-5DCE-437F-875A-FA17ADE276F2}" presName="composite" presStyleCnt="0"/>
      <dgm:spPr/>
    </dgm:pt>
    <dgm:pt modelId="{0D53648E-EC22-0C48-8E16-81FC098FEA0D}" type="pres">
      <dgm:prSet presAssocID="{4888432B-5DCE-437F-875A-FA17ADE276F2}" presName="background" presStyleLbl="node0" presStyleIdx="1" presStyleCnt="3"/>
      <dgm:spPr/>
    </dgm:pt>
    <dgm:pt modelId="{FA152B75-5073-364F-A83B-2C749186006D}" type="pres">
      <dgm:prSet presAssocID="{4888432B-5DCE-437F-875A-FA17ADE276F2}" presName="text" presStyleLbl="fgAcc0" presStyleIdx="1" presStyleCnt="3">
        <dgm:presLayoutVars>
          <dgm:chPref val="3"/>
        </dgm:presLayoutVars>
      </dgm:prSet>
      <dgm:spPr/>
    </dgm:pt>
    <dgm:pt modelId="{FA643930-96B1-7D43-B722-2892219B453F}" type="pres">
      <dgm:prSet presAssocID="{4888432B-5DCE-437F-875A-FA17ADE276F2}" presName="hierChild2" presStyleCnt="0"/>
      <dgm:spPr/>
    </dgm:pt>
    <dgm:pt modelId="{F10B3D97-29AD-E241-9993-4D7FEC45E79D}" type="pres">
      <dgm:prSet presAssocID="{8F9CD2F6-A875-4D91-9009-1FE5E658FAFD}" presName="hierRoot1" presStyleCnt="0"/>
      <dgm:spPr/>
    </dgm:pt>
    <dgm:pt modelId="{F63E136A-5A40-B14A-AAC2-26B17979334E}" type="pres">
      <dgm:prSet presAssocID="{8F9CD2F6-A875-4D91-9009-1FE5E658FAFD}" presName="composite" presStyleCnt="0"/>
      <dgm:spPr/>
    </dgm:pt>
    <dgm:pt modelId="{0AA0C844-8A16-7F49-9274-2DC17F5B34E7}" type="pres">
      <dgm:prSet presAssocID="{8F9CD2F6-A875-4D91-9009-1FE5E658FAFD}" presName="background" presStyleLbl="node0" presStyleIdx="2" presStyleCnt="3"/>
      <dgm:spPr/>
    </dgm:pt>
    <dgm:pt modelId="{943C1B27-D7EA-194F-9AB1-F72370690F67}" type="pres">
      <dgm:prSet presAssocID="{8F9CD2F6-A875-4D91-9009-1FE5E658FAFD}" presName="text" presStyleLbl="fgAcc0" presStyleIdx="2" presStyleCnt="3">
        <dgm:presLayoutVars>
          <dgm:chPref val="3"/>
        </dgm:presLayoutVars>
      </dgm:prSet>
      <dgm:spPr/>
    </dgm:pt>
    <dgm:pt modelId="{819714E3-D468-0546-9296-AC1382B7E1A1}" type="pres">
      <dgm:prSet presAssocID="{8F9CD2F6-A875-4D91-9009-1FE5E658FAFD}" presName="hierChild2" presStyleCnt="0"/>
      <dgm:spPr/>
    </dgm:pt>
  </dgm:ptLst>
  <dgm:cxnLst>
    <dgm:cxn modelId="{FF61981C-49A6-C541-86DF-3385D9BD3CFD}" type="presOf" srcId="{8F9CD2F6-A875-4D91-9009-1FE5E658FAFD}" destId="{943C1B27-D7EA-194F-9AB1-F72370690F67}" srcOrd="0" destOrd="0" presId="urn:microsoft.com/office/officeart/2005/8/layout/hierarchy1"/>
    <dgm:cxn modelId="{EB9DE43E-01A9-40D5-B247-3D394AA04DF2}" srcId="{301BA70D-F55C-4223-A7E1-95B389E80317}" destId="{8F9CD2F6-A875-4D91-9009-1FE5E658FAFD}" srcOrd="2" destOrd="0" parTransId="{5FEBF298-EE1F-4A4C-A45F-86FC87F8D322}" sibTransId="{AD9DBCB1-0512-4756-B0AE-62763E0CEECF}"/>
    <dgm:cxn modelId="{9A370C52-1834-4C58-BBE6-E0F9374F34F1}" srcId="{301BA70D-F55C-4223-A7E1-95B389E80317}" destId="{4888432B-5DCE-437F-875A-FA17ADE276F2}" srcOrd="1" destOrd="0" parTransId="{D827DC3B-057C-456A-84CA-D429E42FF0A6}" sibTransId="{AC1138CF-498D-4966-90FD-E86261AA9AD2}"/>
    <dgm:cxn modelId="{CA5DA156-0006-7642-9783-9E32B1C7231C}" type="presOf" srcId="{4888432B-5DCE-437F-875A-FA17ADE276F2}" destId="{FA152B75-5073-364F-A83B-2C749186006D}" srcOrd="0" destOrd="0" presId="urn:microsoft.com/office/officeart/2005/8/layout/hierarchy1"/>
    <dgm:cxn modelId="{6426D46D-D7B8-7D43-A107-3ACC8A38933E}" type="presOf" srcId="{301BA70D-F55C-4223-A7E1-95B389E80317}" destId="{588DCE11-B0D3-B345-99A6-6E68C8C4EA39}" srcOrd="0" destOrd="0" presId="urn:microsoft.com/office/officeart/2005/8/layout/hierarchy1"/>
    <dgm:cxn modelId="{CE126BB0-6C48-4C0F-825A-20AE3A383011}" srcId="{301BA70D-F55C-4223-A7E1-95B389E80317}" destId="{2193A1CC-8BCA-43FD-B470-BB32309D2A0C}" srcOrd="0" destOrd="0" parTransId="{538A15CB-5581-4EDD-A0EE-89A6043C094F}" sibTransId="{F6A35C32-43A0-4D5E-968A-E47E7E83CE60}"/>
    <dgm:cxn modelId="{BF23EDB9-B4FB-A84B-A9F4-B7770222CFB0}" type="presOf" srcId="{2193A1CC-8BCA-43FD-B470-BB32309D2A0C}" destId="{D1060D87-6355-6F40-BED6-B5CCB1037DDB}" srcOrd="0" destOrd="0" presId="urn:microsoft.com/office/officeart/2005/8/layout/hierarchy1"/>
    <dgm:cxn modelId="{447F0A50-DCF6-A842-8C23-68BE8B0DF465}" type="presParOf" srcId="{588DCE11-B0D3-B345-99A6-6E68C8C4EA39}" destId="{7390AD06-B3FB-B74C-B94E-C1B839AF792F}" srcOrd="0" destOrd="0" presId="urn:microsoft.com/office/officeart/2005/8/layout/hierarchy1"/>
    <dgm:cxn modelId="{414658CD-4E25-4343-99FD-5D0C366FF0BC}" type="presParOf" srcId="{7390AD06-B3FB-B74C-B94E-C1B839AF792F}" destId="{3BAA6E56-6DE5-AE4C-9EFB-EEBD9CCB07C1}" srcOrd="0" destOrd="0" presId="urn:microsoft.com/office/officeart/2005/8/layout/hierarchy1"/>
    <dgm:cxn modelId="{282CAF59-BC50-FB4A-A2BD-66C423BCC8D8}" type="presParOf" srcId="{3BAA6E56-6DE5-AE4C-9EFB-EEBD9CCB07C1}" destId="{08C0CADE-9DAA-EE45-A12B-762331FAA315}" srcOrd="0" destOrd="0" presId="urn:microsoft.com/office/officeart/2005/8/layout/hierarchy1"/>
    <dgm:cxn modelId="{87F50B78-C173-BF46-8D3C-63ED4C4FE5BC}" type="presParOf" srcId="{3BAA6E56-6DE5-AE4C-9EFB-EEBD9CCB07C1}" destId="{D1060D87-6355-6F40-BED6-B5CCB1037DDB}" srcOrd="1" destOrd="0" presId="urn:microsoft.com/office/officeart/2005/8/layout/hierarchy1"/>
    <dgm:cxn modelId="{BD9C06A3-707A-6844-A524-C4D973AD5C7D}" type="presParOf" srcId="{7390AD06-B3FB-B74C-B94E-C1B839AF792F}" destId="{663DE377-2BE7-5E4E-8743-B7EC2FF42DBA}" srcOrd="1" destOrd="0" presId="urn:microsoft.com/office/officeart/2005/8/layout/hierarchy1"/>
    <dgm:cxn modelId="{5BCE00F3-C771-3344-BDE8-60CB8BDACB2F}" type="presParOf" srcId="{588DCE11-B0D3-B345-99A6-6E68C8C4EA39}" destId="{634C220F-D23F-6B46-88E2-ECC87A55C91E}" srcOrd="1" destOrd="0" presId="urn:microsoft.com/office/officeart/2005/8/layout/hierarchy1"/>
    <dgm:cxn modelId="{577700E6-9D67-2648-9B63-EDBDE3806C39}" type="presParOf" srcId="{634C220F-D23F-6B46-88E2-ECC87A55C91E}" destId="{9458AF5D-5243-5348-98D5-FB85CE8970C1}" srcOrd="0" destOrd="0" presId="urn:microsoft.com/office/officeart/2005/8/layout/hierarchy1"/>
    <dgm:cxn modelId="{D3BC82B0-4542-3B4A-A778-3D73E67B08F6}" type="presParOf" srcId="{9458AF5D-5243-5348-98D5-FB85CE8970C1}" destId="{0D53648E-EC22-0C48-8E16-81FC098FEA0D}" srcOrd="0" destOrd="0" presId="urn:microsoft.com/office/officeart/2005/8/layout/hierarchy1"/>
    <dgm:cxn modelId="{2314D528-17D0-BD4F-8446-62DE53899B36}" type="presParOf" srcId="{9458AF5D-5243-5348-98D5-FB85CE8970C1}" destId="{FA152B75-5073-364F-A83B-2C749186006D}" srcOrd="1" destOrd="0" presId="urn:microsoft.com/office/officeart/2005/8/layout/hierarchy1"/>
    <dgm:cxn modelId="{63D9A3E8-F966-2948-BF7F-E7790DF53C05}" type="presParOf" srcId="{634C220F-D23F-6B46-88E2-ECC87A55C91E}" destId="{FA643930-96B1-7D43-B722-2892219B453F}" srcOrd="1" destOrd="0" presId="urn:microsoft.com/office/officeart/2005/8/layout/hierarchy1"/>
    <dgm:cxn modelId="{52FFCD2F-246E-2D4D-84D6-CD481F06BD1C}" type="presParOf" srcId="{588DCE11-B0D3-B345-99A6-6E68C8C4EA39}" destId="{F10B3D97-29AD-E241-9993-4D7FEC45E79D}" srcOrd="2" destOrd="0" presId="urn:microsoft.com/office/officeart/2005/8/layout/hierarchy1"/>
    <dgm:cxn modelId="{A24E7F43-BF17-2D4E-BFDF-D1B9644ADA47}" type="presParOf" srcId="{F10B3D97-29AD-E241-9993-4D7FEC45E79D}" destId="{F63E136A-5A40-B14A-AAC2-26B17979334E}" srcOrd="0" destOrd="0" presId="urn:microsoft.com/office/officeart/2005/8/layout/hierarchy1"/>
    <dgm:cxn modelId="{A69C71C2-7F0F-5E47-BC6F-DC9845CCDD02}" type="presParOf" srcId="{F63E136A-5A40-B14A-AAC2-26B17979334E}" destId="{0AA0C844-8A16-7F49-9274-2DC17F5B34E7}" srcOrd="0" destOrd="0" presId="urn:microsoft.com/office/officeart/2005/8/layout/hierarchy1"/>
    <dgm:cxn modelId="{F008946B-D12C-FA47-A0E2-CB8ADF636EB1}" type="presParOf" srcId="{F63E136A-5A40-B14A-AAC2-26B17979334E}" destId="{943C1B27-D7EA-194F-9AB1-F72370690F67}" srcOrd="1" destOrd="0" presId="urn:microsoft.com/office/officeart/2005/8/layout/hierarchy1"/>
    <dgm:cxn modelId="{8B3F58B5-7728-8949-B96B-DF9C7E564347}" type="presParOf" srcId="{F10B3D97-29AD-E241-9993-4D7FEC45E79D}" destId="{819714E3-D468-0546-9296-AC1382B7E1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8C5797-F746-4C56-8E51-158DBD0B123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03AB3B-1268-4299-88A8-032186272B78}">
      <dgm:prSet/>
      <dgm:spPr/>
      <dgm:t>
        <a:bodyPr/>
        <a:lstStyle/>
        <a:p>
          <a:r>
            <a:rPr lang="en-US" b="0" i="0"/>
            <a:t>Imagine we have a small text corpus with the following sentence:</a:t>
          </a:r>
          <a:endParaRPr lang="en-US"/>
        </a:p>
      </dgm:t>
    </dgm:pt>
    <dgm:pt modelId="{502EF210-B167-447B-889E-D41D1545CB57}" type="parTrans" cxnId="{D96F3DC1-E75A-42A7-8810-AF0A8F32E4D2}">
      <dgm:prSet/>
      <dgm:spPr/>
      <dgm:t>
        <a:bodyPr/>
        <a:lstStyle/>
        <a:p>
          <a:endParaRPr lang="en-US"/>
        </a:p>
      </dgm:t>
    </dgm:pt>
    <dgm:pt modelId="{02655286-847E-4329-AA8B-F41F37F0B2B1}" type="sibTrans" cxnId="{D96F3DC1-E75A-42A7-8810-AF0A8F32E4D2}">
      <dgm:prSet/>
      <dgm:spPr/>
      <dgm:t>
        <a:bodyPr/>
        <a:lstStyle/>
        <a:p>
          <a:endParaRPr lang="en-US"/>
        </a:p>
      </dgm:t>
    </dgm:pt>
    <dgm:pt modelId="{C7A745F2-7365-40A2-BA83-E5EA535DDEA5}">
      <dgm:prSet/>
      <dgm:spPr/>
      <dgm:t>
        <a:bodyPr/>
        <a:lstStyle/>
        <a:p>
          <a:r>
            <a:rPr lang="en-US" b="1" i="0"/>
            <a:t>"Sara likes to play tennis."</a:t>
          </a:r>
          <a:endParaRPr lang="en-US"/>
        </a:p>
      </dgm:t>
    </dgm:pt>
    <dgm:pt modelId="{2DDFAA12-48BE-43AB-9862-933AC2664761}" type="parTrans" cxnId="{D40C4D8C-CFC5-4226-90B6-D7AF56DD1C0D}">
      <dgm:prSet/>
      <dgm:spPr/>
      <dgm:t>
        <a:bodyPr/>
        <a:lstStyle/>
        <a:p>
          <a:endParaRPr lang="en-US"/>
        </a:p>
      </dgm:t>
    </dgm:pt>
    <dgm:pt modelId="{FC0AD6FE-5986-4E96-87DB-8D239B522036}" type="sibTrans" cxnId="{D40C4D8C-CFC5-4226-90B6-D7AF56DD1C0D}">
      <dgm:prSet/>
      <dgm:spPr/>
      <dgm:t>
        <a:bodyPr/>
        <a:lstStyle/>
        <a:p>
          <a:endParaRPr lang="en-US"/>
        </a:p>
      </dgm:t>
    </dgm:pt>
    <dgm:pt modelId="{C954AE90-E5BE-4821-90F5-70AE3673C30D}" type="pres">
      <dgm:prSet presAssocID="{128C5797-F746-4C56-8E51-158DBD0B1230}" presName="root" presStyleCnt="0">
        <dgm:presLayoutVars>
          <dgm:dir/>
          <dgm:resizeHandles val="exact"/>
        </dgm:presLayoutVars>
      </dgm:prSet>
      <dgm:spPr/>
    </dgm:pt>
    <dgm:pt modelId="{01B62395-61D8-462D-A2A9-5881146A89B5}" type="pres">
      <dgm:prSet presAssocID="{B103AB3B-1268-4299-88A8-032186272B78}" presName="compNode" presStyleCnt="0"/>
      <dgm:spPr/>
    </dgm:pt>
    <dgm:pt modelId="{FFB5CADA-F7F8-4DF8-BA4A-7BEA890D7AEC}" type="pres">
      <dgm:prSet presAssocID="{B103AB3B-1268-4299-88A8-032186272B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DA1FADC7-B329-4E4C-847F-CC1D62DC4045}" type="pres">
      <dgm:prSet presAssocID="{B103AB3B-1268-4299-88A8-032186272B78}" presName="spaceRect" presStyleCnt="0"/>
      <dgm:spPr/>
    </dgm:pt>
    <dgm:pt modelId="{ECD5C910-824E-487E-B060-FA1CCDB5EDB7}" type="pres">
      <dgm:prSet presAssocID="{B103AB3B-1268-4299-88A8-032186272B78}" presName="textRect" presStyleLbl="revTx" presStyleIdx="0" presStyleCnt="2">
        <dgm:presLayoutVars>
          <dgm:chMax val="1"/>
          <dgm:chPref val="1"/>
        </dgm:presLayoutVars>
      </dgm:prSet>
      <dgm:spPr/>
    </dgm:pt>
    <dgm:pt modelId="{8867861A-50F0-4318-A3D2-8428336FD1FF}" type="pres">
      <dgm:prSet presAssocID="{02655286-847E-4329-AA8B-F41F37F0B2B1}" presName="sibTrans" presStyleCnt="0"/>
      <dgm:spPr/>
    </dgm:pt>
    <dgm:pt modelId="{FB7B51BE-286F-4E77-9CC3-2B2E72B12678}" type="pres">
      <dgm:prSet presAssocID="{C7A745F2-7365-40A2-BA83-E5EA535DDEA5}" presName="compNode" presStyleCnt="0"/>
      <dgm:spPr/>
    </dgm:pt>
    <dgm:pt modelId="{7451BF73-3E81-424F-9EE9-027CBA4805DB}" type="pres">
      <dgm:prSet presAssocID="{C7A745F2-7365-40A2-BA83-E5EA535DDE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nnis racket and ball"/>
        </a:ext>
      </dgm:extLst>
    </dgm:pt>
    <dgm:pt modelId="{25122181-3154-4F31-A8F1-309909154E32}" type="pres">
      <dgm:prSet presAssocID="{C7A745F2-7365-40A2-BA83-E5EA535DDEA5}" presName="spaceRect" presStyleCnt="0"/>
      <dgm:spPr/>
    </dgm:pt>
    <dgm:pt modelId="{94BB82AD-743F-4931-951A-21EC472EF60F}" type="pres">
      <dgm:prSet presAssocID="{C7A745F2-7365-40A2-BA83-E5EA535DDEA5}" presName="textRect" presStyleLbl="revTx" presStyleIdx="1" presStyleCnt="2">
        <dgm:presLayoutVars>
          <dgm:chMax val="1"/>
          <dgm:chPref val="1"/>
        </dgm:presLayoutVars>
      </dgm:prSet>
      <dgm:spPr/>
    </dgm:pt>
  </dgm:ptLst>
  <dgm:cxnLst>
    <dgm:cxn modelId="{D08E532C-FC15-4BDA-9AC7-9B82BCE51DF9}" type="presOf" srcId="{128C5797-F746-4C56-8E51-158DBD0B1230}" destId="{C954AE90-E5BE-4821-90F5-70AE3673C30D}" srcOrd="0" destOrd="0" presId="urn:microsoft.com/office/officeart/2018/2/layout/IconLabelList"/>
    <dgm:cxn modelId="{99BC7E58-DD63-4149-9C18-BBA15F898804}" type="presOf" srcId="{C7A745F2-7365-40A2-BA83-E5EA535DDEA5}" destId="{94BB82AD-743F-4931-951A-21EC472EF60F}" srcOrd="0" destOrd="0" presId="urn:microsoft.com/office/officeart/2018/2/layout/IconLabelList"/>
    <dgm:cxn modelId="{99410261-6A44-4D8C-AF7B-D2AF3CBD079D}" type="presOf" srcId="{B103AB3B-1268-4299-88A8-032186272B78}" destId="{ECD5C910-824E-487E-B060-FA1CCDB5EDB7}" srcOrd="0" destOrd="0" presId="urn:microsoft.com/office/officeart/2018/2/layout/IconLabelList"/>
    <dgm:cxn modelId="{D40C4D8C-CFC5-4226-90B6-D7AF56DD1C0D}" srcId="{128C5797-F746-4C56-8E51-158DBD0B1230}" destId="{C7A745F2-7365-40A2-BA83-E5EA535DDEA5}" srcOrd="1" destOrd="0" parTransId="{2DDFAA12-48BE-43AB-9862-933AC2664761}" sibTransId="{FC0AD6FE-5986-4E96-87DB-8D239B522036}"/>
    <dgm:cxn modelId="{D96F3DC1-E75A-42A7-8810-AF0A8F32E4D2}" srcId="{128C5797-F746-4C56-8E51-158DBD0B1230}" destId="{B103AB3B-1268-4299-88A8-032186272B78}" srcOrd="0" destOrd="0" parTransId="{502EF210-B167-447B-889E-D41D1545CB57}" sibTransId="{02655286-847E-4329-AA8B-F41F37F0B2B1}"/>
    <dgm:cxn modelId="{E70B9DD7-0C4F-4476-BE83-76F4D76F9787}" type="presParOf" srcId="{C954AE90-E5BE-4821-90F5-70AE3673C30D}" destId="{01B62395-61D8-462D-A2A9-5881146A89B5}" srcOrd="0" destOrd="0" presId="urn:microsoft.com/office/officeart/2018/2/layout/IconLabelList"/>
    <dgm:cxn modelId="{C9CA156C-2DBB-4755-BDB5-7940CB3D4515}" type="presParOf" srcId="{01B62395-61D8-462D-A2A9-5881146A89B5}" destId="{FFB5CADA-F7F8-4DF8-BA4A-7BEA890D7AEC}" srcOrd="0" destOrd="0" presId="urn:microsoft.com/office/officeart/2018/2/layout/IconLabelList"/>
    <dgm:cxn modelId="{22A387D3-5D9C-4A16-B8AF-5FD4E054F037}" type="presParOf" srcId="{01B62395-61D8-462D-A2A9-5881146A89B5}" destId="{DA1FADC7-B329-4E4C-847F-CC1D62DC4045}" srcOrd="1" destOrd="0" presId="urn:microsoft.com/office/officeart/2018/2/layout/IconLabelList"/>
    <dgm:cxn modelId="{AE09B7FE-E220-486C-B6F7-32DFE3EFE9DB}" type="presParOf" srcId="{01B62395-61D8-462D-A2A9-5881146A89B5}" destId="{ECD5C910-824E-487E-B060-FA1CCDB5EDB7}" srcOrd="2" destOrd="0" presId="urn:microsoft.com/office/officeart/2018/2/layout/IconLabelList"/>
    <dgm:cxn modelId="{F67ADBF7-F682-439F-BDF6-D37FF01DFFE7}" type="presParOf" srcId="{C954AE90-E5BE-4821-90F5-70AE3673C30D}" destId="{8867861A-50F0-4318-A3D2-8428336FD1FF}" srcOrd="1" destOrd="0" presId="urn:microsoft.com/office/officeart/2018/2/layout/IconLabelList"/>
    <dgm:cxn modelId="{13009471-B113-4B21-BEDF-CBC695C4279B}" type="presParOf" srcId="{C954AE90-E5BE-4821-90F5-70AE3673C30D}" destId="{FB7B51BE-286F-4E77-9CC3-2B2E72B12678}" srcOrd="2" destOrd="0" presId="urn:microsoft.com/office/officeart/2018/2/layout/IconLabelList"/>
    <dgm:cxn modelId="{4A8B0732-3AFA-4A8D-857F-B88388BBFFF4}" type="presParOf" srcId="{FB7B51BE-286F-4E77-9CC3-2B2E72B12678}" destId="{7451BF73-3E81-424F-9EE9-027CBA4805DB}" srcOrd="0" destOrd="0" presId="urn:microsoft.com/office/officeart/2018/2/layout/IconLabelList"/>
    <dgm:cxn modelId="{1248B6E8-C8D2-4638-97F3-C34EC217D09B}" type="presParOf" srcId="{FB7B51BE-286F-4E77-9CC3-2B2E72B12678}" destId="{25122181-3154-4F31-A8F1-309909154E32}" srcOrd="1" destOrd="0" presId="urn:microsoft.com/office/officeart/2018/2/layout/IconLabelList"/>
    <dgm:cxn modelId="{F47ED526-A1E1-46A3-BF79-60DAEA1BCFB9}" type="presParOf" srcId="{FB7B51BE-286F-4E77-9CC3-2B2E72B12678}" destId="{94BB82AD-743F-4931-951A-21EC472EF60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79572-5C1F-4EF8-8FEC-B321D6FD709E}">
      <dsp:nvSpPr>
        <dsp:cNvPr id="0" name=""/>
        <dsp:cNvSpPr/>
      </dsp:nvSpPr>
      <dsp:spPr>
        <a:xfrm>
          <a:off x="0" y="3189"/>
          <a:ext cx="9906000" cy="679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EA403-3C54-4CCD-9973-81561707F100}">
      <dsp:nvSpPr>
        <dsp:cNvPr id="0" name=""/>
        <dsp:cNvSpPr/>
      </dsp:nvSpPr>
      <dsp:spPr>
        <a:xfrm>
          <a:off x="205483" y="156027"/>
          <a:ext cx="373605" cy="3736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BAED84-212A-4DE5-8AC7-1711A0C739DC}">
      <dsp:nvSpPr>
        <dsp:cNvPr id="0" name=""/>
        <dsp:cNvSpPr/>
      </dsp:nvSpPr>
      <dsp:spPr>
        <a:xfrm>
          <a:off x="784571" y="3189"/>
          <a:ext cx="9121428" cy="67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91" tIns="71891" rIns="71891" bIns="71891" numCol="1" spcCol="1270" anchor="ctr" anchorCtr="0">
          <a:noAutofit/>
        </a:bodyPr>
        <a:lstStyle/>
        <a:p>
          <a:pPr marL="0" lvl="0" indent="0" algn="l" defTabSz="844550">
            <a:lnSpc>
              <a:spcPct val="90000"/>
            </a:lnSpc>
            <a:spcBef>
              <a:spcPct val="0"/>
            </a:spcBef>
            <a:spcAft>
              <a:spcPct val="35000"/>
            </a:spcAft>
            <a:buNone/>
          </a:pPr>
          <a:r>
            <a:rPr lang="en-US" sz="1900" b="1" i="0" kern="1200"/>
            <a:t>Sentiment Analysis</a:t>
          </a:r>
          <a:r>
            <a:rPr lang="en-US" sz="1900" b="0" i="0" kern="1200"/>
            <a:t>: Analyzing social media data to determine public sentiment about a product or topic.</a:t>
          </a:r>
          <a:endParaRPr lang="en-US" sz="1900" kern="1200"/>
        </a:p>
      </dsp:txBody>
      <dsp:txXfrm>
        <a:off x="784571" y="3189"/>
        <a:ext cx="9121428" cy="679282"/>
      </dsp:txXfrm>
    </dsp:sp>
    <dsp:sp modelId="{907B20BA-419F-4292-9116-38281B514BB5}">
      <dsp:nvSpPr>
        <dsp:cNvPr id="0" name=""/>
        <dsp:cNvSpPr/>
      </dsp:nvSpPr>
      <dsp:spPr>
        <a:xfrm>
          <a:off x="0" y="852292"/>
          <a:ext cx="9906000" cy="679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10DAF-A80B-4840-804F-45A9C6B0EA4C}">
      <dsp:nvSpPr>
        <dsp:cNvPr id="0" name=""/>
        <dsp:cNvSpPr/>
      </dsp:nvSpPr>
      <dsp:spPr>
        <a:xfrm>
          <a:off x="205483" y="1005131"/>
          <a:ext cx="373605" cy="3736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24FA74-7C5A-4F0D-A6E5-E678E0295586}">
      <dsp:nvSpPr>
        <dsp:cNvPr id="0" name=""/>
        <dsp:cNvSpPr/>
      </dsp:nvSpPr>
      <dsp:spPr>
        <a:xfrm>
          <a:off x="784571" y="852292"/>
          <a:ext cx="9121428" cy="67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91" tIns="71891" rIns="71891" bIns="71891" numCol="1" spcCol="1270" anchor="ctr" anchorCtr="0">
          <a:noAutofit/>
        </a:bodyPr>
        <a:lstStyle/>
        <a:p>
          <a:pPr marL="0" lvl="0" indent="0" algn="l" defTabSz="844550">
            <a:lnSpc>
              <a:spcPct val="90000"/>
            </a:lnSpc>
            <a:spcBef>
              <a:spcPct val="0"/>
            </a:spcBef>
            <a:spcAft>
              <a:spcPct val="35000"/>
            </a:spcAft>
            <a:buNone/>
          </a:pPr>
          <a:r>
            <a:rPr lang="en-US" sz="1900" b="1" i="0" kern="1200" dirty="0"/>
            <a:t>Language Translation</a:t>
          </a:r>
          <a:r>
            <a:rPr lang="en-US" sz="1900" b="0" i="0" kern="1200" dirty="0"/>
            <a:t>: Services like Google Translate translate text from one language to another.</a:t>
          </a:r>
          <a:endParaRPr lang="en-US" sz="1900" kern="1200" dirty="0"/>
        </a:p>
      </dsp:txBody>
      <dsp:txXfrm>
        <a:off x="784571" y="852292"/>
        <a:ext cx="9121428" cy="679282"/>
      </dsp:txXfrm>
    </dsp:sp>
    <dsp:sp modelId="{775EAC8A-2673-4B4C-8775-EBB952443E9C}">
      <dsp:nvSpPr>
        <dsp:cNvPr id="0" name=""/>
        <dsp:cNvSpPr/>
      </dsp:nvSpPr>
      <dsp:spPr>
        <a:xfrm>
          <a:off x="0" y="1701396"/>
          <a:ext cx="9906000" cy="679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A8D52-5855-46A6-846C-8C69D6F42F65}">
      <dsp:nvSpPr>
        <dsp:cNvPr id="0" name=""/>
        <dsp:cNvSpPr/>
      </dsp:nvSpPr>
      <dsp:spPr>
        <a:xfrm>
          <a:off x="205483" y="1854234"/>
          <a:ext cx="373605" cy="3736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A6C3F-EED5-408A-84F3-9A99E3693B7E}">
      <dsp:nvSpPr>
        <dsp:cNvPr id="0" name=""/>
        <dsp:cNvSpPr/>
      </dsp:nvSpPr>
      <dsp:spPr>
        <a:xfrm>
          <a:off x="784571" y="1701396"/>
          <a:ext cx="9121428" cy="67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91" tIns="71891" rIns="71891" bIns="71891" numCol="1" spcCol="1270" anchor="ctr" anchorCtr="0">
          <a:noAutofit/>
        </a:bodyPr>
        <a:lstStyle/>
        <a:p>
          <a:pPr marL="0" lvl="0" indent="0" algn="l" defTabSz="844550">
            <a:lnSpc>
              <a:spcPct val="90000"/>
            </a:lnSpc>
            <a:spcBef>
              <a:spcPct val="0"/>
            </a:spcBef>
            <a:spcAft>
              <a:spcPct val="35000"/>
            </a:spcAft>
            <a:buNone/>
          </a:pPr>
          <a:r>
            <a:rPr lang="en-US" sz="1900" b="1" i="0" kern="1200"/>
            <a:t>Chatbots</a:t>
          </a:r>
          <a:r>
            <a:rPr lang="en-US" sz="1900" b="0" i="0" kern="1200"/>
            <a:t>: Virtual assistants like Siri or chatbots on websites that understand and respond to natural language queries.</a:t>
          </a:r>
          <a:endParaRPr lang="en-US" sz="1900" kern="1200"/>
        </a:p>
      </dsp:txBody>
      <dsp:txXfrm>
        <a:off x="784571" y="1701396"/>
        <a:ext cx="9121428" cy="679282"/>
      </dsp:txXfrm>
    </dsp:sp>
    <dsp:sp modelId="{35218CF0-6A68-40BD-A650-26191EE8623D}">
      <dsp:nvSpPr>
        <dsp:cNvPr id="0" name=""/>
        <dsp:cNvSpPr/>
      </dsp:nvSpPr>
      <dsp:spPr>
        <a:xfrm>
          <a:off x="0" y="2550499"/>
          <a:ext cx="9906000" cy="679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77590-BCF3-49FA-B219-A60321FE15E2}">
      <dsp:nvSpPr>
        <dsp:cNvPr id="0" name=""/>
        <dsp:cNvSpPr/>
      </dsp:nvSpPr>
      <dsp:spPr>
        <a:xfrm>
          <a:off x="205483" y="2703338"/>
          <a:ext cx="373605" cy="3736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3E755A-FB17-453C-BDF7-477F88AC7388}">
      <dsp:nvSpPr>
        <dsp:cNvPr id="0" name=""/>
        <dsp:cNvSpPr/>
      </dsp:nvSpPr>
      <dsp:spPr>
        <a:xfrm>
          <a:off x="784571" y="2550499"/>
          <a:ext cx="9121428" cy="67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91" tIns="71891" rIns="71891" bIns="71891" numCol="1" spcCol="1270" anchor="ctr" anchorCtr="0">
          <a:noAutofit/>
        </a:bodyPr>
        <a:lstStyle/>
        <a:p>
          <a:pPr marL="0" lvl="0" indent="0" algn="l" defTabSz="844550">
            <a:lnSpc>
              <a:spcPct val="90000"/>
            </a:lnSpc>
            <a:spcBef>
              <a:spcPct val="0"/>
            </a:spcBef>
            <a:spcAft>
              <a:spcPct val="35000"/>
            </a:spcAft>
            <a:buNone/>
          </a:pPr>
          <a:r>
            <a:rPr lang="en-US" sz="1900" b="1" i="0" kern="1200"/>
            <a:t>Speech Recognition</a:t>
          </a:r>
          <a:r>
            <a:rPr lang="en-US" sz="1900" b="0" i="0" kern="1200"/>
            <a:t>: Systems like Siri and Alexa that convert spoken language into text or commands.</a:t>
          </a:r>
          <a:endParaRPr lang="en-US" sz="1900" kern="1200"/>
        </a:p>
      </dsp:txBody>
      <dsp:txXfrm>
        <a:off x="784571" y="2550499"/>
        <a:ext cx="9121428" cy="679282"/>
      </dsp:txXfrm>
    </dsp:sp>
    <dsp:sp modelId="{05B96855-32E7-4A16-AE3D-EF037FDE0526}">
      <dsp:nvSpPr>
        <dsp:cNvPr id="0" name=""/>
        <dsp:cNvSpPr/>
      </dsp:nvSpPr>
      <dsp:spPr>
        <a:xfrm>
          <a:off x="0" y="3399603"/>
          <a:ext cx="9906000" cy="679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2FE2D0-AEF1-4521-907B-E7A3F8DDADD0}">
      <dsp:nvSpPr>
        <dsp:cNvPr id="0" name=""/>
        <dsp:cNvSpPr/>
      </dsp:nvSpPr>
      <dsp:spPr>
        <a:xfrm>
          <a:off x="205483" y="3552441"/>
          <a:ext cx="373605" cy="3736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4E9D69-AD5E-4522-A58F-84696CEB323A}">
      <dsp:nvSpPr>
        <dsp:cNvPr id="0" name=""/>
        <dsp:cNvSpPr/>
      </dsp:nvSpPr>
      <dsp:spPr>
        <a:xfrm>
          <a:off x="784571" y="3399603"/>
          <a:ext cx="9121428" cy="67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91" tIns="71891" rIns="71891" bIns="71891" numCol="1" spcCol="1270" anchor="ctr" anchorCtr="0">
          <a:noAutofit/>
        </a:bodyPr>
        <a:lstStyle/>
        <a:p>
          <a:pPr marL="0" lvl="0" indent="0" algn="l" defTabSz="844550">
            <a:lnSpc>
              <a:spcPct val="90000"/>
            </a:lnSpc>
            <a:spcBef>
              <a:spcPct val="0"/>
            </a:spcBef>
            <a:spcAft>
              <a:spcPct val="35000"/>
            </a:spcAft>
            <a:buNone/>
          </a:pPr>
          <a:r>
            <a:rPr lang="en-US" sz="1900" b="1" i="0" kern="1200"/>
            <a:t>Text Summarization</a:t>
          </a:r>
          <a:r>
            <a:rPr lang="en-US" sz="1900" b="0" i="0" kern="1200"/>
            <a:t>: Automatically generating concise summaries of long documents or articles.</a:t>
          </a:r>
          <a:endParaRPr lang="en-US" sz="1900" kern="1200"/>
        </a:p>
      </dsp:txBody>
      <dsp:txXfrm>
        <a:off x="784571" y="3399603"/>
        <a:ext cx="9121428" cy="679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0CADE-9DAA-EE45-A12B-762331FAA315}">
      <dsp:nvSpPr>
        <dsp:cNvPr id="0" name=""/>
        <dsp:cNvSpPr/>
      </dsp:nvSpPr>
      <dsp:spPr>
        <a:xfrm>
          <a:off x="0" y="550107"/>
          <a:ext cx="2919561" cy="18539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60D87-6355-6F40-BED6-B5CCB1037DDB}">
      <dsp:nvSpPr>
        <dsp:cNvPr id="0" name=""/>
        <dsp:cNvSpPr/>
      </dsp:nvSpPr>
      <dsp:spPr>
        <a:xfrm>
          <a:off x="324395" y="858283"/>
          <a:ext cx="2919561" cy="18539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Tokenization</a:t>
          </a:r>
        </a:p>
      </dsp:txBody>
      <dsp:txXfrm>
        <a:off x="378694" y="912582"/>
        <a:ext cx="2810963" cy="1745323"/>
      </dsp:txXfrm>
    </dsp:sp>
    <dsp:sp modelId="{0D53648E-EC22-0C48-8E16-81FC098FEA0D}">
      <dsp:nvSpPr>
        <dsp:cNvPr id="0" name=""/>
        <dsp:cNvSpPr/>
      </dsp:nvSpPr>
      <dsp:spPr>
        <a:xfrm>
          <a:off x="3568352" y="550107"/>
          <a:ext cx="2919561" cy="18539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52B75-5073-364F-A83B-2C749186006D}">
      <dsp:nvSpPr>
        <dsp:cNvPr id="0" name=""/>
        <dsp:cNvSpPr/>
      </dsp:nvSpPr>
      <dsp:spPr>
        <a:xfrm>
          <a:off x="3892748" y="858283"/>
          <a:ext cx="2919561" cy="18539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Vocabulary Creation</a:t>
          </a:r>
        </a:p>
      </dsp:txBody>
      <dsp:txXfrm>
        <a:off x="3947047" y="912582"/>
        <a:ext cx="2810963" cy="1745323"/>
      </dsp:txXfrm>
    </dsp:sp>
    <dsp:sp modelId="{0AA0C844-8A16-7F49-9274-2DC17F5B34E7}">
      <dsp:nvSpPr>
        <dsp:cNvPr id="0" name=""/>
        <dsp:cNvSpPr/>
      </dsp:nvSpPr>
      <dsp:spPr>
        <a:xfrm>
          <a:off x="7136705" y="550107"/>
          <a:ext cx="2919561" cy="18539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C1B27-D7EA-194F-9AB1-F72370690F67}">
      <dsp:nvSpPr>
        <dsp:cNvPr id="0" name=""/>
        <dsp:cNvSpPr/>
      </dsp:nvSpPr>
      <dsp:spPr>
        <a:xfrm>
          <a:off x="7461101" y="858283"/>
          <a:ext cx="2919561" cy="18539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Vectorization</a:t>
          </a:r>
        </a:p>
      </dsp:txBody>
      <dsp:txXfrm>
        <a:off x="7515400" y="912582"/>
        <a:ext cx="2810963" cy="17453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5CADA-F7F8-4DF8-BA4A-7BEA890D7AEC}">
      <dsp:nvSpPr>
        <dsp:cNvPr id="0" name=""/>
        <dsp:cNvSpPr/>
      </dsp:nvSpPr>
      <dsp:spPr>
        <a:xfrm>
          <a:off x="1680331" y="6404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5C910-824E-487E-B060-FA1CCDB5EDB7}">
      <dsp:nvSpPr>
        <dsp:cNvPr id="0" name=""/>
        <dsp:cNvSpPr/>
      </dsp:nvSpPr>
      <dsp:spPr>
        <a:xfrm>
          <a:off x="492331" y="247827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b="0" i="0" kern="1200"/>
            <a:t>Imagine we have a small text corpus with the following sentence:</a:t>
          </a:r>
          <a:endParaRPr lang="en-US" sz="2200" kern="1200"/>
        </a:p>
      </dsp:txBody>
      <dsp:txXfrm>
        <a:off x="492331" y="2478272"/>
        <a:ext cx="4320000" cy="720000"/>
      </dsp:txXfrm>
    </dsp:sp>
    <dsp:sp modelId="{7451BF73-3E81-424F-9EE9-027CBA4805DB}">
      <dsp:nvSpPr>
        <dsp:cNvPr id="0" name=""/>
        <dsp:cNvSpPr/>
      </dsp:nvSpPr>
      <dsp:spPr>
        <a:xfrm>
          <a:off x="6756331" y="6404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BB82AD-743F-4931-951A-21EC472EF60F}">
      <dsp:nvSpPr>
        <dsp:cNvPr id="0" name=""/>
        <dsp:cNvSpPr/>
      </dsp:nvSpPr>
      <dsp:spPr>
        <a:xfrm>
          <a:off x="5568331" y="247827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b="1" i="0" kern="1200"/>
            <a:t>"Sara likes to play tennis."</a:t>
          </a:r>
          <a:endParaRPr lang="en-US" sz="2200" kern="1200"/>
        </a:p>
      </dsp:txBody>
      <dsp:txXfrm>
        <a:off x="5568331" y="2478272"/>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0E1B9-B17B-624E-94EC-5F45F873BCAA}" type="datetimeFigureOut">
              <a:rPr lang="en-US" smtClean="0"/>
              <a:t>9/7/23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6A1E2-B012-BB4E-988E-41ECE0055A2B}" type="slidenum">
              <a:rPr lang="en-US" smtClean="0"/>
              <a:t>‹#›</a:t>
            </a:fld>
            <a:endParaRPr lang="en-US"/>
          </a:p>
        </p:txBody>
      </p:sp>
    </p:spTree>
    <p:extLst>
      <p:ext uri="{BB962C8B-B14F-4D97-AF65-F5344CB8AC3E}">
        <p14:creationId xmlns:p14="http://schemas.microsoft.com/office/powerpoint/2010/main" val="164496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NLP is a subfield of artificial intelligence (AI) that deals with the interaction between computers and human language. </a:t>
            </a:r>
          </a:p>
          <a:p>
            <a:pPr algn="l"/>
            <a:r>
              <a:rPr lang="en-US" b="0" i="0" dirty="0">
                <a:solidFill>
                  <a:srgbClr val="374151"/>
                </a:solidFill>
                <a:effectLst/>
                <a:latin typeface="Söhne"/>
              </a:rPr>
              <a:t>* </a:t>
            </a:r>
            <a:r>
              <a:rPr lang="en-US" b="0" i="0" dirty="0">
                <a:solidFill>
                  <a:srgbClr val="000000"/>
                </a:solidFill>
                <a:effectLst/>
                <a:latin typeface="Arial" panose="020B0604020202020204" pitchFamily="34" charset="0"/>
              </a:rPr>
              <a:t>Aid human-human communication (e.g., machine translation)</a:t>
            </a:r>
            <a:br>
              <a:rPr lang="en-US" b="0" i="0" dirty="0">
                <a:solidFill>
                  <a:srgbClr val="000000"/>
                </a:solidFill>
                <a:effectLst/>
                <a:latin typeface="Lato" panose="020F0502020204030204" pitchFamily="34" charset="0"/>
              </a:rPr>
            </a:br>
            <a:r>
              <a:rPr lang="en-US" b="0" i="0" dirty="0">
                <a:solidFill>
                  <a:srgbClr val="000000"/>
                </a:solidFill>
                <a:effectLst/>
                <a:latin typeface="Arial" panose="020B0604020202020204" pitchFamily="34" charset="0"/>
              </a:rPr>
              <a:t>• Aid human-machine communication (e.g., question</a:t>
            </a:r>
            <a:r>
              <a:rPr lang="en-US" b="0" i="0" dirty="0">
                <a:solidFill>
                  <a:srgbClr val="000000"/>
                </a:solidFill>
                <a:effectLst/>
                <a:latin typeface="Lato" panose="020F0502020204030204" pitchFamily="34" charset="0"/>
              </a:rPr>
              <a:t> </a:t>
            </a:r>
            <a:r>
              <a:rPr lang="en-US" b="0" i="0" dirty="0">
                <a:solidFill>
                  <a:srgbClr val="000000"/>
                </a:solidFill>
                <a:effectLst/>
                <a:latin typeface="Arial" panose="020B0604020202020204" pitchFamily="34" charset="0"/>
              </a:rPr>
              <a:t>answering, dialog)</a:t>
            </a:r>
            <a:br>
              <a:rPr lang="en-US" b="0" i="0" dirty="0">
                <a:solidFill>
                  <a:srgbClr val="000000"/>
                </a:solidFill>
                <a:effectLst/>
                <a:latin typeface="Lato" panose="020F0502020204030204" pitchFamily="34" charset="0"/>
              </a:rPr>
            </a:br>
            <a:r>
              <a:rPr lang="en-US" b="0" i="0" dirty="0">
                <a:solidFill>
                  <a:srgbClr val="000000"/>
                </a:solidFill>
                <a:effectLst/>
                <a:latin typeface="Arial" panose="020B0604020202020204" pitchFamily="34" charset="0"/>
              </a:rPr>
              <a:t>• Analyze/understand language (syntactic analysis, text</a:t>
            </a:r>
            <a:br>
              <a:rPr lang="en-US" b="0" i="0" dirty="0">
                <a:solidFill>
                  <a:srgbClr val="000000"/>
                </a:solidFill>
                <a:effectLst/>
                <a:latin typeface="Lato" panose="020F0502020204030204" pitchFamily="34" charset="0"/>
              </a:rPr>
            </a:br>
            <a:r>
              <a:rPr lang="en-US" b="0" i="0" dirty="0">
                <a:solidFill>
                  <a:srgbClr val="000000"/>
                </a:solidFill>
                <a:effectLst/>
                <a:latin typeface="Arial" panose="020B0604020202020204" pitchFamily="34" charset="0"/>
              </a:rPr>
              <a:t>classification, entity/relation recognition/linking)</a:t>
            </a:r>
            <a:br>
              <a:rPr lang="en-US" b="0" i="0" dirty="0">
                <a:solidFill>
                  <a:srgbClr val="000000"/>
                </a:solidFill>
                <a:effectLst/>
                <a:latin typeface="Lato" panose="020F0502020204030204" pitchFamily="34" charset="0"/>
              </a:rPr>
            </a:br>
            <a:r>
              <a:rPr lang="en-US" b="0" i="0" dirty="0">
                <a:solidFill>
                  <a:srgbClr val="000000"/>
                </a:solidFill>
                <a:effectLst/>
                <a:latin typeface="Arial" panose="020B0604020202020204" pitchFamily="34" charset="0"/>
              </a:rPr>
              <a:t>• We now use NLP several times a day, sometimes without</a:t>
            </a:r>
            <a:br>
              <a:rPr lang="en-US" b="0" i="0" dirty="0">
                <a:solidFill>
                  <a:srgbClr val="000000"/>
                </a:solidFill>
                <a:effectLst/>
                <a:latin typeface="Lato" panose="020F0502020204030204" pitchFamily="34" charset="0"/>
              </a:rPr>
            </a:br>
            <a:r>
              <a:rPr lang="en-US" b="0" i="0" dirty="0">
                <a:solidFill>
                  <a:srgbClr val="000000"/>
                </a:solidFill>
                <a:effectLst/>
                <a:latin typeface="Arial" panose="020B0604020202020204" pitchFamily="34" charset="0"/>
              </a:rPr>
              <a:t>knowing it!</a:t>
            </a:r>
            <a:endParaRPr lang="en-US" b="0" i="0" dirty="0">
              <a:solidFill>
                <a:srgbClr val="000000"/>
              </a:solidFill>
              <a:effectLst/>
              <a:latin typeface="Lato" panose="020F0502020204030204" pitchFamily="34"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9C66A1E2-B012-BB4E-988E-41ECE0055A2B}" type="slidenum">
              <a:rPr lang="en-US" smtClean="0"/>
              <a:t>2</a:t>
            </a:fld>
            <a:endParaRPr lang="en-US"/>
          </a:p>
        </p:txBody>
      </p:sp>
    </p:spTree>
    <p:extLst>
      <p:ext uri="{BB962C8B-B14F-4D97-AF65-F5344CB8AC3E}">
        <p14:creationId xmlns:p14="http://schemas.microsoft.com/office/powerpoint/2010/main" val="26814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9/7/23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9/7/23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1349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9/7/23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23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9/7/23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8466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9/7/23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2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9/7/23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789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9/7/23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2900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9/7/23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2966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9/7/23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9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9/7/23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1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9/7/23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9/7/23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869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bstract design of flower petals in pastel">
            <a:extLst>
              <a:ext uri="{FF2B5EF4-FFF2-40B4-BE49-F238E27FC236}">
                <a16:creationId xmlns:a16="http://schemas.microsoft.com/office/drawing/2014/main" id="{D2A2B02F-762B-D9BF-5015-3AC3A47CA563}"/>
              </a:ext>
            </a:extLst>
          </p:cNvPr>
          <p:cNvPicPr>
            <a:picLocks noChangeAspect="1"/>
          </p:cNvPicPr>
          <p:nvPr/>
        </p:nvPicPr>
        <p:blipFill rotWithShape="1">
          <a:blip r:embed="rId2"/>
          <a:srcRect t="43175"/>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2" name="Rectangle 2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22C0C-CFA9-6E75-75AB-8A4245B62847}"/>
              </a:ext>
            </a:extLst>
          </p:cNvPr>
          <p:cNvSpPr>
            <a:spLocks noGrp="1"/>
          </p:cNvSpPr>
          <p:nvPr>
            <p:ph type="ctrTitle"/>
          </p:nvPr>
        </p:nvSpPr>
        <p:spPr>
          <a:xfrm>
            <a:off x="589558" y="4831307"/>
            <a:ext cx="5474257" cy="1815151"/>
          </a:xfrm>
        </p:spPr>
        <p:txBody>
          <a:bodyPr anchor="ctr">
            <a:normAutofit/>
          </a:bodyPr>
          <a:lstStyle/>
          <a:p>
            <a:r>
              <a:rPr lang="en-US" sz="3600" dirty="0"/>
              <a:t>Natural Language Processing</a:t>
            </a:r>
          </a:p>
        </p:txBody>
      </p:sp>
      <p:sp>
        <p:nvSpPr>
          <p:cNvPr id="3" name="Subtitle 2">
            <a:extLst>
              <a:ext uri="{FF2B5EF4-FFF2-40B4-BE49-F238E27FC236}">
                <a16:creationId xmlns:a16="http://schemas.microsoft.com/office/drawing/2014/main" id="{9D6F09E8-00B0-4DCF-451A-5A238BA31178}"/>
              </a:ext>
            </a:extLst>
          </p:cNvPr>
          <p:cNvSpPr>
            <a:spLocks noGrp="1"/>
          </p:cNvSpPr>
          <p:nvPr>
            <p:ph type="subTitle" idx="1"/>
          </p:nvPr>
        </p:nvSpPr>
        <p:spPr>
          <a:xfrm>
            <a:off x="6469039" y="4831306"/>
            <a:ext cx="4568128" cy="1815152"/>
          </a:xfrm>
        </p:spPr>
        <p:txBody>
          <a:bodyPr anchor="ctr">
            <a:normAutofit/>
          </a:bodyPr>
          <a:lstStyle/>
          <a:p>
            <a:r>
              <a:rPr lang="en-US"/>
              <a:t>Recitation Class</a:t>
            </a:r>
          </a:p>
        </p:txBody>
      </p:sp>
      <p:cxnSp>
        <p:nvCxnSpPr>
          <p:cNvPr id="24" name="Straight Connector 23">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7B358A-2672-50E0-9E3D-D602AD1F1482}"/>
              </a:ext>
            </a:extLst>
          </p:cNvPr>
          <p:cNvSpPr>
            <a:spLocks noGrp="1"/>
          </p:cNvSpPr>
          <p:nvPr>
            <p:ph type="title"/>
          </p:nvPr>
        </p:nvSpPr>
        <p:spPr>
          <a:xfrm>
            <a:off x="761801" y="858982"/>
            <a:ext cx="9589765" cy="1432273"/>
          </a:xfrm>
        </p:spPr>
        <p:txBody>
          <a:bodyPr>
            <a:normAutofit/>
          </a:bodyPr>
          <a:lstStyle/>
          <a:p>
            <a:r>
              <a:rPr lang="en-US" dirty="0"/>
              <a:t> Steps in </a:t>
            </a:r>
            <a:r>
              <a:rPr lang="en-US" dirty="0" err="1"/>
              <a:t>BoW</a:t>
            </a:r>
            <a:endParaRPr lang="en-US"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7F0762A-17D9-261E-3396-0D048D943F52}"/>
              </a:ext>
            </a:extLst>
          </p:cNvPr>
          <p:cNvGraphicFramePr>
            <a:graphicFrameLocks noGrp="1"/>
          </p:cNvGraphicFramePr>
          <p:nvPr>
            <p:ph idx="1"/>
            <p:extLst>
              <p:ext uri="{D42A27DB-BD31-4B8C-83A1-F6EECF244321}">
                <p14:modId xmlns:p14="http://schemas.microsoft.com/office/powerpoint/2010/main" val="730353771"/>
              </p:ext>
            </p:extLst>
          </p:nvPr>
        </p:nvGraphicFramePr>
        <p:xfrm>
          <a:off x="762000" y="2749550"/>
          <a:ext cx="10380663" cy="3262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509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0CEB-1AF8-1F66-D414-C05DBB1F588A}"/>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A2E77446-FDAD-59FE-C1EA-F17EE724E9C5}"/>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Consider the sentence: </a:t>
            </a:r>
            <a:r>
              <a:rPr lang="en-US" b="1" i="0" dirty="0">
                <a:solidFill>
                  <a:srgbClr val="374151"/>
                </a:solidFill>
                <a:effectLst/>
                <a:latin typeface="Söhne"/>
              </a:rPr>
              <a:t>"The cat chased the mouse."</a:t>
            </a:r>
          </a:p>
          <a:p>
            <a:pPr algn="l"/>
            <a:br>
              <a:rPr lang="en-US" dirty="0"/>
            </a:br>
            <a:r>
              <a:rPr lang="en-US" b="0" i="0" dirty="0">
                <a:solidFill>
                  <a:srgbClr val="374151"/>
                </a:solidFill>
                <a:effectLst/>
                <a:latin typeface="Söhne"/>
              </a:rPr>
              <a:t>Tokenize the sentence into individual words:</a:t>
            </a:r>
          </a:p>
          <a:p>
            <a:pPr algn="l">
              <a:buFont typeface="Arial" panose="020B0604020202020204" pitchFamily="34" charset="0"/>
              <a:buChar char="•"/>
            </a:pPr>
            <a:r>
              <a:rPr lang="en-US" b="0" i="0" dirty="0">
                <a:solidFill>
                  <a:srgbClr val="374151"/>
                </a:solidFill>
                <a:effectLst/>
                <a:latin typeface="Söhne"/>
              </a:rPr>
              <a:t>Tokens:</a:t>
            </a:r>
          </a:p>
          <a:p>
            <a:pPr marL="742950" lvl="1" indent="-285750" algn="l">
              <a:buFont typeface="Arial" panose="020B0604020202020204" pitchFamily="34" charset="0"/>
              <a:buChar char="•"/>
            </a:pPr>
            <a:r>
              <a:rPr lang="en-US" b="0" i="0" dirty="0">
                <a:solidFill>
                  <a:srgbClr val="374151"/>
                </a:solidFill>
                <a:effectLst/>
                <a:latin typeface="Söhne"/>
              </a:rPr>
              <a:t>"The"</a:t>
            </a:r>
          </a:p>
          <a:p>
            <a:pPr marL="742950" lvl="1" indent="-285750" algn="l">
              <a:buFont typeface="Arial" panose="020B0604020202020204" pitchFamily="34" charset="0"/>
              <a:buChar char="•"/>
            </a:pPr>
            <a:r>
              <a:rPr lang="en-US" b="0" i="0" dirty="0">
                <a:solidFill>
                  <a:srgbClr val="374151"/>
                </a:solidFill>
                <a:effectLst/>
                <a:latin typeface="Söhne"/>
              </a:rPr>
              <a:t>"cat"</a:t>
            </a:r>
          </a:p>
          <a:p>
            <a:pPr marL="742950" lvl="1" indent="-285750" algn="l">
              <a:buFont typeface="Arial" panose="020B0604020202020204" pitchFamily="34" charset="0"/>
              <a:buChar char="•"/>
            </a:pPr>
            <a:r>
              <a:rPr lang="en-US" b="0" i="0" dirty="0">
                <a:solidFill>
                  <a:srgbClr val="374151"/>
                </a:solidFill>
                <a:effectLst/>
                <a:latin typeface="Söhne"/>
              </a:rPr>
              <a:t>"chased"</a:t>
            </a:r>
          </a:p>
          <a:p>
            <a:pPr marL="742950" lvl="1" indent="-285750" algn="l">
              <a:buFont typeface="Arial" panose="020B0604020202020204" pitchFamily="34" charset="0"/>
              <a:buChar char="•"/>
            </a:pPr>
            <a:r>
              <a:rPr lang="en-US" b="0" i="0" dirty="0">
                <a:solidFill>
                  <a:srgbClr val="374151"/>
                </a:solidFill>
                <a:effectLst/>
                <a:latin typeface="Söhne"/>
              </a:rPr>
              <a:t>"the"</a:t>
            </a:r>
          </a:p>
          <a:p>
            <a:pPr marL="742950" lvl="1" indent="-285750" algn="l">
              <a:buFont typeface="Arial" panose="020B0604020202020204" pitchFamily="34" charset="0"/>
              <a:buChar char="•"/>
            </a:pPr>
            <a:r>
              <a:rPr lang="en-US" b="0" i="0" dirty="0">
                <a:solidFill>
                  <a:srgbClr val="374151"/>
                </a:solidFill>
                <a:effectLst/>
                <a:latin typeface="Söhne"/>
              </a:rPr>
              <a:t>"mouse"</a:t>
            </a:r>
          </a:p>
          <a:p>
            <a:endParaRPr lang="en-US" dirty="0"/>
          </a:p>
        </p:txBody>
      </p:sp>
    </p:spTree>
    <p:extLst>
      <p:ext uri="{BB962C8B-B14F-4D97-AF65-F5344CB8AC3E}">
        <p14:creationId xmlns:p14="http://schemas.microsoft.com/office/powerpoint/2010/main" val="352469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C9C1-5F99-9913-558E-E41CCC28155C}"/>
              </a:ext>
            </a:extLst>
          </p:cNvPr>
          <p:cNvSpPr>
            <a:spLocks noGrp="1"/>
          </p:cNvSpPr>
          <p:nvPr>
            <p:ph type="title"/>
          </p:nvPr>
        </p:nvSpPr>
        <p:spPr/>
        <p:txBody>
          <a:bodyPr>
            <a:normAutofit fontScale="90000"/>
          </a:bodyPr>
          <a:lstStyle/>
          <a:p>
            <a:r>
              <a:rPr lang="en-US" b="1" i="0" dirty="0">
                <a:solidFill>
                  <a:srgbClr val="374151"/>
                </a:solidFill>
                <a:effectLst/>
                <a:latin typeface="Söhne"/>
              </a:rPr>
              <a:t>Vocabulary Creation</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9CCE654E-4A27-F814-E195-C8DEFD3EE1AD}"/>
              </a:ext>
            </a:extLst>
          </p:cNvPr>
          <p:cNvSpPr>
            <a:spLocks noGrp="1"/>
          </p:cNvSpPr>
          <p:nvPr>
            <p:ph idx="1"/>
          </p:nvPr>
        </p:nvSpPr>
        <p:spPr/>
        <p:txBody>
          <a:bodyPr>
            <a:normAutofit/>
          </a:bodyPr>
          <a:lstStyle/>
          <a:p>
            <a:pPr algn="l"/>
            <a:r>
              <a:rPr lang="en-US" b="0" i="0" dirty="0">
                <a:solidFill>
                  <a:srgbClr val="374151"/>
                </a:solidFill>
                <a:effectLst/>
                <a:latin typeface="Söhne"/>
              </a:rPr>
              <a:t>Create a vocabulary by listing all unique words from the sentence:</a:t>
            </a:r>
          </a:p>
          <a:p>
            <a:pPr algn="l">
              <a:buFont typeface="Arial" panose="020B0604020202020204" pitchFamily="34" charset="0"/>
              <a:buChar char="•"/>
            </a:pPr>
            <a:r>
              <a:rPr lang="en-US" b="0" i="0" dirty="0">
                <a:solidFill>
                  <a:srgbClr val="374151"/>
                </a:solidFill>
                <a:effectLst/>
                <a:latin typeface="Söhne"/>
              </a:rPr>
              <a:t>Vocabulary:</a:t>
            </a:r>
          </a:p>
          <a:p>
            <a:pPr marL="742950" lvl="1" indent="-285750" algn="l">
              <a:buFont typeface="Arial" panose="020B0604020202020204" pitchFamily="34" charset="0"/>
              <a:buChar char="•"/>
            </a:pPr>
            <a:r>
              <a:rPr lang="en-US" b="0" i="0" dirty="0">
                <a:solidFill>
                  <a:srgbClr val="374151"/>
                </a:solidFill>
                <a:effectLst/>
                <a:latin typeface="Söhne"/>
              </a:rPr>
              <a:t>"The"</a:t>
            </a:r>
          </a:p>
          <a:p>
            <a:pPr marL="742950" lvl="1" indent="-285750" algn="l">
              <a:buFont typeface="Arial" panose="020B0604020202020204" pitchFamily="34" charset="0"/>
              <a:buChar char="•"/>
            </a:pPr>
            <a:r>
              <a:rPr lang="en-US" b="0" i="0" dirty="0">
                <a:solidFill>
                  <a:srgbClr val="374151"/>
                </a:solidFill>
                <a:effectLst/>
                <a:latin typeface="Söhne"/>
              </a:rPr>
              <a:t>"cat"</a:t>
            </a:r>
          </a:p>
          <a:p>
            <a:pPr marL="742950" lvl="1" indent="-285750" algn="l">
              <a:buFont typeface="Arial" panose="020B0604020202020204" pitchFamily="34" charset="0"/>
              <a:buChar char="•"/>
            </a:pPr>
            <a:r>
              <a:rPr lang="en-US" b="0" i="0" dirty="0">
                <a:solidFill>
                  <a:srgbClr val="374151"/>
                </a:solidFill>
                <a:effectLst/>
                <a:latin typeface="Söhne"/>
              </a:rPr>
              <a:t>"chased"</a:t>
            </a:r>
          </a:p>
          <a:p>
            <a:pPr marL="742950" lvl="1" indent="-285750" algn="l">
              <a:buFont typeface="Arial" panose="020B0604020202020204" pitchFamily="34" charset="0"/>
              <a:buChar char="•"/>
            </a:pPr>
            <a:r>
              <a:rPr lang="en-US" b="0" i="0" dirty="0">
                <a:solidFill>
                  <a:srgbClr val="374151"/>
                </a:solidFill>
                <a:effectLst/>
                <a:latin typeface="Söhne"/>
              </a:rPr>
              <a:t>"the"</a:t>
            </a:r>
          </a:p>
          <a:p>
            <a:pPr marL="742950" lvl="1" indent="-285750" algn="l">
              <a:buFont typeface="Arial" panose="020B0604020202020204" pitchFamily="34" charset="0"/>
              <a:buChar char="•"/>
            </a:pPr>
            <a:r>
              <a:rPr lang="en-US" b="0" i="0" dirty="0">
                <a:solidFill>
                  <a:srgbClr val="374151"/>
                </a:solidFill>
                <a:effectLst/>
                <a:latin typeface="Söhne"/>
              </a:rPr>
              <a:t>"mouse"</a:t>
            </a:r>
          </a:p>
          <a:p>
            <a:endParaRPr lang="en-US" dirty="0"/>
          </a:p>
        </p:txBody>
      </p:sp>
    </p:spTree>
    <p:extLst>
      <p:ext uri="{BB962C8B-B14F-4D97-AF65-F5344CB8AC3E}">
        <p14:creationId xmlns:p14="http://schemas.microsoft.com/office/powerpoint/2010/main" val="226690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0057-E81A-FB07-8258-247AE0EF7151}"/>
              </a:ext>
            </a:extLst>
          </p:cNvPr>
          <p:cNvSpPr>
            <a:spLocks noGrp="1"/>
          </p:cNvSpPr>
          <p:nvPr>
            <p:ph type="title"/>
          </p:nvPr>
        </p:nvSpPr>
        <p:spPr/>
        <p:txBody>
          <a:bodyPr>
            <a:normAutofit fontScale="90000"/>
          </a:bodyPr>
          <a:lstStyle/>
          <a:p>
            <a:r>
              <a:rPr lang="en-US" b="1" i="0" dirty="0">
                <a:solidFill>
                  <a:srgbClr val="374151"/>
                </a:solidFill>
                <a:effectLst/>
                <a:latin typeface="Söhne"/>
              </a:rPr>
              <a:t>Vectorization</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BCF9B1D8-B341-F226-F402-A1DFD08E5318}"/>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rgbClr val="374151"/>
                </a:solidFill>
                <a:effectLst/>
                <a:latin typeface="Söhne"/>
              </a:rPr>
              <a:t>Create a </a:t>
            </a:r>
            <a:r>
              <a:rPr lang="en-US" b="0" i="0" dirty="0" err="1">
                <a:solidFill>
                  <a:srgbClr val="374151"/>
                </a:solidFill>
                <a:effectLst/>
                <a:latin typeface="Söhne"/>
              </a:rPr>
              <a:t>BoW</a:t>
            </a:r>
            <a:r>
              <a:rPr lang="en-US" b="0" i="0" dirty="0">
                <a:solidFill>
                  <a:srgbClr val="374151"/>
                </a:solidFill>
                <a:effectLst/>
                <a:latin typeface="Söhne"/>
              </a:rPr>
              <a:t> vector based on word presence (1 if present, 0 if absent) in the vocabulary.</a:t>
            </a:r>
          </a:p>
          <a:p>
            <a:pPr algn="l">
              <a:buFont typeface="Arial" panose="020B0604020202020204" pitchFamily="34" charset="0"/>
              <a:buChar char="•"/>
            </a:pPr>
            <a:r>
              <a:rPr lang="en-US" b="0" i="0" dirty="0" err="1">
                <a:solidFill>
                  <a:srgbClr val="374151"/>
                </a:solidFill>
                <a:effectLst/>
                <a:latin typeface="Söhne"/>
              </a:rPr>
              <a:t>BoW</a:t>
            </a:r>
            <a:r>
              <a:rPr lang="en-US" b="0" i="0" dirty="0">
                <a:solidFill>
                  <a:srgbClr val="374151"/>
                </a:solidFill>
                <a:effectLst/>
                <a:latin typeface="Söhne"/>
              </a:rPr>
              <a:t> Vector:</a:t>
            </a:r>
          </a:p>
          <a:p>
            <a:pPr marL="742950" lvl="1" indent="-285750" algn="l">
              <a:buFont typeface="Arial" panose="020B0604020202020204" pitchFamily="34" charset="0"/>
              <a:buChar char="•"/>
            </a:pPr>
            <a:r>
              <a:rPr lang="en-US" b="0" i="0" dirty="0">
                <a:solidFill>
                  <a:srgbClr val="374151"/>
                </a:solidFill>
                <a:effectLst/>
                <a:latin typeface="Söhne"/>
              </a:rPr>
              <a:t>"The": 1</a:t>
            </a:r>
          </a:p>
          <a:p>
            <a:pPr marL="742950" lvl="1" indent="-285750" algn="l">
              <a:buFont typeface="Arial" panose="020B0604020202020204" pitchFamily="34" charset="0"/>
              <a:buChar char="•"/>
            </a:pPr>
            <a:r>
              <a:rPr lang="en-US" b="0" i="0" dirty="0">
                <a:solidFill>
                  <a:srgbClr val="374151"/>
                </a:solidFill>
                <a:effectLst/>
                <a:latin typeface="Söhne"/>
              </a:rPr>
              <a:t>"cat": 1</a:t>
            </a:r>
          </a:p>
          <a:p>
            <a:pPr marL="742950" lvl="1" indent="-285750" algn="l">
              <a:buFont typeface="Arial" panose="020B0604020202020204" pitchFamily="34" charset="0"/>
              <a:buChar char="•"/>
            </a:pPr>
            <a:r>
              <a:rPr lang="en-US" b="0" i="0" dirty="0">
                <a:solidFill>
                  <a:srgbClr val="374151"/>
                </a:solidFill>
                <a:effectLst/>
                <a:latin typeface="Söhne"/>
              </a:rPr>
              <a:t>"chased": 1</a:t>
            </a:r>
          </a:p>
          <a:p>
            <a:pPr marL="742950" lvl="1" indent="-285750" algn="l">
              <a:buFont typeface="Arial" panose="020B0604020202020204" pitchFamily="34" charset="0"/>
              <a:buChar char="•"/>
            </a:pPr>
            <a:r>
              <a:rPr lang="en-US" b="0" i="0" dirty="0">
                <a:solidFill>
                  <a:srgbClr val="374151"/>
                </a:solidFill>
                <a:effectLst/>
                <a:latin typeface="Söhne"/>
              </a:rPr>
              <a:t>"the": 1</a:t>
            </a:r>
          </a:p>
          <a:p>
            <a:pPr marL="742950" lvl="1" indent="-285750" algn="l">
              <a:buFont typeface="Arial" panose="020B0604020202020204" pitchFamily="34" charset="0"/>
              <a:buChar char="•"/>
            </a:pPr>
            <a:r>
              <a:rPr lang="en-US" b="0" i="0" dirty="0">
                <a:solidFill>
                  <a:srgbClr val="374151"/>
                </a:solidFill>
                <a:effectLst/>
                <a:latin typeface="Söhne"/>
              </a:rPr>
              <a:t>"mouse": 1</a:t>
            </a:r>
          </a:p>
          <a:p>
            <a:pPr marL="457200" lvl="1" algn="l"/>
            <a:endParaRPr lang="en-US" b="0" i="0" dirty="0">
              <a:solidFill>
                <a:srgbClr val="374151"/>
              </a:solidFill>
              <a:effectLst/>
              <a:latin typeface="Söhne"/>
            </a:endParaRPr>
          </a:p>
          <a:p>
            <a:pPr marL="457200" lvl="1" algn="l"/>
            <a:r>
              <a:rPr lang="en-US" b="0" i="0" dirty="0">
                <a:solidFill>
                  <a:srgbClr val="374151"/>
                </a:solidFill>
                <a:effectLst/>
                <a:latin typeface="Söhne"/>
              </a:rPr>
              <a:t>In this example, you can see that the word "the" appears twice in the sentence, but the </a:t>
            </a:r>
            <a:r>
              <a:rPr lang="en-US" b="0" i="0" dirty="0" err="1">
                <a:solidFill>
                  <a:srgbClr val="374151"/>
                </a:solidFill>
                <a:effectLst/>
                <a:latin typeface="Söhne"/>
              </a:rPr>
              <a:t>BoW</a:t>
            </a:r>
            <a:r>
              <a:rPr lang="en-US" b="0" i="0" dirty="0">
                <a:solidFill>
                  <a:srgbClr val="374151"/>
                </a:solidFill>
                <a:effectLst/>
                <a:latin typeface="Söhne"/>
              </a:rPr>
              <a:t> representation only accounts for its presence once. </a:t>
            </a:r>
            <a:r>
              <a:rPr lang="en-US" b="0" i="0" dirty="0" err="1">
                <a:solidFill>
                  <a:srgbClr val="374151"/>
                </a:solidFill>
                <a:effectLst/>
                <a:latin typeface="Söhne"/>
              </a:rPr>
              <a:t>BoW</a:t>
            </a:r>
            <a:r>
              <a:rPr lang="en-US" b="0" i="0" dirty="0">
                <a:solidFill>
                  <a:srgbClr val="374151"/>
                </a:solidFill>
                <a:effectLst/>
                <a:latin typeface="Söhne"/>
              </a:rPr>
              <a:t> focuses on whether a word is present or not, not on its frequency of occurrence.</a:t>
            </a:r>
          </a:p>
          <a:p>
            <a:endParaRPr lang="en-US" dirty="0"/>
          </a:p>
        </p:txBody>
      </p:sp>
    </p:spTree>
    <p:extLst>
      <p:ext uri="{BB962C8B-B14F-4D97-AF65-F5344CB8AC3E}">
        <p14:creationId xmlns:p14="http://schemas.microsoft.com/office/powerpoint/2010/main" val="103620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F2CC-CBE1-E752-378E-368983CEEA64}"/>
              </a:ext>
            </a:extLst>
          </p:cNvPr>
          <p:cNvSpPr>
            <a:spLocks noGrp="1"/>
          </p:cNvSpPr>
          <p:nvPr>
            <p:ph type="title"/>
          </p:nvPr>
        </p:nvSpPr>
        <p:spPr/>
        <p:txBody>
          <a:bodyPr>
            <a:normAutofit fontScale="90000"/>
          </a:bodyPr>
          <a:lstStyle/>
          <a:p>
            <a:r>
              <a:rPr lang="en-US" b="0" i="0" dirty="0">
                <a:solidFill>
                  <a:srgbClr val="374151"/>
                </a:solidFill>
                <a:effectLst/>
                <a:latin typeface="Söhne"/>
              </a:rPr>
              <a:t>Key points to note about the </a:t>
            </a:r>
            <a:r>
              <a:rPr lang="en-US" b="0" i="0" dirty="0" err="1">
                <a:solidFill>
                  <a:srgbClr val="374151"/>
                </a:solidFill>
                <a:effectLst/>
                <a:latin typeface="Söhne"/>
              </a:rPr>
              <a:t>BoW</a:t>
            </a:r>
            <a:r>
              <a:rPr lang="en-US" b="0" i="0" dirty="0">
                <a:solidFill>
                  <a:srgbClr val="374151"/>
                </a:solidFill>
                <a:effectLst/>
                <a:latin typeface="Söhne"/>
              </a:rPr>
              <a:t> model:</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1837F6A7-237D-1D8E-8911-70967ECA329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 It simplifies text data by ignoring word order and structure.</a:t>
            </a:r>
          </a:p>
          <a:p>
            <a:pPr algn="l">
              <a:buFont typeface="Arial" panose="020B0604020202020204" pitchFamily="34" charset="0"/>
              <a:buChar char="•"/>
            </a:pPr>
            <a:r>
              <a:rPr lang="en-US" b="0" i="0" dirty="0">
                <a:solidFill>
                  <a:srgbClr val="374151"/>
                </a:solidFill>
                <a:effectLst/>
                <a:latin typeface="Söhne"/>
              </a:rPr>
              <a:t> It's a count-based representation, so word frequency information is retained.</a:t>
            </a:r>
          </a:p>
          <a:p>
            <a:pPr algn="l">
              <a:buFont typeface="Arial" panose="020B0604020202020204" pitchFamily="34" charset="0"/>
              <a:buChar char="•"/>
            </a:pPr>
            <a:r>
              <a:rPr lang="en-US" b="0" i="0" dirty="0">
                <a:solidFill>
                  <a:srgbClr val="374151"/>
                </a:solidFill>
                <a:effectLst/>
                <a:latin typeface="Söhne"/>
              </a:rPr>
              <a:t> It's often used as input for machine learning models like Naive Bayes, Decision Trees, or Support Vector Machines for text classification tasks.</a:t>
            </a:r>
          </a:p>
          <a:p>
            <a:pPr algn="l">
              <a:buFont typeface="Arial" panose="020B0604020202020204" pitchFamily="34" charset="0"/>
              <a:buChar char="•"/>
            </a:pPr>
            <a:r>
              <a:rPr lang="en-US" b="0" i="0" dirty="0">
                <a:solidFill>
                  <a:srgbClr val="374151"/>
                </a:solidFill>
                <a:effectLst/>
                <a:latin typeface="Söhne"/>
              </a:rPr>
              <a:t> </a:t>
            </a:r>
            <a:r>
              <a:rPr lang="en-US" b="0" i="0" dirty="0" err="1">
                <a:solidFill>
                  <a:srgbClr val="374151"/>
                </a:solidFill>
                <a:effectLst/>
                <a:latin typeface="Söhne"/>
              </a:rPr>
              <a:t>BoW</a:t>
            </a:r>
            <a:r>
              <a:rPr lang="en-US" b="0" i="0" dirty="0">
                <a:solidFill>
                  <a:srgbClr val="374151"/>
                </a:solidFill>
                <a:effectLst/>
                <a:latin typeface="Söhne"/>
              </a:rPr>
              <a:t> does not capture semantic meaning or word relationships, which can limit its effectiveness for certain NLP tasks.</a:t>
            </a:r>
          </a:p>
          <a:p>
            <a:endParaRPr lang="en-US" dirty="0"/>
          </a:p>
        </p:txBody>
      </p:sp>
    </p:spTree>
    <p:extLst>
      <p:ext uri="{BB962C8B-B14F-4D97-AF65-F5344CB8AC3E}">
        <p14:creationId xmlns:p14="http://schemas.microsoft.com/office/powerpoint/2010/main" val="240997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1CE0-3C4B-E1ED-8242-D6F48529B6CB}"/>
              </a:ext>
            </a:extLst>
          </p:cNvPr>
          <p:cNvSpPr>
            <a:spLocks noGrp="1"/>
          </p:cNvSpPr>
          <p:nvPr>
            <p:ph type="title"/>
          </p:nvPr>
        </p:nvSpPr>
        <p:spPr/>
        <p:txBody>
          <a:bodyPr>
            <a:normAutofit fontScale="90000"/>
          </a:bodyPr>
          <a:lstStyle/>
          <a:p>
            <a:br>
              <a:rPr lang="en-US" b="0" i="0" dirty="0">
                <a:effectLst/>
                <a:latin typeface="Arial" panose="020B0604020202020204" pitchFamily="34" charset="0"/>
              </a:rPr>
            </a:br>
            <a:r>
              <a:rPr lang="en-US" b="0" i="0" dirty="0">
                <a:effectLst/>
                <a:latin typeface="Arial" panose="020B0604020202020204" pitchFamily="34" charset="0"/>
              </a:rPr>
              <a:t>2. Neural Network Models</a:t>
            </a:r>
            <a:br>
              <a:rPr lang="en-US" dirty="0"/>
            </a:br>
            <a:br>
              <a:rPr lang="en-US" dirty="0"/>
            </a:br>
            <a:endParaRPr lang="en-US" dirty="0"/>
          </a:p>
        </p:txBody>
      </p:sp>
      <p:sp>
        <p:nvSpPr>
          <p:cNvPr id="3" name="Content Placeholder 2">
            <a:extLst>
              <a:ext uri="{FF2B5EF4-FFF2-40B4-BE49-F238E27FC236}">
                <a16:creationId xmlns:a16="http://schemas.microsoft.com/office/drawing/2014/main" id="{73F9181E-3393-1021-F26C-6ABC13F9D195}"/>
              </a:ext>
            </a:extLst>
          </p:cNvPr>
          <p:cNvSpPr>
            <a:spLocks noGrp="1"/>
          </p:cNvSpPr>
          <p:nvPr>
            <p:ph idx="1"/>
          </p:nvPr>
        </p:nvSpPr>
        <p:spPr/>
        <p:txBody>
          <a:bodyPr>
            <a:normAutofit fontScale="92500" lnSpcReduction="10000"/>
          </a:bodyPr>
          <a:lstStyle/>
          <a:p>
            <a:pPr algn="l"/>
            <a:r>
              <a:rPr lang="en-US" b="1" i="0" dirty="0">
                <a:solidFill>
                  <a:srgbClr val="374151"/>
                </a:solidFill>
                <a:effectLst/>
                <a:latin typeface="Söhne"/>
              </a:rPr>
              <a:t>Example: Text Classification Using a Neural Network</a:t>
            </a:r>
            <a:endParaRPr lang="en-US" b="0" i="0" dirty="0">
              <a:solidFill>
                <a:srgbClr val="374151"/>
              </a:solidFill>
              <a:effectLst/>
              <a:latin typeface="Söhne"/>
            </a:endParaRPr>
          </a:p>
          <a:p>
            <a:pPr algn="l"/>
            <a:r>
              <a:rPr lang="en-US" b="0" i="0" dirty="0">
                <a:solidFill>
                  <a:srgbClr val="374151"/>
                </a:solidFill>
                <a:effectLst/>
                <a:latin typeface="Söhne"/>
              </a:rPr>
              <a:t>Suppose you have a dataset of movie reviews, and you want to classify each review as either "positive" or "negative" sentiment. You can use a neural network model for this task. Here's a simplified example:</a:t>
            </a:r>
          </a:p>
          <a:p>
            <a:pPr algn="l"/>
            <a:r>
              <a:rPr lang="en-US" b="1" i="0" dirty="0">
                <a:solidFill>
                  <a:srgbClr val="374151"/>
                </a:solidFill>
                <a:effectLst/>
                <a:latin typeface="Söhne"/>
              </a:rPr>
              <a:t>Step 1: Data Preparation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Prepare your dataset, which consists of movie reviews and their corresponding sentiment labels.</a:t>
            </a:r>
          </a:p>
          <a:p>
            <a:pPr algn="l">
              <a:buFont typeface="Arial" panose="020B0604020202020204" pitchFamily="34" charset="0"/>
              <a:buChar char="•"/>
            </a:pPr>
            <a:r>
              <a:rPr lang="en-US" b="0" i="0" dirty="0">
                <a:solidFill>
                  <a:srgbClr val="374151"/>
                </a:solidFill>
                <a:effectLst/>
                <a:latin typeface="Söhne"/>
              </a:rPr>
              <a:t>Example Review 1: "I loved the movie. It was fantastic!" Sentiment Label 1: "Positive"</a:t>
            </a:r>
          </a:p>
          <a:p>
            <a:pPr algn="l">
              <a:buFont typeface="Arial" panose="020B0604020202020204" pitchFamily="34" charset="0"/>
              <a:buChar char="•"/>
            </a:pPr>
            <a:r>
              <a:rPr lang="en-US" b="0" i="0" dirty="0">
                <a:solidFill>
                  <a:srgbClr val="374151"/>
                </a:solidFill>
                <a:effectLst/>
                <a:latin typeface="Söhne"/>
              </a:rPr>
              <a:t>Example Review 2: "The film was terrible. I hated it." Sentiment Label 2: "Negative"</a:t>
            </a:r>
          </a:p>
          <a:p>
            <a:endParaRPr lang="en-US" dirty="0"/>
          </a:p>
        </p:txBody>
      </p:sp>
    </p:spTree>
    <p:extLst>
      <p:ext uri="{BB962C8B-B14F-4D97-AF65-F5344CB8AC3E}">
        <p14:creationId xmlns:p14="http://schemas.microsoft.com/office/powerpoint/2010/main" val="178834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2E08-D56B-AE2B-DD15-314FCDDD7A4D}"/>
              </a:ext>
            </a:extLst>
          </p:cNvPr>
          <p:cNvSpPr>
            <a:spLocks noGrp="1"/>
          </p:cNvSpPr>
          <p:nvPr>
            <p:ph type="title"/>
          </p:nvPr>
        </p:nvSpPr>
        <p:spPr/>
        <p:txBody>
          <a:bodyPr/>
          <a:lstStyle/>
          <a:p>
            <a:r>
              <a:rPr lang="en-US" b="1" i="0" dirty="0">
                <a:effectLst/>
                <a:latin typeface="Söhne"/>
              </a:rPr>
              <a:t>Step 2: Text Preprocessing</a:t>
            </a:r>
            <a:endParaRPr lang="en-US" dirty="0"/>
          </a:p>
        </p:txBody>
      </p:sp>
      <p:sp>
        <p:nvSpPr>
          <p:cNvPr id="3" name="Content Placeholder 2">
            <a:extLst>
              <a:ext uri="{FF2B5EF4-FFF2-40B4-BE49-F238E27FC236}">
                <a16:creationId xmlns:a16="http://schemas.microsoft.com/office/drawing/2014/main" id="{D118FEF0-CECC-F14A-0BF0-D2DCDA965973}"/>
              </a:ext>
            </a:extLst>
          </p:cNvPr>
          <p:cNvSpPr>
            <a:spLocks noGrp="1"/>
          </p:cNvSpPr>
          <p:nvPr>
            <p:ph idx="1"/>
          </p:nvPr>
        </p:nvSpPr>
        <p:spPr/>
        <p:txBody>
          <a:bodyPr/>
          <a:lstStyle/>
          <a:p>
            <a:pPr marL="342900" indent="-342900">
              <a:buFont typeface="Arial" panose="020B0604020202020204" pitchFamily="34" charset="0"/>
              <a:buChar char="•"/>
            </a:pPr>
            <a:r>
              <a:rPr lang="en-US" b="0" i="0" dirty="0">
                <a:solidFill>
                  <a:srgbClr val="374151"/>
                </a:solidFill>
                <a:effectLst/>
                <a:latin typeface="Söhne"/>
              </a:rPr>
              <a:t>Tokenize the text: Split the reviews into words or tokens.</a:t>
            </a:r>
          </a:p>
          <a:p>
            <a:pPr marL="342900" indent="-342900">
              <a:buFont typeface="Arial" panose="020B0604020202020204" pitchFamily="34" charset="0"/>
              <a:buChar char="•"/>
            </a:pPr>
            <a:r>
              <a:rPr lang="en-US" b="0" i="0" dirty="0">
                <a:solidFill>
                  <a:srgbClr val="374151"/>
                </a:solidFill>
                <a:effectLst/>
                <a:latin typeface="Söhne"/>
              </a:rPr>
              <a:t>Create a vocabulary: Build a list of unique words from all the reviews.</a:t>
            </a:r>
          </a:p>
          <a:p>
            <a:pPr marL="342900" indent="-342900">
              <a:buFont typeface="Arial" panose="020B0604020202020204" pitchFamily="34" charset="0"/>
              <a:buChar char="•"/>
            </a:pPr>
            <a:r>
              <a:rPr lang="en-US" b="0" i="0" dirty="0">
                <a:solidFill>
                  <a:srgbClr val="374151"/>
                </a:solidFill>
                <a:effectLst/>
                <a:latin typeface="Söhne"/>
              </a:rPr>
              <a:t>Convert text to numerical format: Represent each review using numerical vectors, such as one-hot encoding. Here, we'll use one-hot encoding, where each word is represented as a binary vector.</a:t>
            </a:r>
            <a:endParaRPr lang="en-US" dirty="0"/>
          </a:p>
        </p:txBody>
      </p:sp>
    </p:spTree>
    <p:extLst>
      <p:ext uri="{BB962C8B-B14F-4D97-AF65-F5344CB8AC3E}">
        <p14:creationId xmlns:p14="http://schemas.microsoft.com/office/powerpoint/2010/main" val="200673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3FD8-0E71-8F41-3624-458448D0BAD2}"/>
              </a:ext>
            </a:extLst>
          </p:cNvPr>
          <p:cNvSpPr>
            <a:spLocks noGrp="1"/>
          </p:cNvSpPr>
          <p:nvPr>
            <p:ph type="title"/>
          </p:nvPr>
        </p:nvSpPr>
        <p:spPr>
          <a:xfrm>
            <a:off x="761801" y="-748145"/>
            <a:ext cx="10380573" cy="74814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4F338E5-E8FA-F8A9-AF59-2E0B658FBDDE}"/>
              </a:ext>
            </a:extLst>
          </p:cNvPr>
          <p:cNvSpPr>
            <a:spLocks noGrp="1"/>
          </p:cNvSpPr>
          <p:nvPr>
            <p:ph idx="1"/>
          </p:nvPr>
        </p:nvSpPr>
        <p:spPr>
          <a:xfrm>
            <a:off x="761799" y="320634"/>
            <a:ext cx="10381205" cy="6448301"/>
          </a:xfrm>
        </p:spPr>
        <p:txBody>
          <a:bodyPr>
            <a:noAutofit/>
          </a:bodyPr>
          <a:lstStyle/>
          <a:p>
            <a:pPr algn="l"/>
            <a:r>
              <a:rPr lang="en-US" sz="1800" b="1" i="0" dirty="0">
                <a:solidFill>
                  <a:srgbClr val="374151"/>
                </a:solidFill>
                <a:effectLst/>
                <a:latin typeface="Söhne"/>
              </a:rPr>
              <a:t>Step 3: Neural Network Architecture</a:t>
            </a:r>
            <a:endParaRPr lang="en-US" sz="1800" b="0" i="0" dirty="0">
              <a:solidFill>
                <a:srgbClr val="374151"/>
              </a:solidFill>
              <a:effectLst/>
              <a:latin typeface="Söhne"/>
            </a:endParaRPr>
          </a:p>
          <a:p>
            <a:pPr algn="l">
              <a:buFont typeface="Arial" panose="020B0604020202020204" pitchFamily="34" charset="0"/>
              <a:buChar char="•"/>
            </a:pPr>
            <a:r>
              <a:rPr lang="en-US" sz="1800" b="0" i="0" dirty="0">
                <a:solidFill>
                  <a:srgbClr val="374151"/>
                </a:solidFill>
                <a:effectLst/>
                <a:latin typeface="Söhne"/>
              </a:rPr>
              <a:t>Design a neural network for text classification. A simple architecture consists of an input layer, one or more hidden layers, and an output layer with </a:t>
            </a:r>
            <a:r>
              <a:rPr lang="en-US" sz="1800" b="0" i="0" dirty="0" err="1">
                <a:solidFill>
                  <a:srgbClr val="374151"/>
                </a:solidFill>
                <a:effectLst/>
                <a:latin typeface="Söhne"/>
              </a:rPr>
              <a:t>softmax</a:t>
            </a:r>
            <a:r>
              <a:rPr lang="en-US" sz="1800" b="0" i="0" dirty="0">
                <a:solidFill>
                  <a:srgbClr val="374151"/>
                </a:solidFill>
                <a:effectLst/>
                <a:latin typeface="Söhne"/>
              </a:rPr>
              <a:t> activation to classify the sentiment as positive or negative.</a:t>
            </a:r>
          </a:p>
          <a:p>
            <a:r>
              <a:rPr lang="en-US" sz="1800" b="1" i="0" dirty="0">
                <a:effectLst/>
                <a:latin typeface="Söhne"/>
              </a:rPr>
              <a:t>Step 4: Training</a:t>
            </a:r>
            <a:endParaRPr lang="en-US" sz="1800" b="1" dirty="0">
              <a:latin typeface="Söhne"/>
            </a:endParaRPr>
          </a:p>
          <a:p>
            <a:r>
              <a:rPr lang="en-US" sz="1800" b="1" i="0" dirty="0">
                <a:effectLst/>
                <a:latin typeface="Söhne"/>
              </a:rPr>
              <a:t>Step 5: Prediction</a:t>
            </a:r>
          </a:p>
          <a:p>
            <a:pPr algn="l"/>
            <a:endParaRPr lang="en-US" sz="1800" b="1" dirty="0">
              <a:latin typeface="Söhne"/>
            </a:endParaRPr>
          </a:p>
          <a:p>
            <a:pPr algn="l"/>
            <a:r>
              <a:rPr lang="en-US" sz="1800" b="1" i="0" dirty="0">
                <a:solidFill>
                  <a:srgbClr val="000000"/>
                </a:solidFill>
                <a:effectLst/>
                <a:latin typeface="Söhne"/>
              </a:rPr>
              <a:t>Example Prediction</a:t>
            </a:r>
            <a:r>
              <a:rPr lang="en-US" sz="1800" b="0" i="0" dirty="0">
                <a:solidFill>
                  <a:srgbClr val="000000"/>
                </a:solidFill>
                <a:effectLst/>
                <a:latin typeface="Söhne"/>
              </a:rPr>
              <a:t>:</a:t>
            </a:r>
          </a:p>
          <a:p>
            <a:pPr algn="l">
              <a:buFont typeface="Arial" panose="020B0604020202020204" pitchFamily="34" charset="0"/>
              <a:buChar char="•"/>
            </a:pPr>
            <a:r>
              <a:rPr lang="en-US" sz="1800" b="0" i="0" dirty="0">
                <a:solidFill>
                  <a:srgbClr val="000000"/>
                </a:solidFill>
                <a:effectLst/>
                <a:latin typeface="Söhne"/>
              </a:rPr>
              <a:t>Suppose you have a new movie review: "This film is amazing!"</a:t>
            </a:r>
          </a:p>
          <a:p>
            <a:pPr algn="l">
              <a:buFont typeface="Arial" panose="020B0604020202020204" pitchFamily="34" charset="0"/>
              <a:buChar char="•"/>
            </a:pPr>
            <a:r>
              <a:rPr lang="en-US" sz="1800" b="0" i="0" dirty="0">
                <a:solidFill>
                  <a:srgbClr val="000000"/>
                </a:solidFill>
                <a:effectLst/>
                <a:latin typeface="Söhne"/>
              </a:rPr>
              <a:t>Tokenize it: ["This", "film", "is", "amazing!"]</a:t>
            </a:r>
          </a:p>
          <a:p>
            <a:pPr algn="l">
              <a:buFont typeface="Arial" panose="020B0604020202020204" pitchFamily="34" charset="0"/>
              <a:buChar char="•"/>
            </a:pPr>
            <a:r>
              <a:rPr lang="en-US" sz="1800" b="0" i="0" dirty="0">
                <a:solidFill>
                  <a:srgbClr val="000000"/>
                </a:solidFill>
                <a:effectLst/>
                <a:latin typeface="Söhne"/>
              </a:rPr>
              <a:t>One-hot encode it based on the vocabulary:</a:t>
            </a:r>
          </a:p>
          <a:p>
            <a:pPr marL="742950" lvl="1" indent="-285750" algn="l">
              <a:buFont typeface="Arial" panose="020B0604020202020204" pitchFamily="34" charset="0"/>
              <a:buChar char="•"/>
            </a:pPr>
            <a:r>
              <a:rPr lang="en-US" sz="1800" b="0" i="0" dirty="0">
                <a:solidFill>
                  <a:srgbClr val="000000"/>
                </a:solidFill>
                <a:effectLst/>
                <a:latin typeface="Söhne"/>
              </a:rPr>
              <a:t>"This": [1, 0, 0, 0, 0, 0, 0, 0, 0, 0, 0]</a:t>
            </a:r>
          </a:p>
          <a:p>
            <a:pPr marL="742950" lvl="1" indent="-285750" algn="l">
              <a:buFont typeface="Arial" panose="020B0604020202020204" pitchFamily="34" charset="0"/>
              <a:buChar char="•"/>
            </a:pPr>
            <a:r>
              <a:rPr lang="en-US" sz="1800" b="0" i="0" dirty="0">
                <a:solidFill>
                  <a:srgbClr val="000000"/>
                </a:solidFill>
                <a:effectLst/>
                <a:latin typeface="Söhne"/>
              </a:rPr>
              <a:t>"film": [0, 0, 0, 0, 0, 0, 0, 1, 0, 0, 0]</a:t>
            </a:r>
          </a:p>
          <a:p>
            <a:pPr marL="742950" lvl="1" indent="-285750" algn="l">
              <a:buFont typeface="Arial" panose="020B0604020202020204" pitchFamily="34" charset="0"/>
              <a:buChar char="•"/>
            </a:pPr>
            <a:r>
              <a:rPr lang="en-US" sz="1800" b="0" i="0" dirty="0">
                <a:solidFill>
                  <a:srgbClr val="000000"/>
                </a:solidFill>
                <a:effectLst/>
                <a:latin typeface="Söhne"/>
              </a:rPr>
              <a:t>"is": [0, 0, 0, 0, 0, 1, 0, 0, 0, 0, 0]</a:t>
            </a:r>
          </a:p>
          <a:p>
            <a:pPr marL="742950" lvl="1" indent="-285750" algn="l">
              <a:buFont typeface="Arial" panose="020B0604020202020204" pitchFamily="34" charset="0"/>
              <a:buChar char="•"/>
            </a:pPr>
            <a:r>
              <a:rPr lang="en-US" sz="1800" b="0" i="0" dirty="0">
                <a:solidFill>
                  <a:srgbClr val="000000"/>
                </a:solidFill>
                <a:effectLst/>
                <a:latin typeface="Söhne"/>
              </a:rPr>
              <a:t>"amazing!": [0, 0, 0, 0, 0, 0, 0, 0, 0, 1, 0]</a:t>
            </a:r>
          </a:p>
          <a:p>
            <a:pPr algn="l">
              <a:buFont typeface="Arial" panose="020B0604020202020204" pitchFamily="34" charset="0"/>
              <a:buChar char="•"/>
            </a:pPr>
            <a:r>
              <a:rPr lang="en-US" sz="1800" b="0" i="0" dirty="0">
                <a:solidFill>
                  <a:srgbClr val="000000"/>
                </a:solidFill>
                <a:effectLst/>
                <a:latin typeface="Söhne"/>
              </a:rPr>
              <a:t>Feed the one-hot encoded vector into the trained neural network for prediction.</a:t>
            </a:r>
          </a:p>
          <a:p>
            <a:pPr algn="l">
              <a:buFont typeface="Arial" panose="020B0604020202020204" pitchFamily="34" charset="0"/>
              <a:buChar char="•"/>
            </a:pPr>
            <a:r>
              <a:rPr lang="en-US" sz="1800" b="0" i="0" dirty="0">
                <a:solidFill>
                  <a:srgbClr val="000000"/>
                </a:solidFill>
                <a:effectLst/>
                <a:latin typeface="Söhne"/>
              </a:rPr>
              <a:t>The network predicts a "Positive" sentiment for this review.</a:t>
            </a:r>
          </a:p>
          <a:p>
            <a:pPr algn="l"/>
            <a:br>
              <a:rPr lang="en-US" sz="1800" b="0" i="0" dirty="0">
                <a:solidFill>
                  <a:srgbClr val="000000"/>
                </a:solidFill>
                <a:effectLst/>
                <a:latin typeface="Söhne"/>
              </a:rPr>
            </a:br>
            <a:endParaRPr lang="en-US" sz="1800" b="0" i="0" dirty="0">
              <a:solidFill>
                <a:srgbClr val="000000"/>
              </a:solidFill>
              <a:effectLst/>
              <a:latin typeface="Söhne"/>
            </a:endParaRPr>
          </a:p>
          <a:p>
            <a:endParaRPr lang="en-US" sz="1800" dirty="0"/>
          </a:p>
        </p:txBody>
      </p:sp>
    </p:spTree>
    <p:extLst>
      <p:ext uri="{BB962C8B-B14F-4D97-AF65-F5344CB8AC3E}">
        <p14:creationId xmlns:p14="http://schemas.microsoft.com/office/powerpoint/2010/main" val="381711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7FC1-E3D8-569F-7501-577CEE3F963D}"/>
              </a:ext>
            </a:extLst>
          </p:cNvPr>
          <p:cNvSpPr>
            <a:spLocks noGrp="1"/>
          </p:cNvSpPr>
          <p:nvPr>
            <p:ph type="title"/>
          </p:nvPr>
        </p:nvSpPr>
        <p:spPr/>
        <p:txBody>
          <a:bodyPr/>
          <a:lstStyle/>
          <a:p>
            <a:r>
              <a:rPr lang="en-US" dirty="0"/>
              <a:t>What is WordNet?</a:t>
            </a:r>
          </a:p>
        </p:txBody>
      </p:sp>
      <p:sp>
        <p:nvSpPr>
          <p:cNvPr id="3" name="Content Placeholder 2">
            <a:extLst>
              <a:ext uri="{FF2B5EF4-FFF2-40B4-BE49-F238E27FC236}">
                <a16:creationId xmlns:a16="http://schemas.microsoft.com/office/drawing/2014/main" id="{24E8B900-805E-E8CD-7B72-8B48E57D5506}"/>
              </a:ext>
            </a:extLst>
          </p:cNvPr>
          <p:cNvSpPr>
            <a:spLocks noGrp="1"/>
          </p:cNvSpPr>
          <p:nvPr>
            <p:ph idx="1"/>
          </p:nvPr>
        </p:nvSpPr>
        <p:spPr/>
        <p:txBody>
          <a:bodyPr/>
          <a:lstStyle/>
          <a:p>
            <a:r>
              <a:rPr lang="en-US" b="1" i="0" dirty="0">
                <a:effectLst/>
                <a:latin typeface="Söhne"/>
              </a:rPr>
              <a:t>WordNet is like a digital dictionary with superpowers.</a:t>
            </a:r>
            <a:r>
              <a:rPr lang="en-US" b="0" i="0" dirty="0">
                <a:solidFill>
                  <a:srgbClr val="374151"/>
                </a:solidFill>
                <a:effectLst/>
                <a:latin typeface="Söhne"/>
              </a:rPr>
              <a:t> It's not just a regular dictionary; it's a special tool that helps computers understand words in a more meaningful way. WordNet groups words with similar meanings together, shows how words are related to each other, and even helps figure out different meanings of the same word. It's like a superhero for computers when they're trying to understand and work with words in human language.</a:t>
            </a:r>
            <a:endParaRPr lang="en-US" dirty="0"/>
          </a:p>
        </p:txBody>
      </p:sp>
    </p:spTree>
    <p:extLst>
      <p:ext uri="{BB962C8B-B14F-4D97-AF65-F5344CB8AC3E}">
        <p14:creationId xmlns:p14="http://schemas.microsoft.com/office/powerpoint/2010/main" val="428851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EFD0-E53A-8927-A822-27B4BF60A4EC}"/>
              </a:ext>
            </a:extLst>
          </p:cNvPr>
          <p:cNvSpPr>
            <a:spLocks noGrp="1"/>
          </p:cNvSpPr>
          <p:nvPr>
            <p:ph type="title"/>
          </p:nvPr>
        </p:nvSpPr>
        <p:spPr/>
        <p:txBody>
          <a:bodyPr/>
          <a:lstStyle/>
          <a:p>
            <a:r>
              <a:rPr lang="en-US" dirty="0"/>
              <a:t>Example of WordNet</a:t>
            </a:r>
          </a:p>
        </p:txBody>
      </p:sp>
      <p:sp>
        <p:nvSpPr>
          <p:cNvPr id="3" name="Content Placeholder 2">
            <a:extLst>
              <a:ext uri="{FF2B5EF4-FFF2-40B4-BE49-F238E27FC236}">
                <a16:creationId xmlns:a16="http://schemas.microsoft.com/office/drawing/2014/main" id="{C56B2A0E-B0F5-81A5-80F7-D455DC4A3A35}"/>
              </a:ext>
            </a:extLst>
          </p:cNvPr>
          <p:cNvSpPr>
            <a:spLocks noGrp="1"/>
          </p:cNvSpPr>
          <p:nvPr>
            <p:ph idx="1"/>
          </p:nvPr>
        </p:nvSpPr>
        <p:spPr/>
        <p:txBody>
          <a:bodyPr>
            <a:normAutofit/>
          </a:bodyPr>
          <a:lstStyle/>
          <a:p>
            <a:r>
              <a:rPr lang="en-US" b="1" dirty="0">
                <a:effectLst/>
              </a:rPr>
              <a:t>Word</a:t>
            </a:r>
            <a:r>
              <a:rPr lang="en-US" dirty="0">
                <a:effectLst/>
              </a:rPr>
              <a:t>: "Car"</a:t>
            </a:r>
          </a:p>
          <a:p>
            <a:r>
              <a:rPr lang="en-US" b="1" i="0" dirty="0">
                <a:solidFill>
                  <a:srgbClr val="374151"/>
                </a:solidFill>
                <a:effectLst/>
                <a:latin typeface="Söhne"/>
              </a:rPr>
              <a:t>1</a:t>
            </a:r>
            <a:r>
              <a:rPr lang="en-US" b="0" i="0" dirty="0">
                <a:solidFill>
                  <a:srgbClr val="374151"/>
                </a:solidFill>
                <a:effectLst/>
                <a:latin typeface="Söhne"/>
              </a:rPr>
              <a:t>: "Car" as an Automobile</a:t>
            </a:r>
          </a:p>
          <a:p>
            <a:pPr marL="742950" lvl="1" indent="-285750">
              <a:buFont typeface="+mj-lt"/>
              <a:buAutoNum type="arabicPeriod"/>
            </a:pPr>
            <a:r>
              <a:rPr lang="en-US" b="0" i="0" dirty="0">
                <a:solidFill>
                  <a:srgbClr val="374151"/>
                </a:solidFill>
                <a:effectLst/>
                <a:latin typeface="Söhne"/>
              </a:rPr>
              <a:t>Synonyms: automobile, motorcar, machine, motor vehicle</a:t>
            </a:r>
          </a:p>
          <a:p>
            <a:pPr marL="742950" lvl="1" indent="-285750">
              <a:buFont typeface="+mj-lt"/>
              <a:buAutoNum type="arabicPeriod"/>
            </a:pPr>
            <a:r>
              <a:rPr lang="en-US" b="0" i="0" dirty="0">
                <a:solidFill>
                  <a:srgbClr val="374151"/>
                </a:solidFill>
                <a:effectLst/>
                <a:latin typeface="Söhne"/>
              </a:rPr>
              <a:t>Hypernym (more general term): vehicle</a:t>
            </a:r>
          </a:p>
          <a:p>
            <a:pPr marL="742950" lvl="1" indent="-285750">
              <a:buFont typeface="+mj-lt"/>
              <a:buAutoNum type="arabicPeriod"/>
            </a:pPr>
            <a:r>
              <a:rPr lang="en-US" b="0" i="0" dirty="0">
                <a:solidFill>
                  <a:srgbClr val="374151"/>
                </a:solidFill>
                <a:effectLst/>
                <a:latin typeface="Söhne"/>
              </a:rPr>
              <a:t>Hyponyms (more specific terms): sedan, SUV, truck, convertible, etc.</a:t>
            </a:r>
          </a:p>
          <a:p>
            <a:pPr marL="742950" lvl="1" indent="-285750">
              <a:buFont typeface="+mj-lt"/>
              <a:buAutoNum type="arabicPeriod"/>
            </a:pPr>
            <a:r>
              <a:rPr lang="en-US" b="0" i="0" dirty="0">
                <a:solidFill>
                  <a:srgbClr val="374151"/>
                </a:solidFill>
                <a:effectLst/>
                <a:latin typeface="Söhne"/>
              </a:rPr>
              <a:t>Part Meronyms (parts of a car): wheel, engine, windshield, etc.</a:t>
            </a: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23592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and question mark">
            <a:extLst>
              <a:ext uri="{FF2B5EF4-FFF2-40B4-BE49-F238E27FC236}">
                <a16:creationId xmlns:a16="http://schemas.microsoft.com/office/drawing/2014/main" id="{4733FC86-E35B-8946-FF89-A4B522B98B60}"/>
              </a:ext>
            </a:extLst>
          </p:cNvPr>
          <p:cNvPicPr>
            <a:picLocks noChangeAspect="1"/>
          </p:cNvPicPr>
          <p:nvPr/>
        </p:nvPicPr>
        <p:blipFill rotWithShape="1">
          <a:blip r:embed="rId3"/>
          <a:srcRect t="21678" b="12153"/>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19" name="Rectangle 18">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79E36B-B479-D003-C0D9-2F3DC4602669}"/>
              </a:ext>
            </a:extLst>
          </p:cNvPr>
          <p:cNvSpPr>
            <a:spLocks noGrp="1"/>
          </p:cNvSpPr>
          <p:nvPr>
            <p:ph type="title"/>
          </p:nvPr>
        </p:nvSpPr>
        <p:spPr>
          <a:xfrm>
            <a:off x="589558" y="4831307"/>
            <a:ext cx="5474257" cy="1815151"/>
          </a:xfrm>
        </p:spPr>
        <p:txBody>
          <a:bodyPr vert="horz" lIns="91440" tIns="45720" rIns="91440" bIns="45720" rtlCol="0" anchor="ctr">
            <a:normAutofit/>
          </a:bodyPr>
          <a:lstStyle/>
          <a:p>
            <a:r>
              <a:rPr lang="en-US" sz="3600" dirty="0"/>
              <a:t>What is NLP?</a:t>
            </a:r>
          </a:p>
        </p:txBody>
      </p:sp>
      <p:cxnSp>
        <p:nvCxnSpPr>
          <p:cNvPr id="21" name="Straight Connector 20">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051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068C-2EE0-475E-DEBC-FC1C81DC1C4D}"/>
              </a:ext>
            </a:extLst>
          </p:cNvPr>
          <p:cNvSpPr>
            <a:spLocks noGrp="1"/>
          </p:cNvSpPr>
          <p:nvPr>
            <p:ph type="title"/>
          </p:nvPr>
        </p:nvSpPr>
        <p:spPr/>
        <p:txBody>
          <a:bodyPr/>
          <a:lstStyle/>
          <a:p>
            <a:r>
              <a:rPr lang="en-US" dirty="0"/>
              <a:t>Problems with WordNet</a:t>
            </a:r>
          </a:p>
        </p:txBody>
      </p:sp>
      <p:sp>
        <p:nvSpPr>
          <p:cNvPr id="3" name="Content Placeholder 2">
            <a:extLst>
              <a:ext uri="{FF2B5EF4-FFF2-40B4-BE49-F238E27FC236}">
                <a16:creationId xmlns:a16="http://schemas.microsoft.com/office/drawing/2014/main" id="{64F963FA-4AFC-235B-113A-619A265409B1}"/>
              </a:ext>
            </a:extLst>
          </p:cNvPr>
          <p:cNvSpPr>
            <a:spLocks noGrp="1"/>
          </p:cNvSpPr>
          <p:nvPr>
            <p:ph idx="1"/>
          </p:nvPr>
        </p:nvSpPr>
        <p:spPr/>
        <p:txBody>
          <a:bodyPr/>
          <a:lstStyle/>
          <a:p>
            <a:r>
              <a:rPr lang="en-US" b="1" i="0" dirty="0">
                <a:effectLst/>
                <a:latin typeface="Söhne"/>
              </a:rPr>
              <a:t>Limited Language Coverage</a:t>
            </a:r>
            <a:r>
              <a:rPr lang="en-US" b="0" i="0" dirty="0">
                <a:solidFill>
                  <a:srgbClr val="374151"/>
                </a:solidFill>
                <a:effectLst/>
                <a:latin typeface="Söhne"/>
              </a:rPr>
              <a:t>: WordNet provides extensive coverage for English words but may lack comprehensive support for other languages.</a:t>
            </a:r>
          </a:p>
          <a:p>
            <a:r>
              <a:rPr lang="en-US" b="1" i="0" dirty="0">
                <a:effectLst/>
                <a:latin typeface="Söhne"/>
              </a:rPr>
              <a:t>Word Sense </a:t>
            </a:r>
            <a:r>
              <a:rPr lang="en-US" b="1" i="0" dirty="0" err="1">
                <a:effectLst/>
                <a:latin typeface="Söhne"/>
              </a:rPr>
              <a:t>Ambiguity</a:t>
            </a:r>
            <a:r>
              <a:rPr lang="en-US" b="0" i="0" dirty="0" err="1">
                <a:solidFill>
                  <a:srgbClr val="374151"/>
                </a:solidFill>
                <a:effectLst/>
                <a:latin typeface="Söhne"/>
              </a:rPr>
              <a:t>:The</a:t>
            </a:r>
            <a:r>
              <a:rPr lang="en-US" b="0" i="0" dirty="0">
                <a:solidFill>
                  <a:srgbClr val="374151"/>
                </a:solidFill>
                <a:effectLst/>
                <a:latin typeface="Söhne"/>
              </a:rPr>
              <a:t> word "bank" can mean a financial institution or the side of a river, depending on context.</a:t>
            </a:r>
            <a:endParaRPr lang="en-US" dirty="0">
              <a:solidFill>
                <a:srgbClr val="374151"/>
              </a:solidFill>
              <a:latin typeface="Söhne"/>
            </a:endParaRPr>
          </a:p>
          <a:p>
            <a:r>
              <a:rPr lang="en-US" b="1" i="0" dirty="0">
                <a:effectLst/>
                <a:latin typeface="Söhne"/>
              </a:rPr>
              <a:t>Lack of Semantic Nuances</a:t>
            </a:r>
            <a:r>
              <a:rPr lang="en-US" b="0" i="0" dirty="0">
                <a:solidFill>
                  <a:srgbClr val="374151"/>
                </a:solidFill>
                <a:effectLst/>
                <a:latin typeface="Söhne"/>
              </a:rPr>
              <a:t>: It may not distinguish between the subtle differences in synonyms like "happy" and "joyful."</a:t>
            </a:r>
            <a:endParaRPr lang="en-US" dirty="0"/>
          </a:p>
        </p:txBody>
      </p:sp>
    </p:spTree>
    <p:extLst>
      <p:ext uri="{BB962C8B-B14F-4D97-AF65-F5344CB8AC3E}">
        <p14:creationId xmlns:p14="http://schemas.microsoft.com/office/powerpoint/2010/main" val="1126878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0C2D-9E52-B2EA-07BC-9B061CE04A72}"/>
              </a:ext>
            </a:extLst>
          </p:cNvPr>
          <p:cNvSpPr>
            <a:spLocks noGrp="1"/>
          </p:cNvSpPr>
          <p:nvPr>
            <p:ph type="title"/>
          </p:nvPr>
        </p:nvSpPr>
        <p:spPr/>
        <p:txBody>
          <a:bodyPr/>
          <a:lstStyle/>
          <a:p>
            <a:r>
              <a:rPr lang="en-US" b="0" i="0" dirty="0">
                <a:effectLst/>
                <a:latin typeface="Arial" panose="020B0604020202020204" pitchFamily="34" charset="0"/>
              </a:rPr>
              <a:t>Representing words as discrete symbols</a:t>
            </a:r>
            <a:endParaRPr lang="en-US" dirty="0"/>
          </a:p>
        </p:txBody>
      </p:sp>
      <p:sp>
        <p:nvSpPr>
          <p:cNvPr id="3" name="Content Placeholder 2">
            <a:extLst>
              <a:ext uri="{FF2B5EF4-FFF2-40B4-BE49-F238E27FC236}">
                <a16:creationId xmlns:a16="http://schemas.microsoft.com/office/drawing/2014/main" id="{C4CD78EB-0AAA-C11A-F6CD-C3CCE3BA8409}"/>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374151"/>
                </a:solidFill>
                <a:effectLst/>
                <a:latin typeface="Söhne"/>
              </a:rPr>
              <a:t> Consider a vocabulary with five unique words: "apple”, "banana”, "cherry”, "date”, "grape”</a:t>
            </a:r>
          </a:p>
          <a:p>
            <a:pPr algn="l"/>
            <a:r>
              <a:rPr lang="en-US" dirty="0">
                <a:solidFill>
                  <a:srgbClr val="374151"/>
                </a:solidFill>
                <a:latin typeface="Söhne"/>
              </a:rPr>
              <a:t> - </a:t>
            </a:r>
            <a:r>
              <a:rPr lang="en-US" b="0" i="0" dirty="0">
                <a:solidFill>
                  <a:srgbClr val="374151"/>
                </a:solidFill>
                <a:effectLst/>
                <a:latin typeface="Söhne"/>
              </a:rPr>
              <a:t>In this case, the vector dimension is 5 (one dimension for each word).</a:t>
            </a:r>
          </a:p>
          <a:p>
            <a:pPr algn="l"/>
            <a:r>
              <a:rPr lang="en-US" b="1" i="0" dirty="0">
                <a:solidFill>
                  <a:srgbClr val="374151"/>
                </a:solidFill>
                <a:effectLst/>
                <a:latin typeface="Söhne"/>
              </a:rPr>
              <a:t>One-Hot Encoding:</a:t>
            </a:r>
          </a:p>
          <a:p>
            <a:pPr algn="l">
              <a:buFont typeface="Arial" panose="020B0604020202020204" pitchFamily="34" charset="0"/>
              <a:buChar char="•"/>
            </a:pPr>
            <a:r>
              <a:rPr lang="en-US" b="0" i="0" dirty="0">
                <a:solidFill>
                  <a:srgbClr val="374151"/>
                </a:solidFill>
                <a:effectLst/>
                <a:latin typeface="Söhne"/>
              </a:rPr>
              <a:t>"apple" = [1, 0, 0, 0, 0]</a:t>
            </a:r>
          </a:p>
          <a:p>
            <a:pPr algn="l">
              <a:buFont typeface="Arial" panose="020B0604020202020204" pitchFamily="34" charset="0"/>
              <a:buChar char="•"/>
            </a:pPr>
            <a:r>
              <a:rPr lang="en-US" b="0" i="0" dirty="0">
                <a:solidFill>
                  <a:srgbClr val="374151"/>
                </a:solidFill>
                <a:effectLst/>
                <a:latin typeface="Söhne"/>
              </a:rPr>
              <a:t>"banana" = [0, 1, 0, 0, 0]</a:t>
            </a:r>
          </a:p>
          <a:p>
            <a:pPr algn="l">
              <a:buFont typeface="Arial" panose="020B0604020202020204" pitchFamily="34" charset="0"/>
              <a:buChar char="•"/>
            </a:pPr>
            <a:r>
              <a:rPr lang="en-US" b="0" i="0" dirty="0">
                <a:solidFill>
                  <a:srgbClr val="374151"/>
                </a:solidFill>
                <a:effectLst/>
                <a:latin typeface="Söhne"/>
              </a:rPr>
              <a:t>"cherry" = [0, 0, 1, 0, 0]</a:t>
            </a:r>
          </a:p>
          <a:p>
            <a:pPr algn="l">
              <a:buFont typeface="Arial" panose="020B0604020202020204" pitchFamily="34" charset="0"/>
              <a:buChar char="•"/>
            </a:pPr>
            <a:r>
              <a:rPr lang="en-US" b="0" i="0" dirty="0">
                <a:solidFill>
                  <a:srgbClr val="374151"/>
                </a:solidFill>
                <a:effectLst/>
                <a:latin typeface="Söhne"/>
              </a:rPr>
              <a:t>"date" = [0, 0, 0, 1, 0]</a:t>
            </a:r>
          </a:p>
          <a:p>
            <a:pPr algn="l">
              <a:buFont typeface="Arial" panose="020B0604020202020204" pitchFamily="34" charset="0"/>
              <a:buChar char="•"/>
            </a:pPr>
            <a:r>
              <a:rPr lang="en-US" b="0" i="0" dirty="0">
                <a:solidFill>
                  <a:srgbClr val="374151"/>
                </a:solidFill>
                <a:effectLst/>
                <a:latin typeface="Söhne"/>
              </a:rPr>
              <a:t>"grape" = [0, 0, 0, 0, 1]</a:t>
            </a: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1430533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5535-9E2A-509E-6226-ED34A307CA7C}"/>
              </a:ext>
            </a:extLst>
          </p:cNvPr>
          <p:cNvSpPr>
            <a:spLocks noGrp="1"/>
          </p:cNvSpPr>
          <p:nvPr>
            <p:ph type="title"/>
          </p:nvPr>
        </p:nvSpPr>
        <p:spPr/>
        <p:txBody>
          <a:bodyPr/>
          <a:lstStyle/>
          <a:p>
            <a:r>
              <a:rPr lang="en-US" dirty="0"/>
              <a:t>Problems with Discrete symbols</a:t>
            </a:r>
          </a:p>
        </p:txBody>
      </p:sp>
      <p:sp>
        <p:nvSpPr>
          <p:cNvPr id="3" name="Content Placeholder 2">
            <a:extLst>
              <a:ext uri="{FF2B5EF4-FFF2-40B4-BE49-F238E27FC236}">
                <a16:creationId xmlns:a16="http://schemas.microsoft.com/office/drawing/2014/main" id="{E96FD84D-0D3A-F69A-F1C9-1AD5A4802C6A}"/>
              </a:ext>
            </a:extLst>
          </p:cNvPr>
          <p:cNvSpPr>
            <a:spLocks noGrp="1"/>
          </p:cNvSpPr>
          <p:nvPr>
            <p:ph idx="1"/>
          </p:nvPr>
        </p:nvSpPr>
        <p:spPr/>
        <p:txBody>
          <a:bodyPr>
            <a:normAutofit fontScale="92500" lnSpcReduction="20000"/>
          </a:bodyPr>
          <a:lstStyle/>
          <a:p>
            <a:pPr algn="l"/>
            <a:r>
              <a:rPr lang="en-US" b="1" i="0" dirty="0">
                <a:solidFill>
                  <a:srgbClr val="374151"/>
                </a:solidFill>
                <a:effectLst/>
                <a:latin typeface="Söhne"/>
              </a:rPr>
              <a:t>Problem: Lack of Similarity Information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Suppose we want to measure the similarity between two words, "cat" and "kitten," using one-hot encoding:</a:t>
            </a:r>
          </a:p>
          <a:p>
            <a:pPr marL="742950" lvl="1" indent="-285750" algn="l">
              <a:buFont typeface="Arial" panose="020B0604020202020204" pitchFamily="34" charset="0"/>
              <a:buChar char="•"/>
            </a:pPr>
            <a:r>
              <a:rPr lang="en-US" b="0" i="0" dirty="0">
                <a:solidFill>
                  <a:srgbClr val="374151"/>
                </a:solidFill>
                <a:effectLst/>
                <a:latin typeface="Söhne"/>
              </a:rPr>
              <a:t>"cat" = [1, 0, 0, 0, 0]</a:t>
            </a:r>
          </a:p>
          <a:p>
            <a:pPr marL="742950" lvl="1" indent="-285750" algn="l">
              <a:buFont typeface="Arial" panose="020B0604020202020204" pitchFamily="34" charset="0"/>
              <a:buChar char="•"/>
            </a:pPr>
            <a:r>
              <a:rPr lang="en-US" b="0" i="0" dirty="0">
                <a:solidFill>
                  <a:srgbClr val="374151"/>
                </a:solidFill>
                <a:effectLst/>
                <a:latin typeface="Söhne"/>
              </a:rPr>
              <a:t>"kitten" = [0, 1, 0, 0, 0]</a:t>
            </a:r>
          </a:p>
          <a:p>
            <a:pPr algn="l">
              <a:buFont typeface="Arial" panose="020B0604020202020204" pitchFamily="34" charset="0"/>
              <a:buChar char="•"/>
            </a:pPr>
            <a:r>
              <a:rPr lang="en-US" b="0" i="0" dirty="0">
                <a:solidFill>
                  <a:srgbClr val="374151"/>
                </a:solidFill>
                <a:effectLst/>
                <a:latin typeface="Söhne"/>
              </a:rPr>
              <a:t>In one-hot encoding, these two vectors are orthogonal (perpendicular) to each other.</a:t>
            </a:r>
          </a:p>
          <a:p>
            <a:pPr algn="l">
              <a:buFont typeface="Arial" panose="020B0604020202020204" pitchFamily="34" charset="0"/>
              <a:buChar char="•"/>
            </a:pPr>
            <a:r>
              <a:rPr lang="en-US" b="0" i="0" dirty="0">
                <a:solidFill>
                  <a:srgbClr val="374151"/>
                </a:solidFill>
                <a:effectLst/>
                <a:latin typeface="Söhne"/>
              </a:rPr>
              <a:t>There is no inherent notion of similarity or relatedness between the words in this representation.</a:t>
            </a:r>
          </a:p>
          <a:p>
            <a:pPr algn="l">
              <a:buFont typeface="Arial" panose="020B0604020202020204" pitchFamily="34" charset="0"/>
              <a:buChar char="•"/>
            </a:pPr>
            <a:r>
              <a:rPr lang="en-US" b="0" i="0" dirty="0">
                <a:solidFill>
                  <a:srgbClr val="374151"/>
                </a:solidFill>
                <a:effectLst/>
                <a:latin typeface="Söhne"/>
              </a:rPr>
              <a:t>Techniques like word embeddings (e.g</a:t>
            </a:r>
            <a:r>
              <a:rPr lang="en-US" b="1" i="0" dirty="0">
                <a:solidFill>
                  <a:srgbClr val="374151"/>
                </a:solidFill>
                <a:effectLst/>
                <a:latin typeface="Söhne"/>
              </a:rPr>
              <a:t>., Word2Vec, </a:t>
            </a:r>
            <a:r>
              <a:rPr lang="en-US" b="1" i="0" dirty="0" err="1">
                <a:solidFill>
                  <a:srgbClr val="374151"/>
                </a:solidFill>
                <a:effectLst/>
                <a:latin typeface="Söhne"/>
              </a:rPr>
              <a:t>GloVe</a:t>
            </a:r>
            <a:r>
              <a:rPr lang="en-US" b="0" i="0" dirty="0">
                <a:solidFill>
                  <a:srgbClr val="374151"/>
                </a:solidFill>
                <a:effectLst/>
                <a:latin typeface="Söhne"/>
              </a:rPr>
              <a:t>) create dense vector representations that reflect semantic similarity between words.</a:t>
            </a:r>
          </a:p>
          <a:p>
            <a:endParaRPr lang="en-US" dirty="0"/>
          </a:p>
        </p:txBody>
      </p:sp>
    </p:spTree>
    <p:extLst>
      <p:ext uri="{BB962C8B-B14F-4D97-AF65-F5344CB8AC3E}">
        <p14:creationId xmlns:p14="http://schemas.microsoft.com/office/powerpoint/2010/main" val="360852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F48E-DAA6-8A64-952C-30FC7991AB72}"/>
              </a:ext>
            </a:extLst>
          </p:cNvPr>
          <p:cNvSpPr>
            <a:spLocks noGrp="1"/>
          </p:cNvSpPr>
          <p:nvPr>
            <p:ph type="title"/>
          </p:nvPr>
        </p:nvSpPr>
        <p:spPr/>
        <p:txBody>
          <a:bodyPr/>
          <a:lstStyle/>
          <a:p>
            <a:r>
              <a:rPr lang="en-US" b="0" i="0" dirty="0">
                <a:effectLst/>
                <a:latin typeface="Arial" panose="020B0604020202020204" pitchFamily="34" charset="0"/>
              </a:rPr>
              <a:t>Representing words by their context</a:t>
            </a:r>
            <a:endParaRPr lang="en-US" dirty="0"/>
          </a:p>
        </p:txBody>
      </p:sp>
      <p:sp>
        <p:nvSpPr>
          <p:cNvPr id="3" name="Content Placeholder 2">
            <a:extLst>
              <a:ext uri="{FF2B5EF4-FFF2-40B4-BE49-F238E27FC236}">
                <a16:creationId xmlns:a16="http://schemas.microsoft.com/office/drawing/2014/main" id="{34844C62-0884-E2A8-326A-B1B4B2257F2A}"/>
              </a:ext>
            </a:extLst>
          </p:cNvPr>
          <p:cNvSpPr>
            <a:spLocks noGrp="1"/>
          </p:cNvSpPr>
          <p:nvPr>
            <p:ph idx="1"/>
          </p:nvPr>
        </p:nvSpPr>
        <p:spPr/>
        <p:txBody>
          <a:bodyPr/>
          <a:lstStyle/>
          <a:p>
            <a:r>
              <a:rPr lang="en-US" b="1" i="0" dirty="0">
                <a:effectLst/>
                <a:latin typeface="Arial" panose="020B0604020202020204" pitchFamily="34" charset="0"/>
              </a:rPr>
              <a:t>Distributional semantics: </a:t>
            </a:r>
            <a:r>
              <a:rPr lang="en-US" b="0" i="0" dirty="0">
                <a:effectLst/>
                <a:latin typeface="Arial" panose="020B0604020202020204" pitchFamily="34" charset="0"/>
              </a:rPr>
              <a:t>A word’s meaning is given by the words that frequently appear close-by.</a:t>
            </a:r>
          </a:p>
          <a:p>
            <a:r>
              <a:rPr lang="en-US" b="0" i="0" dirty="0">
                <a:solidFill>
                  <a:srgbClr val="374151"/>
                </a:solidFill>
                <a:effectLst/>
                <a:latin typeface="Söhne"/>
              </a:rPr>
              <a:t>Representing words by their context is a fundamental concept in natural language processing (NLP) that aims to capture the meaning of words based on the words that surround them in text. One popular method for contextual word representation is word embeddings: </a:t>
            </a:r>
            <a:r>
              <a:rPr lang="en-US" b="1" i="0" dirty="0">
                <a:solidFill>
                  <a:srgbClr val="374151"/>
                </a:solidFill>
                <a:effectLst/>
                <a:latin typeface="Söhne"/>
              </a:rPr>
              <a:t>Word2Vec</a:t>
            </a:r>
          </a:p>
          <a:p>
            <a:endParaRPr lang="en-US" b="0" i="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1652236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41EC-0AFE-7552-FC63-C1FB05354519}"/>
              </a:ext>
            </a:extLst>
          </p:cNvPr>
          <p:cNvSpPr>
            <a:spLocks noGrp="1"/>
          </p:cNvSpPr>
          <p:nvPr>
            <p:ph type="title"/>
          </p:nvPr>
        </p:nvSpPr>
        <p:spPr/>
        <p:txBody>
          <a:bodyPr/>
          <a:lstStyle/>
          <a:p>
            <a:r>
              <a:rPr lang="en-US" dirty="0"/>
              <a:t>What is word vector?</a:t>
            </a:r>
          </a:p>
        </p:txBody>
      </p:sp>
      <p:sp>
        <p:nvSpPr>
          <p:cNvPr id="3" name="Content Placeholder 2">
            <a:extLst>
              <a:ext uri="{FF2B5EF4-FFF2-40B4-BE49-F238E27FC236}">
                <a16:creationId xmlns:a16="http://schemas.microsoft.com/office/drawing/2014/main" id="{69C63B6C-66E6-9F58-FEA7-4B23538AE164}"/>
              </a:ext>
            </a:extLst>
          </p:cNvPr>
          <p:cNvSpPr>
            <a:spLocks noGrp="1"/>
          </p:cNvSpPr>
          <p:nvPr>
            <p:ph idx="1"/>
          </p:nvPr>
        </p:nvSpPr>
        <p:spPr/>
        <p:txBody>
          <a:bodyPr/>
          <a:lstStyle/>
          <a:p>
            <a:r>
              <a:rPr lang="en-US" b="0" i="0" dirty="0">
                <a:solidFill>
                  <a:srgbClr val="374151"/>
                </a:solidFill>
                <a:effectLst/>
                <a:latin typeface="Söhne"/>
              </a:rPr>
              <a:t>A word vector, also known as a word embedding, is a numerical representation of a word in a continuous vector space. </a:t>
            </a:r>
          </a:p>
          <a:p>
            <a:pPr algn="l">
              <a:buFont typeface="Arial" panose="020B0604020202020204" pitchFamily="34" charset="0"/>
              <a:buChar char="•"/>
            </a:pPr>
            <a:r>
              <a:rPr lang="en-US" b="0" i="0" dirty="0">
                <a:solidFill>
                  <a:srgbClr val="374151"/>
                </a:solidFill>
                <a:effectLst/>
                <a:latin typeface="Söhne"/>
              </a:rPr>
              <a:t>"king" = [0.9, 0.8]</a:t>
            </a:r>
          </a:p>
          <a:p>
            <a:pPr algn="l">
              <a:buFont typeface="Arial" panose="020B0604020202020204" pitchFamily="34" charset="0"/>
              <a:buChar char="•"/>
            </a:pPr>
            <a:r>
              <a:rPr lang="en-US" b="0" i="0" dirty="0">
                <a:solidFill>
                  <a:srgbClr val="374151"/>
                </a:solidFill>
                <a:effectLst/>
                <a:latin typeface="Söhne"/>
              </a:rPr>
              <a:t>"queen" = [0.85, 0.9]</a:t>
            </a:r>
          </a:p>
          <a:p>
            <a:pPr algn="l">
              <a:buFont typeface="Arial" panose="020B0604020202020204" pitchFamily="34" charset="0"/>
              <a:buChar char="•"/>
            </a:pPr>
            <a:r>
              <a:rPr lang="en-US" b="0" i="0" dirty="0">
                <a:solidFill>
                  <a:srgbClr val="374151"/>
                </a:solidFill>
                <a:effectLst/>
                <a:latin typeface="Söhne"/>
              </a:rPr>
              <a:t>"man" = [0.2, 0.1]</a:t>
            </a:r>
          </a:p>
          <a:p>
            <a:pPr algn="l">
              <a:buFont typeface="Arial" panose="020B0604020202020204" pitchFamily="34" charset="0"/>
              <a:buChar char="•"/>
            </a:pPr>
            <a:r>
              <a:rPr lang="en-US" b="0" i="0" dirty="0">
                <a:solidFill>
                  <a:srgbClr val="374151"/>
                </a:solidFill>
                <a:effectLst/>
                <a:latin typeface="Söhne"/>
              </a:rPr>
              <a:t>"woman" = [0.15, 0.2]</a:t>
            </a:r>
          </a:p>
          <a:p>
            <a:endParaRPr lang="en-US" dirty="0"/>
          </a:p>
        </p:txBody>
      </p:sp>
    </p:spTree>
    <p:extLst>
      <p:ext uri="{BB962C8B-B14F-4D97-AF65-F5344CB8AC3E}">
        <p14:creationId xmlns:p14="http://schemas.microsoft.com/office/powerpoint/2010/main" val="66074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570-3093-7803-2E5F-BCDF321599A7}"/>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F676BBC3-597D-CACB-BC51-C825ED556255}"/>
              </a:ext>
            </a:extLst>
          </p:cNvPr>
          <p:cNvSpPr>
            <a:spLocks noGrp="1"/>
          </p:cNvSpPr>
          <p:nvPr>
            <p:ph idx="1"/>
          </p:nvPr>
        </p:nvSpPr>
        <p:spPr/>
        <p:txBody>
          <a:bodyPr/>
          <a:lstStyle/>
          <a:p>
            <a:pPr algn="l"/>
            <a:r>
              <a:rPr lang="en-US" b="0" i="0" dirty="0">
                <a:solidFill>
                  <a:srgbClr val="374151"/>
                </a:solidFill>
                <a:effectLst/>
                <a:latin typeface="Söhne"/>
              </a:rPr>
              <a:t>Now, we can observe some relationships between these word vectors:</a:t>
            </a:r>
          </a:p>
          <a:p>
            <a:pPr algn="l">
              <a:buFont typeface="+mj-lt"/>
              <a:buAutoNum type="arabicPeriod"/>
            </a:pPr>
            <a:r>
              <a:rPr lang="en-US" b="1" i="0" dirty="0">
                <a:solidFill>
                  <a:srgbClr val="374151"/>
                </a:solidFill>
                <a:effectLst/>
                <a:latin typeface="Söhne"/>
              </a:rPr>
              <a:t> Semantic Similarity</a:t>
            </a:r>
            <a:r>
              <a:rPr lang="en-US" b="0" i="0" dirty="0">
                <a:solidFill>
                  <a:srgbClr val="374151"/>
                </a:solidFill>
                <a:effectLst/>
                <a:latin typeface="Söhne"/>
              </a:rPr>
              <a:t>: The vectors for "king" and "queen" are close to each other, reflecting their semantic similarity. Similarly, "man" and "woman" are close.</a:t>
            </a:r>
          </a:p>
          <a:p>
            <a:pPr algn="l">
              <a:buFont typeface="+mj-lt"/>
              <a:buAutoNum type="arabicPeriod"/>
            </a:pPr>
            <a:r>
              <a:rPr lang="en-US" b="1" i="0" dirty="0">
                <a:solidFill>
                  <a:srgbClr val="374151"/>
                </a:solidFill>
                <a:effectLst/>
                <a:latin typeface="Söhne"/>
              </a:rPr>
              <a:t> Analogies</a:t>
            </a:r>
            <a:r>
              <a:rPr lang="en-US" b="0" i="0" dirty="0">
                <a:solidFill>
                  <a:srgbClr val="374151"/>
                </a:solidFill>
                <a:effectLst/>
                <a:latin typeface="Söhne"/>
              </a:rPr>
              <a:t>: Word vectors can be used to perform analogies. For example, to find the word related to "man" in the same way as "king" is related to "queen," you can calculate the vector:</a:t>
            </a:r>
          </a:p>
          <a:p>
            <a:pPr algn="l">
              <a:buFont typeface="+mj-lt"/>
              <a:buAutoNum type="arabicPeriod"/>
            </a:pPr>
            <a:r>
              <a:rPr lang="en-US" b="0" i="0" dirty="0">
                <a:solidFill>
                  <a:srgbClr val="374151"/>
                </a:solidFill>
                <a:effectLst/>
                <a:latin typeface="Söhne"/>
              </a:rPr>
              <a:t>king - queen + woman = ?</a:t>
            </a:r>
          </a:p>
          <a:p>
            <a:endParaRPr lang="en-US" dirty="0"/>
          </a:p>
        </p:txBody>
      </p:sp>
    </p:spTree>
    <p:extLst>
      <p:ext uri="{BB962C8B-B14F-4D97-AF65-F5344CB8AC3E}">
        <p14:creationId xmlns:p14="http://schemas.microsoft.com/office/powerpoint/2010/main" val="86408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E943D8-5B65-D42D-A7F7-E4904C11713D}"/>
              </a:ext>
            </a:extLst>
          </p:cNvPr>
          <p:cNvSpPr>
            <a:spLocks noGrp="1"/>
          </p:cNvSpPr>
          <p:nvPr>
            <p:ph type="title"/>
          </p:nvPr>
        </p:nvSpPr>
        <p:spPr>
          <a:xfrm>
            <a:off x="761801" y="858982"/>
            <a:ext cx="9589765" cy="1432273"/>
          </a:xfrm>
        </p:spPr>
        <p:txBody>
          <a:bodyPr>
            <a:normAutofit/>
          </a:bodyPr>
          <a:lstStyle/>
          <a:p>
            <a:pPr>
              <a:lnSpc>
                <a:spcPct val="90000"/>
              </a:lnSpc>
            </a:pPr>
            <a:r>
              <a:rPr lang="en-US" b="1" i="0">
                <a:effectLst/>
                <a:latin typeface="Söhne"/>
              </a:rPr>
              <a:t>Word2Vec Example:</a:t>
            </a:r>
            <a:br>
              <a:rPr lang="en-US" b="0" i="0">
                <a:effectLst/>
                <a:latin typeface="Söhne"/>
              </a:rPr>
            </a:br>
            <a:endParaRPr lang="en-US"/>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6C1FBC9-BEFD-19EC-AF9E-08D1CDCFD56D}"/>
              </a:ext>
            </a:extLst>
          </p:cNvPr>
          <p:cNvGraphicFramePr>
            <a:graphicFrameLocks noGrp="1"/>
          </p:cNvGraphicFramePr>
          <p:nvPr>
            <p:ph idx="1"/>
            <p:extLst>
              <p:ext uri="{D42A27DB-BD31-4B8C-83A1-F6EECF244321}">
                <p14:modId xmlns:p14="http://schemas.microsoft.com/office/powerpoint/2010/main" val="3858665473"/>
              </p:ext>
            </p:extLst>
          </p:nvPr>
        </p:nvGraphicFramePr>
        <p:xfrm>
          <a:off x="762000" y="2749550"/>
          <a:ext cx="10380663" cy="3262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13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F97C-2B1E-24D7-5F83-CB2955773D54}"/>
              </a:ext>
            </a:extLst>
          </p:cNvPr>
          <p:cNvSpPr>
            <a:spLocks noGrp="1"/>
          </p:cNvSpPr>
          <p:nvPr>
            <p:ph type="title"/>
          </p:nvPr>
        </p:nvSpPr>
        <p:spPr/>
        <p:txBody>
          <a:bodyPr>
            <a:normAutofit fontScale="90000"/>
          </a:bodyPr>
          <a:lstStyle/>
          <a:p>
            <a:r>
              <a:rPr lang="en-US" b="0" i="0" dirty="0">
                <a:solidFill>
                  <a:srgbClr val="374151"/>
                </a:solidFill>
                <a:effectLst/>
                <a:latin typeface="Söhne"/>
              </a:rPr>
              <a:t>Here's how Word2Vec works:</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E10549ED-2AF6-D6D6-E788-329DEFB3DD10}"/>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Vocabulary Creation: w</a:t>
            </a:r>
            <a:r>
              <a:rPr lang="en-US" b="0" i="0" dirty="0">
                <a:solidFill>
                  <a:srgbClr val="374151"/>
                </a:solidFill>
                <a:effectLst/>
                <a:latin typeface="Söhne"/>
              </a:rPr>
              <a:t>hich includes unique words: ["Sara", "likes", "to", "play", "tennis"].</a:t>
            </a:r>
          </a:p>
          <a:p>
            <a:pPr algn="l">
              <a:buFont typeface="+mj-lt"/>
              <a:buAutoNum type="arabicPeriod"/>
            </a:pPr>
            <a:r>
              <a:rPr lang="en-US" b="1" i="0" dirty="0">
                <a:solidFill>
                  <a:srgbClr val="374151"/>
                </a:solidFill>
                <a:effectLst/>
                <a:latin typeface="Söhne"/>
              </a:rPr>
              <a:t>Context-Target Pairs (CBOW):</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the CBOW model, we predict a target word based on its surrounding context words.</a:t>
            </a:r>
          </a:p>
          <a:p>
            <a:pPr marL="742950" lvl="1" indent="-285750" algn="l">
              <a:buFont typeface="+mj-lt"/>
              <a:buAutoNum type="arabicPeriod"/>
            </a:pPr>
            <a:r>
              <a:rPr lang="en-US" b="0" i="0" dirty="0">
                <a:solidFill>
                  <a:srgbClr val="374151"/>
                </a:solidFill>
                <a:effectLst/>
                <a:latin typeface="Söhne"/>
              </a:rPr>
              <a:t>For example, we can create a context-target pair like this:</a:t>
            </a:r>
          </a:p>
          <a:p>
            <a:pPr marL="1143000" lvl="2" indent="-228600" algn="l">
              <a:buFont typeface="+mj-lt"/>
              <a:buAutoNum type="arabicPeriod"/>
            </a:pPr>
            <a:r>
              <a:rPr lang="en-US" b="0" i="0" dirty="0">
                <a:solidFill>
                  <a:srgbClr val="374151"/>
                </a:solidFill>
                <a:effectLst/>
                <a:latin typeface="Söhne"/>
              </a:rPr>
              <a:t>Context: ["Sara", "to", "play"]</a:t>
            </a:r>
          </a:p>
          <a:p>
            <a:pPr marL="1143000" lvl="2" indent="-228600" algn="l">
              <a:buFont typeface="+mj-lt"/>
              <a:buAutoNum type="arabicPeriod"/>
            </a:pPr>
            <a:r>
              <a:rPr lang="en-US" b="0" i="0" dirty="0">
                <a:solidFill>
                  <a:srgbClr val="374151"/>
                </a:solidFill>
                <a:effectLst/>
                <a:latin typeface="Söhne"/>
              </a:rPr>
              <a:t>Target: "likes"</a:t>
            </a:r>
          </a:p>
          <a:p>
            <a:pPr algn="l">
              <a:buFont typeface="+mj-lt"/>
              <a:buAutoNum type="arabicPeriod"/>
            </a:pPr>
            <a:r>
              <a:rPr lang="en-US" b="1" i="0" dirty="0">
                <a:solidFill>
                  <a:srgbClr val="374151"/>
                </a:solidFill>
                <a:effectLst/>
                <a:latin typeface="Söhne"/>
              </a:rPr>
              <a:t>Model Training: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Word2Vec is trained using these context-target pairs. It learns to predict the target word "likes" based on the context words ["Sara", "to", "play"].</a:t>
            </a:r>
          </a:p>
          <a:p>
            <a:pPr marL="742950" lvl="1" indent="-285750" algn="l">
              <a:buFont typeface="+mj-lt"/>
              <a:buAutoNum type="arabicPeriod"/>
            </a:pPr>
            <a:r>
              <a:rPr lang="en-US" b="0" i="0" dirty="0">
                <a:solidFill>
                  <a:srgbClr val="374151"/>
                </a:solidFill>
                <a:effectLst/>
                <a:latin typeface="Söhne"/>
              </a:rPr>
              <a:t>The model adjusts the word vectors during training to minimize prediction errors.</a:t>
            </a:r>
          </a:p>
          <a:p>
            <a:endParaRPr lang="en-US" dirty="0"/>
          </a:p>
        </p:txBody>
      </p:sp>
    </p:spTree>
    <p:extLst>
      <p:ext uri="{BB962C8B-B14F-4D97-AF65-F5344CB8AC3E}">
        <p14:creationId xmlns:p14="http://schemas.microsoft.com/office/powerpoint/2010/main" val="37855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CF6A-76CB-0847-8911-FD957DD7C008}"/>
              </a:ext>
            </a:extLst>
          </p:cNvPr>
          <p:cNvSpPr>
            <a:spLocks noGrp="1"/>
          </p:cNvSpPr>
          <p:nvPr>
            <p:ph type="title"/>
          </p:nvPr>
        </p:nvSpPr>
        <p:spPr>
          <a:xfrm flipV="1">
            <a:off x="761801" y="-724396"/>
            <a:ext cx="10380573" cy="40376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319CE4C-42A5-B2B4-1246-875621376D56}"/>
              </a:ext>
            </a:extLst>
          </p:cNvPr>
          <p:cNvSpPr>
            <a:spLocks noGrp="1"/>
          </p:cNvSpPr>
          <p:nvPr>
            <p:ph idx="1"/>
          </p:nvPr>
        </p:nvSpPr>
        <p:spPr>
          <a:xfrm>
            <a:off x="761799" y="665018"/>
            <a:ext cx="10381205" cy="5346897"/>
          </a:xfrm>
        </p:spPr>
        <p:txBody>
          <a:bodyPr>
            <a:normAutofit/>
          </a:bodyPr>
          <a:lstStyle/>
          <a:p>
            <a:pPr algn="l"/>
            <a:r>
              <a:rPr lang="en-US" b="1" i="0" dirty="0">
                <a:solidFill>
                  <a:srgbClr val="374151"/>
                </a:solidFill>
                <a:effectLst/>
                <a:latin typeface="Söhne"/>
              </a:rPr>
              <a:t>4. Word Vectors: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After training, Word2Vec produces word vectors (embeddings) for each word in the vocabulary.</a:t>
            </a:r>
          </a:p>
          <a:p>
            <a:pPr marL="742950" lvl="1" indent="-285750" algn="l">
              <a:buFont typeface="+mj-lt"/>
              <a:buAutoNum type="arabicPeriod"/>
            </a:pPr>
            <a:r>
              <a:rPr lang="en-US" b="0" i="0" dirty="0">
                <a:solidFill>
                  <a:srgbClr val="374151"/>
                </a:solidFill>
                <a:effectLst/>
                <a:latin typeface="Söhne"/>
              </a:rPr>
              <a:t>These vectors capture semantic relationships based on the context in which words appear.</a:t>
            </a:r>
          </a:p>
          <a:p>
            <a:pPr marL="742950" lvl="1" indent="-285750" algn="l">
              <a:buFont typeface="+mj-lt"/>
              <a:buAutoNum type="arabicPeriod"/>
            </a:pPr>
            <a:r>
              <a:rPr lang="en-US" b="0" i="0" dirty="0">
                <a:solidFill>
                  <a:srgbClr val="374151"/>
                </a:solidFill>
                <a:effectLst/>
                <a:latin typeface="Söhne"/>
              </a:rPr>
              <a:t>For example:</a:t>
            </a:r>
          </a:p>
          <a:p>
            <a:pPr marL="1143000" lvl="2" indent="-228600" algn="l">
              <a:buFont typeface="+mj-lt"/>
              <a:buAutoNum type="arabicPeriod"/>
            </a:pPr>
            <a:r>
              <a:rPr lang="en-US" b="0" i="0" dirty="0">
                <a:solidFill>
                  <a:srgbClr val="374151"/>
                </a:solidFill>
                <a:effectLst/>
                <a:latin typeface="Söhne"/>
              </a:rPr>
              <a:t>"Sara" = [0.2, 0.5, ...]</a:t>
            </a:r>
          </a:p>
          <a:p>
            <a:pPr marL="1143000" lvl="2" indent="-228600" algn="l">
              <a:buFont typeface="+mj-lt"/>
              <a:buAutoNum type="arabicPeriod"/>
            </a:pPr>
            <a:r>
              <a:rPr lang="en-US" b="0" i="0" dirty="0">
                <a:solidFill>
                  <a:srgbClr val="374151"/>
                </a:solidFill>
                <a:effectLst/>
                <a:latin typeface="Söhne"/>
              </a:rPr>
              <a:t>"likes" = [0.7, 0.3, ...]</a:t>
            </a:r>
          </a:p>
          <a:p>
            <a:pPr marL="1143000" lvl="2" indent="-228600" algn="l">
              <a:buFont typeface="+mj-lt"/>
              <a:buAutoNum type="arabicPeriod"/>
            </a:pPr>
            <a:r>
              <a:rPr lang="en-US" b="0" i="0" dirty="0">
                <a:solidFill>
                  <a:srgbClr val="374151"/>
                </a:solidFill>
                <a:effectLst/>
                <a:latin typeface="Söhne"/>
              </a:rPr>
              <a:t>"tennis" = [0.9, 0.6, ...]</a:t>
            </a:r>
          </a:p>
          <a:p>
            <a:pPr algn="l"/>
            <a:r>
              <a:rPr lang="en-US" b="1" i="0" dirty="0">
                <a:solidFill>
                  <a:srgbClr val="374151"/>
                </a:solidFill>
                <a:effectLst/>
                <a:latin typeface="Söhne"/>
              </a:rPr>
              <a:t>5. Semantic Relationships: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vectors capture semantic relationships. For example, vectors for similar words will be close in the vector space.</a:t>
            </a:r>
            <a:br>
              <a:rPr lang="en-US" b="0" i="0" dirty="0">
                <a:solidFill>
                  <a:srgbClr val="374151"/>
                </a:solidFill>
                <a:effectLst/>
                <a:latin typeface="Söhne"/>
              </a:rPr>
            </a:b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585291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6111-0643-1437-2953-A8B5F0825A5D}"/>
              </a:ext>
            </a:extLst>
          </p:cNvPr>
          <p:cNvSpPr>
            <a:spLocks noGrp="1"/>
          </p:cNvSpPr>
          <p:nvPr>
            <p:ph type="title"/>
          </p:nvPr>
        </p:nvSpPr>
        <p:spPr/>
        <p:txBody>
          <a:bodyPr/>
          <a:lstStyle/>
          <a:p>
            <a:r>
              <a:rPr lang="en-US" dirty="0"/>
              <a:t>2 model variant</a:t>
            </a:r>
          </a:p>
        </p:txBody>
      </p:sp>
      <p:sp>
        <p:nvSpPr>
          <p:cNvPr id="3" name="Content Placeholder 2">
            <a:extLst>
              <a:ext uri="{FF2B5EF4-FFF2-40B4-BE49-F238E27FC236}">
                <a16:creationId xmlns:a16="http://schemas.microsoft.com/office/drawing/2014/main" id="{284C1D38-83BB-2997-E01C-2AAB252504E3}"/>
              </a:ext>
            </a:extLst>
          </p:cNvPr>
          <p:cNvSpPr>
            <a:spLocks noGrp="1"/>
          </p:cNvSpPr>
          <p:nvPr>
            <p:ph idx="1"/>
          </p:nvPr>
        </p:nvSpPr>
        <p:spPr/>
        <p:txBody>
          <a:bodyPr/>
          <a:lstStyle/>
          <a:p>
            <a:pPr algn="l"/>
            <a:r>
              <a:rPr lang="en-US" b="1" i="0" dirty="0">
                <a:solidFill>
                  <a:srgbClr val="374151"/>
                </a:solidFill>
                <a:effectLst/>
                <a:latin typeface="Söhne"/>
              </a:rPr>
              <a:t>Continuous Bag of Words (CBOW)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CBOW, the model predicts a target word based on its context (surrounding words).</a:t>
            </a:r>
          </a:p>
          <a:p>
            <a:pPr algn="l">
              <a:buFont typeface="Arial" panose="020B0604020202020204" pitchFamily="34" charset="0"/>
              <a:buChar char="•"/>
            </a:pPr>
            <a:r>
              <a:rPr lang="en-US" b="0" i="0" dirty="0">
                <a:solidFill>
                  <a:srgbClr val="374151"/>
                </a:solidFill>
                <a:effectLst/>
                <a:latin typeface="Söhne"/>
              </a:rPr>
              <a:t>Example: Given the context ["Sara", "to", "play"], predict the target word "likes."</a:t>
            </a:r>
          </a:p>
          <a:p>
            <a:pPr algn="l"/>
            <a:r>
              <a:rPr lang="en-US" b="1" i="0" dirty="0">
                <a:solidFill>
                  <a:srgbClr val="374151"/>
                </a:solidFill>
                <a:effectLst/>
                <a:latin typeface="Söhne"/>
              </a:rPr>
              <a:t>Skip-Gram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Skip-Gram model, the goal is to predict context words given a target word.</a:t>
            </a:r>
          </a:p>
          <a:p>
            <a:pPr algn="l">
              <a:buFont typeface="Arial" panose="020B0604020202020204" pitchFamily="34" charset="0"/>
              <a:buChar char="•"/>
            </a:pPr>
            <a:r>
              <a:rPr lang="en-US" b="0" i="0" dirty="0">
                <a:solidFill>
                  <a:srgbClr val="374151"/>
                </a:solidFill>
                <a:effectLst/>
                <a:latin typeface="Söhne"/>
              </a:rPr>
              <a:t>Example: Given the target word "likes," predict the context words ["Sara", "to", "play"].</a:t>
            </a:r>
          </a:p>
          <a:p>
            <a:endParaRPr lang="en-US" dirty="0"/>
          </a:p>
        </p:txBody>
      </p:sp>
    </p:spTree>
    <p:extLst>
      <p:ext uri="{BB962C8B-B14F-4D97-AF65-F5344CB8AC3E}">
        <p14:creationId xmlns:p14="http://schemas.microsoft.com/office/powerpoint/2010/main" val="63671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736208-CA99-E50A-591F-135376F87C81}"/>
              </a:ext>
            </a:extLst>
          </p:cNvPr>
          <p:cNvSpPr>
            <a:spLocks noGrp="1"/>
          </p:cNvSpPr>
          <p:nvPr>
            <p:ph type="title"/>
          </p:nvPr>
        </p:nvSpPr>
        <p:spPr>
          <a:xfrm>
            <a:off x="761801" y="296712"/>
            <a:ext cx="9906199" cy="1157242"/>
          </a:xfrm>
        </p:spPr>
        <p:txBody>
          <a:bodyPr>
            <a:normAutofit/>
          </a:bodyPr>
          <a:lstStyle/>
          <a:p>
            <a:pPr algn="ctr"/>
            <a:r>
              <a:rPr lang="en-US" b="1" i="0">
                <a:effectLst/>
                <a:latin typeface="Söhne"/>
              </a:rPr>
              <a:t>Applications</a:t>
            </a:r>
            <a:r>
              <a:rPr lang="en-US" b="0" i="0">
                <a:effectLst/>
                <a:latin typeface="Söhne"/>
              </a:rPr>
              <a:t>:</a:t>
            </a:r>
            <a:endParaRPr lang="en-US"/>
          </a:p>
        </p:txBody>
      </p:sp>
      <p:cxnSp>
        <p:nvCxnSpPr>
          <p:cNvPr id="28" name="Straight Connector 2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2424DCBC-7ECF-7E9D-6EB3-1EF8538E9954}"/>
              </a:ext>
            </a:extLst>
          </p:cNvPr>
          <p:cNvGraphicFramePr>
            <a:graphicFrameLocks noGrp="1"/>
          </p:cNvGraphicFramePr>
          <p:nvPr>
            <p:ph idx="1"/>
            <p:extLst>
              <p:ext uri="{D42A27DB-BD31-4B8C-83A1-F6EECF244321}">
                <p14:modId xmlns:p14="http://schemas.microsoft.com/office/powerpoint/2010/main" val="1003635474"/>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93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8DAEC4-86F1-77E5-8406-2368AD045E20}"/>
              </a:ext>
            </a:extLst>
          </p:cNvPr>
          <p:cNvSpPr>
            <a:spLocks noGrp="1"/>
          </p:cNvSpPr>
          <p:nvPr>
            <p:ph type="title"/>
          </p:nvPr>
        </p:nvSpPr>
        <p:spPr>
          <a:xfrm flipV="1">
            <a:off x="761801" y="-1425827"/>
            <a:ext cx="9906799" cy="1072137"/>
          </a:xfrm>
        </p:spPr>
        <p:txBody>
          <a:bodyPr>
            <a:normAutofit/>
          </a:bodyPr>
          <a:lstStyle/>
          <a:p>
            <a:endParaRPr lang="en-US" dirty="0"/>
          </a:p>
        </p:txBody>
      </p:sp>
      <p:pic>
        <p:nvPicPr>
          <p:cNvPr id="7" name="Graphic 6" descr="Handshake">
            <a:extLst>
              <a:ext uri="{FF2B5EF4-FFF2-40B4-BE49-F238E27FC236}">
                <a16:creationId xmlns:a16="http://schemas.microsoft.com/office/drawing/2014/main" id="{C8DC84ED-A83F-3C9F-29A2-D6455B57D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1400175"/>
            <a:ext cx="3427516" cy="4598842"/>
          </a:xfrm>
          <a:prstGeom prst="rect">
            <a:avLst/>
          </a:prstGeom>
        </p:spPr>
      </p:pic>
      <p:sp>
        <p:nvSpPr>
          <p:cNvPr id="3" name="Content Placeholder 2">
            <a:extLst>
              <a:ext uri="{FF2B5EF4-FFF2-40B4-BE49-F238E27FC236}">
                <a16:creationId xmlns:a16="http://schemas.microsoft.com/office/drawing/2014/main" id="{5ACFD0B2-C134-E7A5-737E-74B408766984}"/>
              </a:ext>
            </a:extLst>
          </p:cNvPr>
          <p:cNvSpPr>
            <a:spLocks noGrp="1"/>
          </p:cNvSpPr>
          <p:nvPr>
            <p:ph idx="1"/>
          </p:nvPr>
        </p:nvSpPr>
        <p:spPr>
          <a:xfrm>
            <a:off x="6547560" y="1628209"/>
            <a:ext cx="4119258" cy="3601581"/>
          </a:xfrm>
        </p:spPr>
        <p:txBody>
          <a:bodyPr anchor="ctr">
            <a:normAutofit/>
          </a:bodyPr>
          <a:lstStyle/>
          <a:p>
            <a:r>
              <a:rPr lang="en-US" sz="3600" dirty="0"/>
              <a:t>Thank you.</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96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EDA00C-F876-FA49-ED4B-6E3217456383}"/>
              </a:ext>
            </a:extLst>
          </p:cNvPr>
          <p:cNvSpPr>
            <a:spLocks noGrp="1"/>
          </p:cNvSpPr>
          <p:nvPr>
            <p:ph type="title"/>
          </p:nvPr>
        </p:nvSpPr>
        <p:spPr>
          <a:xfrm>
            <a:off x="761801" y="858982"/>
            <a:ext cx="10111983" cy="1515728"/>
          </a:xfrm>
        </p:spPr>
        <p:txBody>
          <a:bodyPr>
            <a:normAutofit/>
          </a:bodyPr>
          <a:lstStyle/>
          <a:p>
            <a:r>
              <a:rPr lang="en-US" b="1" i="0">
                <a:effectLst/>
                <a:latin typeface="Söhne"/>
              </a:rPr>
              <a:t>Challenges</a:t>
            </a:r>
            <a:r>
              <a:rPr lang="en-US" b="0" i="0">
                <a:effectLst/>
                <a:latin typeface="Söhne"/>
              </a:rPr>
              <a:t>:</a:t>
            </a:r>
            <a:br>
              <a:rPr lang="en-US" b="0" i="0">
                <a:effectLst/>
                <a:latin typeface="Söhne"/>
              </a:rPr>
            </a:br>
            <a:endParaRPr lang="en-US"/>
          </a:p>
        </p:txBody>
      </p:sp>
      <p:sp>
        <p:nvSpPr>
          <p:cNvPr id="18" name="Content Placeholder 2">
            <a:extLst>
              <a:ext uri="{FF2B5EF4-FFF2-40B4-BE49-F238E27FC236}">
                <a16:creationId xmlns:a16="http://schemas.microsoft.com/office/drawing/2014/main" id="{B5E0DAE6-B20B-2621-104B-454DEB136209}"/>
              </a:ext>
            </a:extLst>
          </p:cNvPr>
          <p:cNvSpPr>
            <a:spLocks noGrp="1"/>
          </p:cNvSpPr>
          <p:nvPr>
            <p:ph idx="1"/>
          </p:nvPr>
        </p:nvSpPr>
        <p:spPr>
          <a:xfrm>
            <a:off x="142875" y="2980525"/>
            <a:ext cx="5499269" cy="3259554"/>
          </a:xfrm>
        </p:spPr>
        <p:txBody>
          <a:bodyPr>
            <a:noAutofit/>
          </a:bodyPr>
          <a:lstStyle/>
          <a:p>
            <a:pPr marL="742950" lvl="1" indent="-285750">
              <a:lnSpc>
                <a:spcPct val="100000"/>
              </a:lnSpc>
              <a:buFont typeface="+mj-lt"/>
              <a:buAutoNum type="arabicPeriod"/>
            </a:pPr>
            <a:r>
              <a:rPr lang="en-US" sz="1800" b="1" i="0" dirty="0">
                <a:effectLst/>
                <a:latin typeface="Söhne"/>
              </a:rPr>
              <a:t>Ambiguity</a:t>
            </a:r>
            <a:r>
              <a:rPr lang="en-US" sz="1800" b="0" i="0" dirty="0">
                <a:effectLst/>
                <a:latin typeface="Söhne"/>
              </a:rPr>
              <a:t>: Language is often context-dependent and can have multiple meanings.</a:t>
            </a:r>
          </a:p>
          <a:p>
            <a:pPr marL="742950" lvl="1" indent="-285750">
              <a:lnSpc>
                <a:spcPct val="100000"/>
              </a:lnSpc>
              <a:buFont typeface="+mj-lt"/>
              <a:buAutoNum type="arabicPeriod"/>
            </a:pPr>
            <a:r>
              <a:rPr lang="en-US" sz="1800" b="1" i="0" dirty="0">
                <a:effectLst/>
                <a:latin typeface="Söhne"/>
              </a:rPr>
              <a:t>Sarcasm and Irony</a:t>
            </a:r>
            <a:r>
              <a:rPr lang="en-US" sz="1800" b="0" i="0" dirty="0">
                <a:effectLst/>
                <a:latin typeface="Söhne"/>
              </a:rPr>
              <a:t>: Understanding subtle nuances like sarcasm and irony can be challenging for NLP models.</a:t>
            </a:r>
          </a:p>
          <a:p>
            <a:pPr marL="742950" lvl="1" indent="-285750">
              <a:lnSpc>
                <a:spcPct val="100000"/>
              </a:lnSpc>
              <a:buFont typeface="+mj-lt"/>
              <a:buAutoNum type="arabicPeriod"/>
            </a:pPr>
            <a:r>
              <a:rPr lang="en-US" sz="1800" b="1" i="0" dirty="0">
                <a:effectLst/>
                <a:latin typeface="Söhne"/>
              </a:rPr>
              <a:t>Language Variability</a:t>
            </a:r>
            <a:r>
              <a:rPr lang="en-US" sz="1800" b="0" i="0" dirty="0">
                <a:effectLst/>
                <a:latin typeface="Söhne"/>
              </a:rPr>
              <a:t>: NLP must account for variations in language, including dialects, slang, and regional differences.</a:t>
            </a:r>
          </a:p>
          <a:p>
            <a:pPr marL="742950" lvl="1" indent="-285750">
              <a:lnSpc>
                <a:spcPct val="100000"/>
              </a:lnSpc>
              <a:buFont typeface="+mj-lt"/>
              <a:buAutoNum type="arabicPeriod"/>
            </a:pPr>
            <a:r>
              <a:rPr lang="en-US" sz="1800" b="1" i="0" dirty="0">
                <a:effectLst/>
                <a:latin typeface="Söhne"/>
              </a:rPr>
              <a:t>Data Quality</a:t>
            </a:r>
            <a:r>
              <a:rPr lang="en-US" sz="1800" b="0" i="0" dirty="0">
                <a:effectLst/>
                <a:latin typeface="Söhne"/>
              </a:rPr>
              <a:t>: NLP models require high-quality training data to perform well.</a:t>
            </a:r>
          </a:p>
          <a:p>
            <a:pPr>
              <a:lnSpc>
                <a:spcPct val="100000"/>
              </a:lnSpc>
            </a:pPr>
            <a:br>
              <a:rPr lang="en-US" sz="1800" dirty="0"/>
            </a:br>
            <a:endParaRPr lang="en-US" sz="1800" dirty="0"/>
          </a:p>
        </p:txBody>
      </p:sp>
      <p:pic>
        <p:nvPicPr>
          <p:cNvPr id="17" name="Picture 4" descr="Abstract blurred public library with bookshelves">
            <a:extLst>
              <a:ext uri="{FF2B5EF4-FFF2-40B4-BE49-F238E27FC236}">
                <a16:creationId xmlns:a16="http://schemas.microsoft.com/office/drawing/2014/main" id="{60C0F614-8015-547D-A9E3-61881D4CAF9F}"/>
              </a:ext>
            </a:extLst>
          </p:cNvPr>
          <p:cNvPicPr>
            <a:picLocks noChangeAspect="1"/>
          </p:cNvPicPr>
          <p:nvPr/>
        </p:nvPicPr>
        <p:blipFill rotWithShape="1">
          <a:blip r:embed="rId2"/>
          <a:srcRect r="-3" b="8262"/>
          <a:stretch/>
        </p:blipFill>
        <p:spPr>
          <a:xfrm>
            <a:off x="6234580" y="3233692"/>
            <a:ext cx="4909730" cy="3006387"/>
          </a:xfrm>
          <a:prstGeom prst="rect">
            <a:avLst/>
          </a:prstGeom>
        </p:spPr>
      </p:pic>
      <p:cxnSp>
        <p:nvCxnSpPr>
          <p:cNvPr id="28" name="Straight Connector 2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89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7871E-C065-5CF5-210D-539D3E524EF9}"/>
              </a:ext>
            </a:extLst>
          </p:cNvPr>
          <p:cNvSpPr>
            <a:spLocks noGrp="1"/>
          </p:cNvSpPr>
          <p:nvPr>
            <p:ph type="title"/>
          </p:nvPr>
        </p:nvSpPr>
        <p:spPr>
          <a:xfrm>
            <a:off x="761801" y="858983"/>
            <a:ext cx="9906799" cy="1161594"/>
          </a:xfrm>
        </p:spPr>
        <p:txBody>
          <a:bodyPr>
            <a:normAutofit/>
          </a:bodyPr>
          <a:lstStyle/>
          <a:p>
            <a:r>
              <a:rPr lang="en-US" dirty="0"/>
              <a:t>Ambiguity </a:t>
            </a:r>
          </a:p>
        </p:txBody>
      </p:sp>
      <p:sp>
        <p:nvSpPr>
          <p:cNvPr id="3" name="Content Placeholder 2">
            <a:extLst>
              <a:ext uri="{FF2B5EF4-FFF2-40B4-BE49-F238E27FC236}">
                <a16:creationId xmlns:a16="http://schemas.microsoft.com/office/drawing/2014/main" id="{5A0DC3A2-CBDD-D98D-6D4A-2E323B58F308}"/>
              </a:ext>
            </a:extLst>
          </p:cNvPr>
          <p:cNvSpPr>
            <a:spLocks noGrp="1"/>
          </p:cNvSpPr>
          <p:nvPr>
            <p:ph idx="1"/>
          </p:nvPr>
        </p:nvSpPr>
        <p:spPr>
          <a:xfrm>
            <a:off x="523844" y="2638498"/>
            <a:ext cx="10244495" cy="3601581"/>
          </a:xfrm>
        </p:spPr>
        <p:txBody>
          <a:bodyPr anchor="ctr">
            <a:normAutofit/>
          </a:bodyPr>
          <a:lstStyle/>
          <a:p>
            <a:pPr>
              <a:lnSpc>
                <a:spcPct val="100000"/>
              </a:lnSpc>
            </a:pPr>
            <a:r>
              <a:rPr lang="en-US" sz="1800" b="1" i="0" dirty="0">
                <a:effectLst/>
                <a:latin typeface="Söhne"/>
              </a:rPr>
              <a:t>1. Time-related Ambiguity</a:t>
            </a:r>
            <a:r>
              <a:rPr lang="en-US" sz="1800" b="0" i="0" dirty="0">
                <a:effectLst/>
                <a:latin typeface="Söhne"/>
              </a:rPr>
              <a:t>:</a:t>
            </a:r>
          </a:p>
          <a:p>
            <a:pPr>
              <a:lnSpc>
                <a:spcPct val="100000"/>
              </a:lnSpc>
              <a:buFont typeface="Arial" panose="020B0604020202020204" pitchFamily="34" charset="0"/>
              <a:buChar char="•"/>
            </a:pPr>
            <a:r>
              <a:rPr lang="en-US" sz="1800" b="0" i="0" dirty="0">
                <a:effectLst/>
                <a:latin typeface="Söhne"/>
              </a:rPr>
              <a:t>Example: "I will meet you at the bank at 3 PM."</a:t>
            </a:r>
          </a:p>
          <a:p>
            <a:pPr>
              <a:lnSpc>
                <a:spcPct val="100000"/>
              </a:lnSpc>
            </a:pPr>
            <a:r>
              <a:rPr lang="en-US" sz="1800" b="0" i="0" dirty="0">
                <a:effectLst/>
                <a:latin typeface="Söhne"/>
              </a:rPr>
              <a:t>- In this sentence, "bank" could refer to a financial institution, or it could refer to the side of a river. The interpretation depends on the context.</a:t>
            </a:r>
          </a:p>
          <a:p>
            <a:pPr>
              <a:lnSpc>
                <a:spcPct val="100000"/>
              </a:lnSpc>
            </a:pPr>
            <a:r>
              <a:rPr lang="en-US" sz="1800" dirty="0">
                <a:latin typeface="Söhne"/>
              </a:rPr>
              <a:t>2. </a:t>
            </a:r>
            <a:r>
              <a:rPr lang="en-US" sz="1800" b="1" i="0" dirty="0">
                <a:effectLst/>
                <a:latin typeface="Söhne"/>
              </a:rPr>
              <a:t>Lexical Ambiguity</a:t>
            </a:r>
            <a:r>
              <a:rPr lang="en-US" sz="1800" b="0" i="0" dirty="0">
                <a:effectLst/>
                <a:latin typeface="Söhne"/>
              </a:rPr>
              <a:t>:</a:t>
            </a:r>
          </a:p>
          <a:p>
            <a:pPr>
              <a:lnSpc>
                <a:spcPct val="100000"/>
              </a:lnSpc>
              <a:buFont typeface="Arial" panose="020B0604020202020204" pitchFamily="34" charset="0"/>
              <a:buChar char="•"/>
            </a:pPr>
            <a:r>
              <a:rPr lang="en-US" sz="1800" b="0" i="0" dirty="0">
                <a:effectLst/>
                <a:latin typeface="Söhne"/>
              </a:rPr>
              <a:t>Example: "I saw a bat."</a:t>
            </a:r>
          </a:p>
          <a:p>
            <a:pPr>
              <a:lnSpc>
                <a:spcPct val="100000"/>
              </a:lnSpc>
            </a:pPr>
            <a:r>
              <a:rPr lang="en-US" sz="1800" b="0" i="0" dirty="0">
                <a:effectLst/>
                <a:latin typeface="Söhne"/>
              </a:rPr>
              <a:t>- "Bat" could refer to the flying mammal or a sports equipment used in baseball. The meaning depends on the context.</a:t>
            </a:r>
          </a:p>
          <a:p>
            <a:pPr>
              <a:lnSpc>
                <a:spcPct val="100000"/>
              </a:lnSpc>
            </a:pPr>
            <a:endParaRPr lang="en-US" sz="1800" dirty="0">
              <a:latin typeface="Söhne"/>
            </a:endParaRP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36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a:extLst>
              <a:ext uri="{FF2B5EF4-FFF2-40B4-BE49-F238E27FC236}">
                <a16:creationId xmlns:a16="http://schemas.microsoft.com/office/drawing/2014/main" id="{6B51813B-5F15-D183-1517-C6F76E433C11}"/>
              </a:ext>
            </a:extLst>
          </p:cNvPr>
          <p:cNvPicPr>
            <a:picLocks noChangeAspect="1"/>
          </p:cNvPicPr>
          <p:nvPr/>
        </p:nvPicPr>
        <p:blipFill rotWithShape="1">
          <a:blip r:embed="rId2"/>
          <a:srcRect l="1131" r="51703" b="-2"/>
          <a:stretch/>
        </p:blipFill>
        <p:spPr>
          <a:xfrm>
            <a:off x="19" y="-2"/>
            <a:ext cx="3099435"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F8F628-6C62-77FC-F0A2-9E5FA3BDED02}"/>
              </a:ext>
            </a:extLst>
          </p:cNvPr>
          <p:cNvSpPr>
            <a:spLocks noGrp="1"/>
          </p:cNvSpPr>
          <p:nvPr>
            <p:ph type="title"/>
          </p:nvPr>
        </p:nvSpPr>
        <p:spPr>
          <a:xfrm>
            <a:off x="3384468" y="858982"/>
            <a:ext cx="6591841" cy="886691"/>
          </a:xfrm>
        </p:spPr>
        <p:txBody>
          <a:bodyPr>
            <a:normAutofit fontScale="90000"/>
          </a:bodyPr>
          <a:lstStyle/>
          <a:p>
            <a:r>
              <a:rPr lang="en-US" b="1" i="0" dirty="0">
                <a:effectLst/>
                <a:latin typeface="Söhne"/>
              </a:rPr>
              <a:t>Sarcasm and Irony</a:t>
            </a:r>
            <a:r>
              <a:rPr lang="en-US" b="0" i="0" dirty="0">
                <a:effectLst/>
                <a:latin typeface="Söhne"/>
              </a:rPr>
              <a:t>:</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6339BF0E-0292-9985-20C3-C2AF0910A051}"/>
              </a:ext>
            </a:extLst>
          </p:cNvPr>
          <p:cNvSpPr>
            <a:spLocks noGrp="1"/>
          </p:cNvSpPr>
          <p:nvPr>
            <p:ph idx="1"/>
          </p:nvPr>
        </p:nvSpPr>
        <p:spPr>
          <a:xfrm>
            <a:off x="3467599" y="2458192"/>
            <a:ext cx="7151750" cy="3553723"/>
          </a:xfrm>
        </p:spPr>
        <p:txBody>
          <a:bodyPr>
            <a:noAutofit/>
          </a:bodyPr>
          <a:lstStyle/>
          <a:p>
            <a:pPr marL="457200" lvl="1">
              <a:lnSpc>
                <a:spcPct val="100000"/>
              </a:lnSpc>
            </a:pPr>
            <a:r>
              <a:rPr lang="en-US" sz="1800" b="0" i="0" dirty="0">
                <a:effectLst/>
                <a:latin typeface="Söhne"/>
              </a:rPr>
              <a:t>1. Example: </a:t>
            </a:r>
            <a:r>
              <a:rPr lang="en-US" sz="1800" b="1" i="0" dirty="0">
                <a:effectLst/>
                <a:latin typeface="Söhne"/>
              </a:rPr>
              <a:t>"Oh, that's just what I needed - more work!”</a:t>
            </a:r>
          </a:p>
          <a:p>
            <a:pPr marL="457200" lvl="1">
              <a:lnSpc>
                <a:spcPct val="100000"/>
              </a:lnSpc>
            </a:pPr>
            <a:r>
              <a:rPr lang="en-US" sz="1800" dirty="0">
                <a:latin typeface="Söhne"/>
              </a:rPr>
              <a:t>-  </a:t>
            </a:r>
            <a:r>
              <a:rPr lang="en-US" sz="1800" b="0" i="0" dirty="0">
                <a:effectLst/>
                <a:latin typeface="Söhne"/>
              </a:rPr>
              <a:t>This statement sarcastically suggests that the speaker didn't need more work at all. NLP models need to recognize the tone to understand the true sentiment.</a:t>
            </a:r>
          </a:p>
          <a:p>
            <a:pPr marL="457200" lvl="1">
              <a:lnSpc>
                <a:spcPct val="100000"/>
              </a:lnSpc>
            </a:pPr>
            <a:endParaRPr lang="en-US" sz="1800" dirty="0">
              <a:latin typeface="Söhne"/>
            </a:endParaRPr>
          </a:p>
          <a:p>
            <a:pPr>
              <a:lnSpc>
                <a:spcPct val="100000"/>
              </a:lnSpc>
            </a:pPr>
            <a:r>
              <a:rPr lang="en-US" sz="1800" b="0" i="0" dirty="0">
                <a:effectLst/>
                <a:latin typeface="Söhne"/>
              </a:rPr>
              <a:t>         2. Example: </a:t>
            </a:r>
            <a:r>
              <a:rPr lang="en-US" sz="1800" b="1" i="0" dirty="0">
                <a:effectLst/>
                <a:latin typeface="Söhne"/>
              </a:rPr>
              <a:t>"Oh, great! Another Monday morning</a:t>
            </a:r>
            <a:r>
              <a:rPr lang="en-US" sz="1800" b="0" i="0" dirty="0">
                <a:effectLst/>
                <a:latin typeface="Söhne"/>
              </a:rPr>
              <a:t>.”</a:t>
            </a:r>
          </a:p>
          <a:p>
            <a:pPr>
              <a:lnSpc>
                <a:spcPct val="100000"/>
              </a:lnSpc>
            </a:pPr>
            <a:r>
              <a:rPr lang="en-US" sz="1800" dirty="0">
                <a:latin typeface="Söhne"/>
              </a:rPr>
              <a:t>        - </a:t>
            </a:r>
            <a:r>
              <a:rPr lang="en-US" sz="1800" b="0" i="0" dirty="0">
                <a:effectLst/>
                <a:latin typeface="Söhne"/>
              </a:rPr>
              <a:t> This statement is often used sarcastically to express displeasure about the start of the workweek. NLP  models need to recognize the tone and context to understand that the speaker is not genuinely enthusiastic</a:t>
            </a:r>
          </a:p>
          <a:p>
            <a:pPr>
              <a:lnSpc>
                <a:spcPct val="100000"/>
              </a:lnSpc>
            </a:pPr>
            <a:endParaRPr lang="en-US" sz="1800" b="0" i="0" dirty="0">
              <a:effectLst/>
              <a:latin typeface="Söhne"/>
            </a:endParaRPr>
          </a:p>
          <a:p>
            <a:pPr marL="457200" lvl="1">
              <a:lnSpc>
                <a:spcPct val="100000"/>
              </a:lnSpc>
            </a:pPr>
            <a:endParaRPr lang="en-US" sz="1800" b="0" i="0" dirty="0">
              <a:effectLst/>
              <a:latin typeface="Söhne"/>
            </a:endParaRPr>
          </a:p>
          <a:p>
            <a:pPr>
              <a:lnSpc>
                <a:spcPct val="100000"/>
              </a:lnSpc>
            </a:pPr>
            <a:br>
              <a:rPr lang="en-US" sz="1800" dirty="0"/>
            </a:br>
            <a:endParaRPr lang="en-US" sz="18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5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B389-A994-AA80-09AC-A9D5D21D0123}"/>
              </a:ext>
            </a:extLst>
          </p:cNvPr>
          <p:cNvSpPr>
            <a:spLocks noGrp="1"/>
          </p:cNvSpPr>
          <p:nvPr>
            <p:ph type="title"/>
          </p:nvPr>
        </p:nvSpPr>
        <p:spPr/>
        <p:txBody>
          <a:bodyPr>
            <a:noAutofit/>
          </a:bodyPr>
          <a:lstStyle/>
          <a:p>
            <a:r>
              <a:rPr lang="en-US" sz="4000" b="1" i="0" dirty="0">
                <a:solidFill>
                  <a:srgbClr val="374151"/>
                </a:solidFill>
                <a:effectLst/>
                <a:latin typeface="Söhne"/>
              </a:rPr>
              <a:t>Language Variability</a:t>
            </a:r>
            <a:r>
              <a:rPr lang="en-US" sz="4000" b="0" i="0" dirty="0">
                <a:solidFill>
                  <a:srgbClr val="374151"/>
                </a:solidFill>
                <a:effectLst/>
                <a:latin typeface="Söhne"/>
              </a:rPr>
              <a:t>:</a:t>
            </a:r>
            <a:br>
              <a:rPr lang="en-US" sz="1800" b="0" i="0" dirty="0">
                <a:solidFill>
                  <a:srgbClr val="374151"/>
                </a:solidFill>
                <a:effectLst/>
                <a:latin typeface="Söhne"/>
              </a:rPr>
            </a:br>
            <a:br>
              <a:rPr lang="en-US" sz="1800" b="0" i="0" dirty="0">
                <a:solidFill>
                  <a:srgbClr val="374151"/>
                </a:solidFill>
                <a:effectLst/>
                <a:latin typeface="Söhne"/>
              </a:rPr>
            </a:br>
            <a:endParaRPr lang="en-US" sz="1800" dirty="0"/>
          </a:p>
        </p:txBody>
      </p:sp>
      <p:sp>
        <p:nvSpPr>
          <p:cNvPr id="3" name="Content Placeholder 2">
            <a:extLst>
              <a:ext uri="{FF2B5EF4-FFF2-40B4-BE49-F238E27FC236}">
                <a16:creationId xmlns:a16="http://schemas.microsoft.com/office/drawing/2014/main" id="{326F7AC7-0B1F-E7B8-DA4D-2EDA3B0DD1FE}"/>
              </a:ext>
            </a:extLst>
          </p:cNvPr>
          <p:cNvSpPr>
            <a:spLocks noGrp="1"/>
          </p:cNvSpPr>
          <p:nvPr>
            <p:ph idx="1"/>
          </p:nvPr>
        </p:nvSpPr>
        <p:spPr>
          <a:xfrm>
            <a:off x="761169" y="2149434"/>
            <a:ext cx="10381205" cy="3743727"/>
          </a:xfrm>
        </p:spPr>
        <p:txBody>
          <a:bodyPr>
            <a:noAutofit/>
          </a:bodyPr>
          <a:lstStyle/>
          <a:p>
            <a:pPr marL="342900" indent="-342900">
              <a:buAutoNum type="arabicPeriod"/>
            </a:pPr>
            <a:r>
              <a:rPr lang="en-US" sz="1800" b="0" i="0" dirty="0">
                <a:solidFill>
                  <a:srgbClr val="374151"/>
                </a:solidFill>
                <a:effectLst/>
                <a:latin typeface="Söhne"/>
              </a:rPr>
              <a:t>Example: </a:t>
            </a:r>
            <a:r>
              <a:rPr lang="en-US" sz="1800" b="1" i="0" dirty="0">
                <a:solidFill>
                  <a:srgbClr val="374151"/>
                </a:solidFill>
                <a:effectLst/>
                <a:latin typeface="Söhne"/>
              </a:rPr>
              <a:t>"Can I have a biscuit?"</a:t>
            </a:r>
            <a:br>
              <a:rPr lang="en-US" sz="1800" b="0" i="0" dirty="0">
                <a:solidFill>
                  <a:srgbClr val="374151"/>
                </a:solidFill>
                <a:effectLst/>
                <a:latin typeface="Söhne"/>
              </a:rPr>
            </a:br>
            <a:r>
              <a:rPr lang="en-US" sz="1800" b="0" i="0" dirty="0">
                <a:solidFill>
                  <a:srgbClr val="374151"/>
                </a:solidFill>
                <a:effectLst/>
                <a:latin typeface="Söhne"/>
              </a:rPr>
              <a:t>- In British English, "biscuit" refers to what Americans call a "cookie," while in American English, "biscuit" is a type of bread roll. Language variability between English dialects can lead to confusion.</a:t>
            </a:r>
          </a:p>
          <a:p>
            <a:pPr marL="342900" indent="-342900">
              <a:buAutoNum type="arabicPeriod"/>
            </a:pPr>
            <a:endParaRPr lang="en-US" sz="1800" dirty="0">
              <a:solidFill>
                <a:srgbClr val="374151"/>
              </a:solidFill>
              <a:latin typeface="Söhne"/>
            </a:endParaRPr>
          </a:p>
          <a:p>
            <a:pPr algn="l"/>
            <a:r>
              <a:rPr lang="en-US" sz="1800" dirty="0">
                <a:solidFill>
                  <a:srgbClr val="374151"/>
                </a:solidFill>
                <a:latin typeface="Söhne"/>
              </a:rPr>
              <a:t>2.     </a:t>
            </a:r>
            <a:r>
              <a:rPr lang="en-US" sz="1800" b="1" dirty="0">
                <a:solidFill>
                  <a:srgbClr val="374151"/>
                </a:solidFill>
                <a:latin typeface="Söhne"/>
              </a:rPr>
              <a:t>Clothing Terminology:</a:t>
            </a:r>
          </a:p>
          <a:p>
            <a:pPr algn="l"/>
            <a:r>
              <a:rPr lang="en-US" sz="1800" dirty="0">
                <a:solidFill>
                  <a:srgbClr val="374151"/>
                </a:solidFill>
                <a:latin typeface="Söhne"/>
              </a:rPr>
              <a:t>In different English-speaking regions, the names for certain clothing items can vary significantly. For instance:</a:t>
            </a:r>
          </a:p>
          <a:p>
            <a:pPr algn="l">
              <a:buFont typeface="Arial" panose="020B0604020202020204" pitchFamily="34" charset="0"/>
              <a:buChar char="•"/>
            </a:pPr>
            <a:r>
              <a:rPr lang="en-US" sz="1800" dirty="0">
                <a:solidFill>
                  <a:srgbClr val="374151"/>
                </a:solidFill>
                <a:latin typeface="Söhne"/>
              </a:rPr>
              <a:t>In the United States, a "sweater" is typically used to refer to a knitted garment designed to keep you warm in colder weather.</a:t>
            </a:r>
          </a:p>
          <a:p>
            <a:pPr algn="l">
              <a:buFont typeface="Arial" panose="020B0604020202020204" pitchFamily="34" charset="0"/>
              <a:buChar char="•"/>
            </a:pPr>
            <a:r>
              <a:rPr lang="en-US" sz="1800" dirty="0">
                <a:solidFill>
                  <a:srgbClr val="374151"/>
                </a:solidFill>
                <a:latin typeface="Söhne"/>
              </a:rPr>
              <a:t>In the United Kingdom, that same item is often called a "jumper."</a:t>
            </a:r>
          </a:p>
          <a:p>
            <a:pPr algn="l">
              <a:buFont typeface="Arial" panose="020B0604020202020204" pitchFamily="34" charset="0"/>
              <a:buChar char="•"/>
            </a:pPr>
            <a:r>
              <a:rPr lang="en-US" sz="1800" dirty="0">
                <a:solidFill>
                  <a:srgbClr val="374151"/>
                </a:solidFill>
                <a:latin typeface="Söhne"/>
              </a:rPr>
              <a:t>In Australia, it can be referred to as a "pullover" or a "jumper" as well.</a:t>
            </a:r>
          </a:p>
          <a:p>
            <a:br>
              <a:rPr lang="en-US" sz="1800" dirty="0">
                <a:solidFill>
                  <a:srgbClr val="374151"/>
                </a:solidFill>
                <a:latin typeface="Söhne"/>
              </a:rPr>
            </a:br>
            <a:endParaRPr lang="en-US" sz="1800" dirty="0">
              <a:solidFill>
                <a:srgbClr val="374151"/>
              </a:solidFill>
              <a:latin typeface="Söhne"/>
            </a:endParaRPr>
          </a:p>
        </p:txBody>
      </p:sp>
    </p:spTree>
    <p:extLst>
      <p:ext uri="{BB962C8B-B14F-4D97-AF65-F5344CB8AC3E}">
        <p14:creationId xmlns:p14="http://schemas.microsoft.com/office/powerpoint/2010/main" val="125452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F63D-4820-B02E-CCC0-4BD48617DB69}"/>
              </a:ext>
            </a:extLst>
          </p:cNvPr>
          <p:cNvSpPr>
            <a:spLocks noGrp="1"/>
          </p:cNvSpPr>
          <p:nvPr>
            <p:ph type="title"/>
          </p:nvPr>
        </p:nvSpPr>
        <p:spPr/>
        <p:txBody>
          <a:bodyPr/>
          <a:lstStyle/>
          <a:p>
            <a:r>
              <a:rPr lang="en-US" dirty="0"/>
              <a:t>Data Quality</a:t>
            </a:r>
          </a:p>
        </p:txBody>
      </p:sp>
      <p:sp>
        <p:nvSpPr>
          <p:cNvPr id="3" name="Content Placeholder 2">
            <a:extLst>
              <a:ext uri="{FF2B5EF4-FFF2-40B4-BE49-F238E27FC236}">
                <a16:creationId xmlns:a16="http://schemas.microsoft.com/office/drawing/2014/main" id="{BF448FBB-F973-A2FB-67CE-21A6C49C0109}"/>
              </a:ext>
            </a:extLst>
          </p:cNvPr>
          <p:cNvSpPr>
            <a:spLocks noGrp="1"/>
          </p:cNvSpPr>
          <p:nvPr>
            <p:ph idx="1"/>
          </p:nvPr>
        </p:nvSpPr>
        <p:spPr/>
        <p:txBody>
          <a:bodyPr>
            <a:normAutofit lnSpcReduction="10000"/>
          </a:bodyPr>
          <a:lstStyle/>
          <a:p>
            <a:pPr algn="l"/>
            <a:r>
              <a:rPr lang="en-US" b="1" i="0" dirty="0">
                <a:solidFill>
                  <a:srgbClr val="374151"/>
                </a:solidFill>
                <a:effectLst/>
                <a:latin typeface="Söhne"/>
              </a:rPr>
              <a:t>Spelling and Typographical Errors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Example: In a dataset of customer reviews, there are numerous misspelled words and typos. For instance, "restaurant" is spelled as "</a:t>
            </a:r>
            <a:r>
              <a:rPr lang="en-US" b="0" i="0" dirty="0" err="1">
                <a:solidFill>
                  <a:srgbClr val="374151"/>
                </a:solidFill>
                <a:effectLst/>
                <a:latin typeface="Söhne"/>
              </a:rPr>
              <a:t>restaurnt</a:t>
            </a:r>
            <a:r>
              <a:rPr lang="en-US" b="0" i="0" dirty="0">
                <a:solidFill>
                  <a:srgbClr val="374151"/>
                </a:solidFill>
                <a:effectLst/>
                <a:latin typeface="Söhne"/>
              </a:rPr>
              <a:t>," which can affect sentiment analysis results.</a:t>
            </a:r>
          </a:p>
          <a:p>
            <a:pPr algn="l"/>
            <a:r>
              <a:rPr lang="en-US" b="1" i="0" dirty="0">
                <a:solidFill>
                  <a:srgbClr val="374151"/>
                </a:solidFill>
                <a:effectLst/>
                <a:latin typeface="Söhne"/>
              </a:rPr>
              <a:t>Data Imbalance</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Example: In a dataset used for text classification, there are significantly more samples of one class (e.g., "positive" sentiment) than another class (e.g., "negative" sentiment), leading to a biased model.</a:t>
            </a:r>
          </a:p>
          <a:p>
            <a:endParaRPr lang="en-US" dirty="0"/>
          </a:p>
        </p:txBody>
      </p:sp>
    </p:spTree>
    <p:extLst>
      <p:ext uri="{BB962C8B-B14F-4D97-AF65-F5344CB8AC3E}">
        <p14:creationId xmlns:p14="http://schemas.microsoft.com/office/powerpoint/2010/main" val="219358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6850B1B8-6D5F-C934-86AF-4AF1AC6AFDBB}"/>
              </a:ext>
            </a:extLst>
          </p:cNvPr>
          <p:cNvPicPr>
            <a:picLocks noChangeAspect="1"/>
          </p:cNvPicPr>
          <p:nvPr/>
        </p:nvPicPr>
        <p:blipFill rotWithShape="1">
          <a:blip r:embed="rId2"/>
          <a:srcRect l="11135" r="41699"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63F745-72C1-8D79-E7F8-FEE518B830E6}"/>
              </a:ext>
            </a:extLst>
          </p:cNvPr>
          <p:cNvSpPr>
            <a:spLocks noGrp="1"/>
          </p:cNvSpPr>
          <p:nvPr>
            <p:ph type="title"/>
          </p:nvPr>
        </p:nvSpPr>
        <p:spPr>
          <a:xfrm>
            <a:off x="5606552" y="858982"/>
            <a:ext cx="4369757" cy="2129878"/>
          </a:xfrm>
        </p:spPr>
        <p:txBody>
          <a:bodyPr>
            <a:normAutofit/>
          </a:bodyPr>
          <a:lstStyle/>
          <a:p>
            <a:r>
              <a:rPr lang="en-US" dirty="0"/>
              <a:t>1. Bag Of Words</a:t>
            </a:r>
          </a:p>
        </p:txBody>
      </p:sp>
      <p:sp>
        <p:nvSpPr>
          <p:cNvPr id="3" name="Content Placeholder 2">
            <a:extLst>
              <a:ext uri="{FF2B5EF4-FFF2-40B4-BE49-F238E27FC236}">
                <a16:creationId xmlns:a16="http://schemas.microsoft.com/office/drawing/2014/main" id="{6ED0603F-58E1-ADC3-C239-795FF03C5C77}"/>
              </a:ext>
            </a:extLst>
          </p:cNvPr>
          <p:cNvSpPr>
            <a:spLocks noGrp="1"/>
          </p:cNvSpPr>
          <p:nvPr>
            <p:ph idx="1"/>
          </p:nvPr>
        </p:nvSpPr>
        <p:spPr>
          <a:xfrm>
            <a:off x="5606552" y="3467499"/>
            <a:ext cx="5012796" cy="2544416"/>
          </a:xfrm>
        </p:spPr>
        <p:txBody>
          <a:bodyPr>
            <a:normAutofit/>
          </a:bodyPr>
          <a:lstStyle/>
          <a:p>
            <a:pPr>
              <a:lnSpc>
                <a:spcPct val="100000"/>
              </a:lnSpc>
            </a:pPr>
            <a:r>
              <a:rPr lang="en-US" sz="2000" b="0" i="0" dirty="0">
                <a:effectLst/>
                <a:latin typeface="Söhne"/>
              </a:rPr>
              <a:t>The "Bag of Words" (</a:t>
            </a:r>
            <a:r>
              <a:rPr lang="en-US" sz="2000" b="0" i="0" dirty="0" err="1">
                <a:effectLst/>
                <a:latin typeface="Söhne"/>
              </a:rPr>
              <a:t>BoW</a:t>
            </a:r>
            <a:r>
              <a:rPr lang="en-US" sz="2000" b="0" i="0" dirty="0">
                <a:effectLst/>
                <a:latin typeface="Söhne"/>
              </a:rPr>
              <a:t>) model is a simple and commonly used technique in natural language processing (NLP) for text analysis and feature extraction. It represents a text document as an unordered collection of words, discarding grammar, word order, and structure, and focusing solely on the presence or absence of words.</a:t>
            </a:r>
            <a:endParaRPr lang="en-US" sz="20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007028"/>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2443</Words>
  <Application>Microsoft Macintosh PowerPoint</Application>
  <PresentationFormat>Widescreen</PresentationFormat>
  <Paragraphs>188</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Bierstadt</vt:lpstr>
      <vt:lpstr>Calibri</vt:lpstr>
      <vt:lpstr>Lato</vt:lpstr>
      <vt:lpstr>Söhne</vt:lpstr>
      <vt:lpstr>BevelVTI</vt:lpstr>
      <vt:lpstr>Natural Language Processing</vt:lpstr>
      <vt:lpstr>What is NLP?</vt:lpstr>
      <vt:lpstr>Applications:</vt:lpstr>
      <vt:lpstr>Challenges: </vt:lpstr>
      <vt:lpstr>Ambiguity </vt:lpstr>
      <vt:lpstr>Sarcasm and Irony: </vt:lpstr>
      <vt:lpstr>Language Variability:  </vt:lpstr>
      <vt:lpstr>Data Quality</vt:lpstr>
      <vt:lpstr>1. Bag Of Words</vt:lpstr>
      <vt:lpstr> Steps in BoW</vt:lpstr>
      <vt:lpstr>Tokenization</vt:lpstr>
      <vt:lpstr>Vocabulary Creation </vt:lpstr>
      <vt:lpstr>Vectorization </vt:lpstr>
      <vt:lpstr>Key points to note about the BoW model: </vt:lpstr>
      <vt:lpstr> 2. Neural Network Models  </vt:lpstr>
      <vt:lpstr>Step 2: Text Preprocessing</vt:lpstr>
      <vt:lpstr>PowerPoint Presentation</vt:lpstr>
      <vt:lpstr>What is WordNet?</vt:lpstr>
      <vt:lpstr>Example of WordNet</vt:lpstr>
      <vt:lpstr>Problems with WordNet</vt:lpstr>
      <vt:lpstr>Representing words as discrete symbols</vt:lpstr>
      <vt:lpstr>Problems with Discrete symbols</vt:lpstr>
      <vt:lpstr>Representing words by their context</vt:lpstr>
      <vt:lpstr>What is word vector?</vt:lpstr>
      <vt:lpstr>Explanation</vt:lpstr>
      <vt:lpstr>Word2Vec Example: </vt:lpstr>
      <vt:lpstr>Here's how Word2Vec works: </vt:lpstr>
      <vt:lpstr>PowerPoint Presentation</vt:lpstr>
      <vt:lpstr>2 model variant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Merchant, Maryam Yahayabhai</dc:creator>
  <cp:lastModifiedBy>Merchant, Maryam Yahayabhai</cp:lastModifiedBy>
  <cp:revision>1</cp:revision>
  <dcterms:created xsi:type="dcterms:W3CDTF">2023-09-07T15:15:58Z</dcterms:created>
  <dcterms:modified xsi:type="dcterms:W3CDTF">2023-09-07T17:12:30Z</dcterms:modified>
</cp:coreProperties>
</file>