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24"/>
  </p:notesMasterIdLst>
  <p:sldIdLst>
    <p:sldId id="256" r:id="rId2"/>
    <p:sldId id="259" r:id="rId3"/>
    <p:sldId id="260" r:id="rId4"/>
    <p:sldId id="262" r:id="rId5"/>
    <p:sldId id="261" r:id="rId6"/>
    <p:sldId id="263" r:id="rId7"/>
    <p:sldId id="264" r:id="rId8"/>
    <p:sldId id="266" r:id="rId9"/>
    <p:sldId id="267" r:id="rId10"/>
    <p:sldId id="268" r:id="rId11"/>
    <p:sldId id="269" r:id="rId12"/>
    <p:sldId id="286" r:id="rId13"/>
    <p:sldId id="287" r:id="rId14"/>
    <p:sldId id="270" r:id="rId15"/>
    <p:sldId id="271" r:id="rId16"/>
    <p:sldId id="288" r:id="rId17"/>
    <p:sldId id="273" r:id="rId18"/>
    <p:sldId id="289" r:id="rId19"/>
    <p:sldId id="274" r:id="rId20"/>
    <p:sldId id="290" r:id="rId21"/>
    <p:sldId id="291"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5760"/>
  </p:normalViewPr>
  <p:slideViewPr>
    <p:cSldViewPr snapToGrid="0">
      <p:cViewPr varScale="1">
        <p:scale>
          <a:sx n="84" d="100"/>
          <a:sy n="84" d="100"/>
        </p:scale>
        <p:origin x="4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0E1B9-B17B-624E-94EC-5F45F873BCAA}" type="datetimeFigureOut">
              <a:rPr lang="en-US" smtClean="0"/>
              <a:t>9/14/23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6A1E2-B012-BB4E-988E-41ECE0055A2B}" type="slidenum">
              <a:rPr lang="en-US" smtClean="0"/>
              <a:t>‹#›</a:t>
            </a:fld>
            <a:endParaRPr lang="en-US"/>
          </a:p>
        </p:txBody>
      </p:sp>
    </p:spTree>
    <p:extLst>
      <p:ext uri="{BB962C8B-B14F-4D97-AF65-F5344CB8AC3E}">
        <p14:creationId xmlns:p14="http://schemas.microsoft.com/office/powerpoint/2010/main" val="164496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A1E2-B012-BB4E-988E-41ECE0055A2B}" type="slidenum">
              <a:rPr lang="en-US" smtClean="0"/>
              <a:t>18</a:t>
            </a:fld>
            <a:endParaRPr lang="en-US"/>
          </a:p>
        </p:txBody>
      </p:sp>
    </p:spTree>
    <p:extLst>
      <p:ext uri="{BB962C8B-B14F-4D97-AF65-F5344CB8AC3E}">
        <p14:creationId xmlns:p14="http://schemas.microsoft.com/office/powerpoint/2010/main" val="3237724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A1E2-B012-BB4E-988E-41ECE0055A2B}" type="slidenum">
              <a:rPr lang="en-US" smtClean="0"/>
              <a:t>19</a:t>
            </a:fld>
            <a:endParaRPr lang="en-US"/>
          </a:p>
        </p:txBody>
      </p:sp>
    </p:spTree>
    <p:extLst>
      <p:ext uri="{BB962C8B-B14F-4D97-AF65-F5344CB8AC3E}">
        <p14:creationId xmlns:p14="http://schemas.microsoft.com/office/powerpoint/2010/main" val="177515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A1E2-B012-BB4E-988E-41ECE0055A2B}" type="slidenum">
              <a:rPr lang="en-US" smtClean="0"/>
              <a:t>20</a:t>
            </a:fld>
            <a:endParaRPr lang="en-US"/>
          </a:p>
        </p:txBody>
      </p:sp>
    </p:spTree>
    <p:extLst>
      <p:ext uri="{BB962C8B-B14F-4D97-AF65-F5344CB8AC3E}">
        <p14:creationId xmlns:p14="http://schemas.microsoft.com/office/powerpoint/2010/main" val="1558609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A1E2-B012-BB4E-988E-41ECE0055A2B}" type="slidenum">
              <a:rPr lang="en-US" smtClean="0"/>
              <a:t>21</a:t>
            </a:fld>
            <a:endParaRPr lang="en-US"/>
          </a:p>
        </p:txBody>
      </p:sp>
    </p:spTree>
    <p:extLst>
      <p:ext uri="{BB962C8B-B14F-4D97-AF65-F5344CB8AC3E}">
        <p14:creationId xmlns:p14="http://schemas.microsoft.com/office/powerpoint/2010/main" val="3093670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9/14/23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9/14/23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1349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9/14/23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23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9/14/23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08466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9/14/23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25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9/14/23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7899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9/14/23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2900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9/14/23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22966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9/14/23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19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9/14/23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71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9/14/23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9/14/23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98698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Abstract design of flower petals in pastel">
            <a:extLst>
              <a:ext uri="{FF2B5EF4-FFF2-40B4-BE49-F238E27FC236}">
                <a16:creationId xmlns:a16="http://schemas.microsoft.com/office/drawing/2014/main" id="{D2A2B02F-762B-D9BF-5015-3AC3A47CA563}"/>
              </a:ext>
            </a:extLst>
          </p:cNvPr>
          <p:cNvPicPr>
            <a:picLocks noChangeAspect="1"/>
          </p:cNvPicPr>
          <p:nvPr/>
        </p:nvPicPr>
        <p:blipFill rotWithShape="1">
          <a:blip r:embed="rId2"/>
          <a:srcRect t="43175"/>
          <a:stretch/>
        </p:blipFill>
        <p:spPr>
          <a:xfrm>
            <a:off x="20" y="10"/>
            <a:ext cx="12191979" cy="4537867"/>
          </a:xfrm>
          <a:prstGeom prst="rect">
            <a:avLst/>
          </a:prstGeom>
          <a:effectLst>
            <a:outerShdw blurRad="596900" dist="330200" dir="8820000" sx="87000" sy="87000" algn="ctr" rotWithShape="0">
              <a:srgbClr val="000000">
                <a:alpha val="29000"/>
              </a:srgbClr>
            </a:outerShdw>
          </a:effectLst>
        </p:spPr>
      </p:pic>
      <p:sp useBgFill="1">
        <p:nvSpPr>
          <p:cNvPr id="22" name="Rectangle 2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37879"/>
            <a:ext cx="12192000" cy="232011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22C0C-CFA9-6E75-75AB-8A4245B62847}"/>
              </a:ext>
            </a:extLst>
          </p:cNvPr>
          <p:cNvSpPr>
            <a:spLocks noGrp="1"/>
          </p:cNvSpPr>
          <p:nvPr>
            <p:ph type="ctrTitle"/>
          </p:nvPr>
        </p:nvSpPr>
        <p:spPr>
          <a:xfrm>
            <a:off x="589558" y="4831307"/>
            <a:ext cx="5474257" cy="1815151"/>
          </a:xfrm>
        </p:spPr>
        <p:txBody>
          <a:bodyPr anchor="ctr">
            <a:normAutofit/>
          </a:bodyPr>
          <a:lstStyle/>
          <a:p>
            <a:r>
              <a:rPr lang="en-US" sz="3600" dirty="0"/>
              <a:t>Natural Language Processing</a:t>
            </a:r>
          </a:p>
        </p:txBody>
      </p:sp>
      <p:sp>
        <p:nvSpPr>
          <p:cNvPr id="3" name="Subtitle 2">
            <a:extLst>
              <a:ext uri="{FF2B5EF4-FFF2-40B4-BE49-F238E27FC236}">
                <a16:creationId xmlns:a16="http://schemas.microsoft.com/office/drawing/2014/main" id="{9D6F09E8-00B0-4DCF-451A-5A238BA31178}"/>
              </a:ext>
            </a:extLst>
          </p:cNvPr>
          <p:cNvSpPr>
            <a:spLocks noGrp="1"/>
          </p:cNvSpPr>
          <p:nvPr>
            <p:ph type="subTitle" idx="1"/>
          </p:nvPr>
        </p:nvSpPr>
        <p:spPr>
          <a:xfrm>
            <a:off x="6469039" y="4831306"/>
            <a:ext cx="4568128" cy="1815152"/>
          </a:xfrm>
        </p:spPr>
        <p:txBody>
          <a:bodyPr anchor="ctr">
            <a:normAutofit/>
          </a:bodyPr>
          <a:lstStyle/>
          <a:p>
            <a:r>
              <a:rPr lang="en-US"/>
              <a:t>Recitation Class</a:t>
            </a:r>
          </a:p>
        </p:txBody>
      </p:sp>
      <p:cxnSp>
        <p:nvCxnSpPr>
          <p:cNvPr id="24" name="Straight Connector 23">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09886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73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F50057-E81A-FB07-8258-247AE0EF7151}"/>
              </a:ext>
            </a:extLst>
          </p:cNvPr>
          <p:cNvSpPr>
            <a:spLocks noGrp="1"/>
          </p:cNvSpPr>
          <p:nvPr>
            <p:ph type="title"/>
          </p:nvPr>
        </p:nvSpPr>
        <p:spPr>
          <a:xfrm>
            <a:off x="761801" y="858983"/>
            <a:ext cx="9906799" cy="1161594"/>
          </a:xfrm>
        </p:spPr>
        <p:txBody>
          <a:bodyPr>
            <a:normAutofit/>
          </a:bodyPr>
          <a:lstStyle/>
          <a:p>
            <a:r>
              <a:rPr lang="en-US" b="1" i="0">
                <a:effectLst/>
                <a:latin typeface="Söhne"/>
              </a:rPr>
              <a:t>Step 2: Neural Network Architecture</a:t>
            </a:r>
            <a:endParaRPr lang="en-US" b="0" i="0">
              <a:effectLst/>
              <a:latin typeface="Söhne"/>
            </a:endParaRPr>
          </a:p>
        </p:txBody>
      </p:sp>
      <p:pic>
        <p:nvPicPr>
          <p:cNvPr id="5" name="Picture 4" descr="A diagram of a network&#10;&#10;Description automatically generated">
            <a:extLst>
              <a:ext uri="{FF2B5EF4-FFF2-40B4-BE49-F238E27FC236}">
                <a16:creationId xmlns:a16="http://schemas.microsoft.com/office/drawing/2014/main" id="{3DFD4586-B368-C867-2E98-F0C4190D22B4}"/>
              </a:ext>
            </a:extLst>
          </p:cNvPr>
          <p:cNvPicPr>
            <a:picLocks noChangeAspect="1"/>
          </p:cNvPicPr>
          <p:nvPr/>
        </p:nvPicPr>
        <p:blipFill>
          <a:blip r:embed="rId2"/>
          <a:stretch>
            <a:fillRect/>
          </a:stretch>
        </p:blipFill>
        <p:spPr>
          <a:xfrm>
            <a:off x="761367" y="2941175"/>
            <a:ext cx="4955147" cy="2688167"/>
          </a:xfrm>
          <a:prstGeom prst="rect">
            <a:avLst/>
          </a:prstGeom>
        </p:spPr>
      </p:pic>
      <p:sp>
        <p:nvSpPr>
          <p:cNvPr id="3" name="Content Placeholder 2">
            <a:extLst>
              <a:ext uri="{FF2B5EF4-FFF2-40B4-BE49-F238E27FC236}">
                <a16:creationId xmlns:a16="http://schemas.microsoft.com/office/drawing/2014/main" id="{BCF9B1D8-B341-F226-F402-A1DFD08E5318}"/>
              </a:ext>
            </a:extLst>
          </p:cNvPr>
          <p:cNvSpPr>
            <a:spLocks noGrp="1"/>
          </p:cNvSpPr>
          <p:nvPr>
            <p:ph idx="1"/>
          </p:nvPr>
        </p:nvSpPr>
        <p:spPr>
          <a:xfrm>
            <a:off x="6649081" y="2638498"/>
            <a:ext cx="4119258" cy="3601581"/>
          </a:xfrm>
        </p:spPr>
        <p:txBody>
          <a:bodyPr anchor="ctr">
            <a:normAutofit/>
          </a:bodyPr>
          <a:lstStyle/>
          <a:p>
            <a:pPr>
              <a:lnSpc>
                <a:spcPct val="100000"/>
              </a:lnSpc>
            </a:pPr>
            <a:r>
              <a:rPr lang="en-US" sz="1700" b="0" i="0">
                <a:effectLst/>
                <a:latin typeface="Söhne"/>
              </a:rPr>
              <a:t>Neural networks consist of layers of interconnected neurons. There are typically three types of layers:</a:t>
            </a:r>
          </a:p>
          <a:p>
            <a:pPr>
              <a:lnSpc>
                <a:spcPct val="100000"/>
              </a:lnSpc>
              <a:buFont typeface="+mj-lt"/>
              <a:buAutoNum type="arabicPeriod"/>
            </a:pPr>
            <a:r>
              <a:rPr lang="en-US" sz="1700" b="1" i="0">
                <a:effectLst/>
                <a:latin typeface="Söhne"/>
              </a:rPr>
              <a:t>Input Layer</a:t>
            </a:r>
            <a:r>
              <a:rPr lang="en-US" sz="1700" b="0" i="0">
                <a:effectLst/>
                <a:latin typeface="Söhne"/>
              </a:rPr>
              <a:t>: This layer accepts the initial input data and passes it to the next layer.</a:t>
            </a:r>
          </a:p>
          <a:p>
            <a:pPr>
              <a:lnSpc>
                <a:spcPct val="100000"/>
              </a:lnSpc>
              <a:buFont typeface="+mj-lt"/>
              <a:buAutoNum type="arabicPeriod"/>
            </a:pPr>
            <a:r>
              <a:rPr lang="en-US" sz="1700" b="1" i="0">
                <a:effectLst/>
                <a:latin typeface="Söhne"/>
              </a:rPr>
              <a:t>Hidden Layers</a:t>
            </a:r>
            <a:r>
              <a:rPr lang="en-US" sz="1700" b="0" i="0">
                <a:effectLst/>
                <a:latin typeface="Söhne"/>
              </a:rPr>
              <a:t>: These layers are in between the input and output layers. They perform various transformations on the data.</a:t>
            </a:r>
          </a:p>
          <a:p>
            <a:pPr>
              <a:lnSpc>
                <a:spcPct val="100000"/>
              </a:lnSpc>
              <a:buFont typeface="+mj-lt"/>
              <a:buAutoNum type="arabicPeriod"/>
            </a:pPr>
            <a:r>
              <a:rPr lang="en-US" sz="1700" b="1" i="0">
                <a:effectLst/>
                <a:latin typeface="Söhne"/>
              </a:rPr>
              <a:t>Output Layer</a:t>
            </a:r>
            <a:r>
              <a:rPr lang="en-US" sz="1700" b="0" i="0">
                <a:effectLst/>
                <a:latin typeface="Söhne"/>
              </a:rPr>
              <a:t>: This layer produces the final output of the network.</a:t>
            </a:r>
          </a:p>
          <a:p>
            <a:pPr>
              <a:lnSpc>
                <a:spcPct val="100000"/>
              </a:lnSpc>
            </a:pPr>
            <a:endParaRPr lang="en-US" sz="1700"/>
          </a:p>
        </p:txBody>
      </p:sp>
      <p:cxnSp>
        <p:nvCxnSpPr>
          <p:cNvPr id="20" name="Straight Connector 19">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20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F2CC-CBE1-E752-378E-368983CEEA64}"/>
              </a:ext>
            </a:extLst>
          </p:cNvPr>
          <p:cNvSpPr>
            <a:spLocks noGrp="1"/>
          </p:cNvSpPr>
          <p:nvPr>
            <p:ph type="title"/>
          </p:nvPr>
        </p:nvSpPr>
        <p:spPr>
          <a:xfrm flipV="1">
            <a:off x="761801" y="-926275"/>
            <a:ext cx="10380573" cy="11507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1837F6A7-237D-1D8E-8911-70967ECA329E}"/>
              </a:ext>
            </a:extLst>
          </p:cNvPr>
          <p:cNvSpPr>
            <a:spLocks noGrp="1"/>
          </p:cNvSpPr>
          <p:nvPr>
            <p:ph idx="1"/>
          </p:nvPr>
        </p:nvSpPr>
        <p:spPr>
          <a:xfrm>
            <a:off x="761799" y="391886"/>
            <a:ext cx="10381205" cy="5620029"/>
          </a:xfrm>
        </p:spPr>
        <p:txBody>
          <a:bodyPr/>
          <a:lstStyle/>
          <a:p>
            <a:pPr algn="l"/>
            <a:r>
              <a:rPr lang="en-US" b="1" i="0" dirty="0">
                <a:solidFill>
                  <a:srgbClr val="374151"/>
                </a:solidFill>
                <a:effectLst/>
                <a:latin typeface="Söhne"/>
              </a:rPr>
              <a:t>Step 3: Feedforward</a:t>
            </a:r>
            <a:endParaRPr lang="en-US" b="0" i="0" dirty="0">
              <a:solidFill>
                <a:srgbClr val="374151"/>
              </a:solidFill>
              <a:effectLst/>
              <a:latin typeface="Söhne"/>
            </a:endParaRPr>
          </a:p>
          <a:p>
            <a:pPr algn="l"/>
            <a:r>
              <a:rPr lang="en-US" b="0" i="0" dirty="0">
                <a:solidFill>
                  <a:srgbClr val="374151"/>
                </a:solidFill>
                <a:effectLst/>
                <a:latin typeface="Söhne"/>
              </a:rPr>
              <a:t>The feedforward process is the flow of data from the input layer through the hidden layers to the output layer. Neurons in each layer receive inputs from the previous layer, process them as described in Step 1, and pass the results to the next layer.</a:t>
            </a:r>
          </a:p>
          <a:p>
            <a:pPr algn="l"/>
            <a:endParaRPr lang="en-US" b="0" i="0" dirty="0">
              <a:solidFill>
                <a:srgbClr val="374151"/>
              </a:solidFill>
              <a:effectLst/>
              <a:latin typeface="Söhne"/>
            </a:endParaRPr>
          </a:p>
          <a:p>
            <a:pPr algn="l"/>
            <a:br>
              <a:rPr lang="en-US" dirty="0"/>
            </a:br>
            <a:r>
              <a:rPr lang="en-US" b="1" i="0" dirty="0">
                <a:solidFill>
                  <a:srgbClr val="374151"/>
                </a:solidFill>
                <a:effectLst/>
                <a:latin typeface="Söhne"/>
              </a:rPr>
              <a:t>Step 4: Weights and Bias</a:t>
            </a:r>
            <a:endParaRPr lang="en-US" b="0" i="0" dirty="0">
              <a:solidFill>
                <a:srgbClr val="374151"/>
              </a:solidFill>
              <a:effectLst/>
              <a:latin typeface="Söhne"/>
            </a:endParaRPr>
          </a:p>
          <a:p>
            <a:pPr algn="l"/>
            <a:r>
              <a:rPr lang="en-US" b="0" i="0" dirty="0">
                <a:solidFill>
                  <a:srgbClr val="374151"/>
                </a:solidFill>
                <a:effectLst/>
                <a:latin typeface="Söhne"/>
              </a:rPr>
              <a:t>The connections between neurons have associated weights and a bias term. These values are learned during training to make the network produce the desired output for a given input.</a:t>
            </a:r>
          </a:p>
          <a:p>
            <a:endParaRPr lang="en-US" dirty="0"/>
          </a:p>
        </p:txBody>
      </p:sp>
    </p:spTree>
    <p:extLst>
      <p:ext uri="{BB962C8B-B14F-4D97-AF65-F5344CB8AC3E}">
        <p14:creationId xmlns:p14="http://schemas.microsoft.com/office/powerpoint/2010/main" val="240997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Slide Background">
            <a:extLst>
              <a:ext uri="{FF2B5EF4-FFF2-40B4-BE49-F238E27FC236}">
                <a16:creationId xmlns:a16="http://schemas.microsoft.com/office/drawing/2014/main" id="{1E92E983-45DE-48C2-9F5C-4C57109AF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6ED89666-CA44-47D1-ADBD-C4BFC525C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24694" cy="6858000"/>
          </a:xfrm>
          <a:prstGeom prst="rect">
            <a:avLst/>
          </a:prstGeom>
          <a:ln>
            <a:noFill/>
          </a:ln>
          <a:effectLst>
            <a:outerShdw blurRad="381000" dist="3175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886B4-3567-5151-76F6-07E532E8686B}"/>
              </a:ext>
            </a:extLst>
          </p:cNvPr>
          <p:cNvSpPr>
            <a:spLocks noGrp="1"/>
          </p:cNvSpPr>
          <p:nvPr>
            <p:ph type="title"/>
          </p:nvPr>
        </p:nvSpPr>
        <p:spPr>
          <a:xfrm>
            <a:off x="761801" y="956281"/>
            <a:ext cx="5181799" cy="2162232"/>
          </a:xfrm>
        </p:spPr>
        <p:txBody>
          <a:bodyPr anchor="b">
            <a:normAutofit/>
          </a:bodyPr>
          <a:lstStyle/>
          <a:p>
            <a:r>
              <a:rPr lang="en-US" b="1" i="0">
                <a:effectLst/>
                <a:latin typeface="Söhne"/>
              </a:rPr>
              <a:t>Step 5: Activation Functions</a:t>
            </a:r>
            <a:br>
              <a:rPr lang="en-US" b="0" i="0">
                <a:effectLst/>
                <a:latin typeface="Söhne"/>
              </a:rPr>
            </a:br>
            <a:endParaRPr lang="en-US" dirty="0"/>
          </a:p>
        </p:txBody>
      </p:sp>
      <p:pic>
        <p:nvPicPr>
          <p:cNvPr id="5" name="Content Placeholder 4" descr="A math equation with black text&#10;&#10;Description automatically generated">
            <a:extLst>
              <a:ext uri="{FF2B5EF4-FFF2-40B4-BE49-F238E27FC236}">
                <a16:creationId xmlns:a16="http://schemas.microsoft.com/office/drawing/2014/main" id="{01406E38-2DE9-E0DE-A549-23D5C1E36B2E}"/>
              </a:ext>
            </a:extLst>
          </p:cNvPr>
          <p:cNvPicPr>
            <a:picLocks noChangeAspect="1"/>
          </p:cNvPicPr>
          <p:nvPr/>
        </p:nvPicPr>
        <p:blipFill>
          <a:blip r:embed="rId2"/>
          <a:stretch>
            <a:fillRect/>
          </a:stretch>
        </p:blipFill>
        <p:spPr>
          <a:xfrm>
            <a:off x="8271141" y="209213"/>
            <a:ext cx="2279853" cy="1535177"/>
          </a:xfrm>
          <a:prstGeom prst="rect">
            <a:avLst/>
          </a:prstGeom>
        </p:spPr>
      </p:pic>
      <p:pic>
        <p:nvPicPr>
          <p:cNvPr id="11" name="Picture 10" descr="A screenshot of a math problem&#10;&#10;Description automatically generated">
            <a:extLst>
              <a:ext uri="{FF2B5EF4-FFF2-40B4-BE49-F238E27FC236}">
                <a16:creationId xmlns:a16="http://schemas.microsoft.com/office/drawing/2014/main" id="{1BB88568-8D62-BAB6-E3E5-A83B0D65C327}"/>
              </a:ext>
            </a:extLst>
          </p:cNvPr>
          <p:cNvPicPr>
            <a:picLocks noChangeAspect="1"/>
          </p:cNvPicPr>
          <p:nvPr/>
        </p:nvPicPr>
        <p:blipFill>
          <a:blip r:embed="rId3"/>
          <a:stretch>
            <a:fillRect/>
          </a:stretch>
        </p:blipFill>
        <p:spPr>
          <a:xfrm>
            <a:off x="7665233" y="4445910"/>
            <a:ext cx="3283801" cy="1535177"/>
          </a:xfrm>
          <a:prstGeom prst="rect">
            <a:avLst/>
          </a:prstGeom>
        </p:spPr>
      </p:pic>
      <p:sp>
        <p:nvSpPr>
          <p:cNvPr id="15" name="Content Placeholder 14">
            <a:extLst>
              <a:ext uri="{FF2B5EF4-FFF2-40B4-BE49-F238E27FC236}">
                <a16:creationId xmlns:a16="http://schemas.microsoft.com/office/drawing/2014/main" id="{C00E302A-E4DB-3597-020B-9BD77601B61F}"/>
              </a:ext>
            </a:extLst>
          </p:cNvPr>
          <p:cNvSpPr>
            <a:spLocks noGrp="1"/>
          </p:cNvSpPr>
          <p:nvPr>
            <p:ph idx="1"/>
          </p:nvPr>
        </p:nvSpPr>
        <p:spPr>
          <a:xfrm>
            <a:off x="761801" y="3473470"/>
            <a:ext cx="5181799" cy="2643867"/>
          </a:xfrm>
        </p:spPr>
        <p:txBody>
          <a:bodyPr anchor="t">
            <a:normAutofit/>
          </a:bodyPr>
          <a:lstStyle/>
          <a:p>
            <a:r>
              <a:rPr lang="en-US" b="0" i="0">
                <a:effectLst/>
                <a:latin typeface="Söhne"/>
              </a:rPr>
              <a:t>Activation functions introduce non-linearity into the network. Common activation functions include sigmoid, </a:t>
            </a:r>
            <a:r>
              <a:rPr lang="en-US" b="0" i="0" err="1">
                <a:effectLst/>
                <a:latin typeface="Söhne"/>
              </a:rPr>
              <a:t>ReLU</a:t>
            </a:r>
            <a:r>
              <a:rPr lang="en-US" b="0" i="0">
                <a:effectLst/>
                <a:latin typeface="Söhne"/>
              </a:rPr>
              <a:t> (Rectified Linear Unit), and tanh. They allow neural networks to model complex relationships in the data.</a:t>
            </a:r>
          </a:p>
          <a:p>
            <a:endParaRPr lang="en-US" dirty="0"/>
          </a:p>
        </p:txBody>
      </p:sp>
      <p:pic>
        <p:nvPicPr>
          <p:cNvPr id="7" name="Picture 6" descr="A screenshot of a math problem&#10;&#10;Description automatically generated">
            <a:extLst>
              <a:ext uri="{FF2B5EF4-FFF2-40B4-BE49-F238E27FC236}">
                <a16:creationId xmlns:a16="http://schemas.microsoft.com/office/drawing/2014/main" id="{D9C935A0-724A-DE68-44E6-035A014C93B9}"/>
              </a:ext>
            </a:extLst>
          </p:cNvPr>
          <p:cNvPicPr>
            <a:picLocks noChangeAspect="1"/>
          </p:cNvPicPr>
          <p:nvPr/>
        </p:nvPicPr>
        <p:blipFill>
          <a:blip r:embed="rId4"/>
          <a:stretch>
            <a:fillRect/>
          </a:stretch>
        </p:blipFill>
        <p:spPr>
          <a:xfrm>
            <a:off x="7586495" y="1744390"/>
            <a:ext cx="3441278" cy="1299081"/>
          </a:xfrm>
          <a:prstGeom prst="rect">
            <a:avLst/>
          </a:prstGeom>
        </p:spPr>
      </p:pic>
      <p:pic>
        <p:nvPicPr>
          <p:cNvPr id="9" name="Picture 8" descr="A screenshot of a math program&#10;&#10;Description automatically generated">
            <a:extLst>
              <a:ext uri="{FF2B5EF4-FFF2-40B4-BE49-F238E27FC236}">
                <a16:creationId xmlns:a16="http://schemas.microsoft.com/office/drawing/2014/main" id="{B5166BBB-77EE-0262-E132-A3E5F9131FD7}"/>
              </a:ext>
            </a:extLst>
          </p:cNvPr>
          <p:cNvPicPr>
            <a:picLocks noChangeAspect="1"/>
          </p:cNvPicPr>
          <p:nvPr/>
        </p:nvPicPr>
        <p:blipFill>
          <a:blip r:embed="rId5"/>
          <a:stretch>
            <a:fillRect/>
          </a:stretch>
        </p:blipFill>
        <p:spPr>
          <a:xfrm>
            <a:off x="7586495" y="3112356"/>
            <a:ext cx="3441278" cy="1264669"/>
          </a:xfrm>
          <a:prstGeom prst="rect">
            <a:avLst/>
          </a:prstGeom>
        </p:spPr>
      </p:pic>
      <p:cxnSp>
        <p:nvCxnSpPr>
          <p:cNvPr id="40" name="Straight Connector 39">
            <a:extLst>
              <a:ext uri="{FF2B5EF4-FFF2-40B4-BE49-F238E27FC236}">
                <a16:creationId xmlns:a16="http://schemas.microsoft.com/office/drawing/2014/main" id="{ADFACA7C-FD77-4234-BC47-99FF15C1B0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930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Slide Background">
            <a:extLst>
              <a:ext uri="{FF2B5EF4-FFF2-40B4-BE49-F238E27FC236}">
                <a16:creationId xmlns:a16="http://schemas.microsoft.com/office/drawing/2014/main" id="{EEDFD83B-474E-42D8-99FD-250991624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4" name="Rectangle 43">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806021"/>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4172B5-10C8-F09A-ED16-1A5D1B6A7AC6}"/>
              </a:ext>
            </a:extLst>
          </p:cNvPr>
          <p:cNvSpPr>
            <a:spLocks noGrp="1"/>
          </p:cNvSpPr>
          <p:nvPr>
            <p:ph type="title"/>
          </p:nvPr>
        </p:nvSpPr>
        <p:spPr>
          <a:xfrm>
            <a:off x="761802" y="384048"/>
            <a:ext cx="4889190" cy="2121408"/>
          </a:xfrm>
        </p:spPr>
        <p:txBody>
          <a:bodyPr vert="horz" lIns="91440" tIns="45720" rIns="91440" bIns="45720" rtlCol="0" anchor="ctr">
            <a:normAutofit/>
          </a:bodyPr>
          <a:lstStyle/>
          <a:p>
            <a:r>
              <a:rPr lang="en-US" sz="3600" b="1" i="0" dirty="0">
                <a:effectLst/>
                <a:latin typeface="Söhne"/>
              </a:rPr>
              <a:t>Step 6: Loss Function</a:t>
            </a:r>
            <a:br>
              <a:rPr lang="en-US" sz="3600" b="0" i="0">
                <a:effectLst/>
                <a:latin typeface="Söhne"/>
              </a:rPr>
            </a:br>
            <a:endParaRPr lang="en-US" sz="3600"/>
          </a:p>
        </p:txBody>
      </p:sp>
      <p:sp>
        <p:nvSpPr>
          <p:cNvPr id="30" name="Content Placeholder 29">
            <a:extLst>
              <a:ext uri="{FF2B5EF4-FFF2-40B4-BE49-F238E27FC236}">
                <a16:creationId xmlns:a16="http://schemas.microsoft.com/office/drawing/2014/main" id="{53CEF085-61A0-4237-5E65-A43B41741D8F}"/>
              </a:ext>
            </a:extLst>
          </p:cNvPr>
          <p:cNvSpPr>
            <a:spLocks noGrp="1"/>
          </p:cNvSpPr>
          <p:nvPr>
            <p:ph idx="1"/>
          </p:nvPr>
        </p:nvSpPr>
        <p:spPr>
          <a:xfrm>
            <a:off x="6236209" y="384048"/>
            <a:ext cx="4492286" cy="2121407"/>
          </a:xfrm>
        </p:spPr>
        <p:txBody>
          <a:bodyPr anchor="ctr">
            <a:normAutofit/>
          </a:bodyPr>
          <a:lstStyle/>
          <a:p>
            <a:pPr>
              <a:lnSpc>
                <a:spcPct val="100000"/>
              </a:lnSpc>
            </a:pPr>
            <a:r>
              <a:rPr lang="en-US" sz="1700" b="0" i="0">
                <a:effectLst/>
                <a:latin typeface="Söhne"/>
              </a:rPr>
              <a:t>A loss function measures the difference between the predicted output and the true target values. The goal during training is to minimize this loss. Common loss functions include mean squared error (MSE) for regression tasks and cross-entropy for classification tasks.</a:t>
            </a:r>
            <a:br>
              <a:rPr lang="en-US" sz="1700" b="0" i="0">
                <a:effectLst/>
                <a:latin typeface="Söhne"/>
              </a:rPr>
            </a:br>
            <a:endParaRPr lang="en-US" sz="1700"/>
          </a:p>
        </p:txBody>
      </p:sp>
      <p:cxnSp>
        <p:nvCxnSpPr>
          <p:cNvPr id="46" name="Straight Connector 45">
            <a:extLst>
              <a:ext uri="{FF2B5EF4-FFF2-40B4-BE49-F238E27FC236}">
                <a16:creationId xmlns:a16="http://schemas.microsoft.com/office/drawing/2014/main" id="{9E499B2F-6D89-41AB-B19D-C0493939F7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FC17FFD8-4588-FC00-B226-D182C50EBED0}"/>
              </a:ext>
            </a:extLst>
          </p:cNvPr>
          <p:cNvPicPr>
            <a:picLocks noChangeAspect="1"/>
          </p:cNvPicPr>
          <p:nvPr/>
        </p:nvPicPr>
        <p:blipFill>
          <a:blip r:embed="rId2"/>
          <a:stretch>
            <a:fillRect/>
          </a:stretch>
        </p:blipFill>
        <p:spPr>
          <a:xfrm>
            <a:off x="332481" y="3505914"/>
            <a:ext cx="5523087" cy="2223043"/>
          </a:xfrm>
          <a:prstGeom prst="rect">
            <a:avLst/>
          </a:prstGeom>
          <a:effectLst>
            <a:outerShdw blurRad="596900" dist="330200" dir="8820000" sx="87000" sy="87000" algn="ctr" rotWithShape="0">
              <a:srgbClr val="000000">
                <a:alpha val="29000"/>
              </a:srgbClr>
            </a:outerShdw>
          </a:effectLst>
        </p:spPr>
      </p:pic>
      <p:pic>
        <p:nvPicPr>
          <p:cNvPr id="7" name="Picture 6" descr="A screenshot of a math book&#10;&#10;Description automatically generated with medium confidence">
            <a:extLst>
              <a:ext uri="{FF2B5EF4-FFF2-40B4-BE49-F238E27FC236}">
                <a16:creationId xmlns:a16="http://schemas.microsoft.com/office/drawing/2014/main" id="{17381D46-A108-BC5E-458E-65F8FEC28E7D}"/>
              </a:ext>
            </a:extLst>
          </p:cNvPr>
          <p:cNvPicPr>
            <a:picLocks noChangeAspect="1"/>
          </p:cNvPicPr>
          <p:nvPr/>
        </p:nvPicPr>
        <p:blipFill>
          <a:blip r:embed="rId3"/>
          <a:stretch>
            <a:fillRect/>
          </a:stretch>
        </p:blipFill>
        <p:spPr>
          <a:xfrm>
            <a:off x="5650992" y="3610382"/>
            <a:ext cx="7324026" cy="2014106"/>
          </a:xfrm>
          <a:prstGeom prst="rect">
            <a:avLst/>
          </a:prstGeom>
          <a:effectLst>
            <a:outerShdw blurRad="596900" dist="330200" dir="8820000" sx="87000" sy="87000" algn="ctr" rotWithShape="0">
              <a:srgbClr val="000000">
                <a:alpha val="29000"/>
              </a:srgbClr>
            </a:outerShdw>
          </a:effectLst>
        </p:spPr>
      </p:pic>
    </p:spTree>
    <p:extLst>
      <p:ext uri="{BB962C8B-B14F-4D97-AF65-F5344CB8AC3E}">
        <p14:creationId xmlns:p14="http://schemas.microsoft.com/office/powerpoint/2010/main" val="313883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1CE0-3C4B-E1ED-8242-D6F48529B6CB}"/>
              </a:ext>
            </a:extLst>
          </p:cNvPr>
          <p:cNvSpPr>
            <a:spLocks noGrp="1"/>
          </p:cNvSpPr>
          <p:nvPr>
            <p:ph type="title"/>
          </p:nvPr>
        </p:nvSpPr>
        <p:spPr>
          <a:xfrm>
            <a:off x="761801" y="-783770"/>
            <a:ext cx="10380573" cy="4750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73F9181E-3393-1021-F26C-6ABC13F9D195}"/>
              </a:ext>
            </a:extLst>
          </p:cNvPr>
          <p:cNvSpPr>
            <a:spLocks noGrp="1"/>
          </p:cNvSpPr>
          <p:nvPr>
            <p:ph idx="1"/>
          </p:nvPr>
        </p:nvSpPr>
        <p:spPr>
          <a:xfrm>
            <a:off x="694293" y="541441"/>
            <a:ext cx="10381205" cy="5441899"/>
          </a:xfrm>
        </p:spPr>
        <p:txBody>
          <a:bodyPr>
            <a:normAutofit/>
          </a:bodyPr>
          <a:lstStyle/>
          <a:p>
            <a:pPr algn="l"/>
            <a:r>
              <a:rPr lang="en-US" b="1" i="0" dirty="0">
                <a:solidFill>
                  <a:srgbClr val="374151"/>
                </a:solidFill>
                <a:effectLst/>
                <a:latin typeface="Söhne"/>
              </a:rPr>
              <a:t>Step 7: Backpropagation</a:t>
            </a:r>
            <a:endParaRPr lang="en-US" b="0" i="0" dirty="0">
              <a:solidFill>
                <a:srgbClr val="374151"/>
              </a:solidFill>
              <a:effectLst/>
              <a:latin typeface="Söhne"/>
            </a:endParaRPr>
          </a:p>
          <a:p>
            <a:pPr algn="l"/>
            <a:r>
              <a:rPr lang="en-US" b="0" i="0" dirty="0">
                <a:solidFill>
                  <a:srgbClr val="374151"/>
                </a:solidFill>
                <a:effectLst/>
                <a:latin typeface="Söhne"/>
              </a:rPr>
              <a:t>Backpropagation is the process of updating the weights and biases in the network to minimize the loss. It works by calculating the gradients of the loss with respect to the weights and biases and adjusting them in the opposite direction of the gradient.</a:t>
            </a:r>
          </a:p>
          <a:p>
            <a:pPr algn="l"/>
            <a:r>
              <a:rPr lang="en-US" sz="2400" b="1" i="0" dirty="0">
                <a:solidFill>
                  <a:srgbClr val="374151"/>
                </a:solidFill>
                <a:effectLst/>
                <a:latin typeface="Söhne"/>
              </a:rPr>
              <a:t>Step 8: Training</a:t>
            </a:r>
            <a:endParaRPr lang="en-US" sz="2400" b="0" i="0" dirty="0">
              <a:solidFill>
                <a:srgbClr val="374151"/>
              </a:solidFill>
              <a:effectLst/>
              <a:latin typeface="Söhne"/>
            </a:endParaRPr>
          </a:p>
          <a:p>
            <a:pPr algn="l"/>
            <a:r>
              <a:rPr lang="en-US" sz="2400" b="0" i="0" dirty="0">
                <a:solidFill>
                  <a:srgbClr val="374151"/>
                </a:solidFill>
                <a:effectLst/>
                <a:latin typeface="Söhne"/>
              </a:rPr>
              <a:t>The training process involves repeatedly feeding data through the network, calculating the loss, and using backpropagation to update the parameters (weights and biases) until the model performs well on the training data.</a:t>
            </a:r>
          </a:p>
          <a:p>
            <a:pPr algn="l"/>
            <a:r>
              <a:rPr lang="en-US" sz="2400" b="1" i="0" dirty="0">
                <a:solidFill>
                  <a:srgbClr val="374151"/>
                </a:solidFill>
                <a:effectLst/>
                <a:latin typeface="Söhne"/>
              </a:rPr>
              <a:t>Step 9: Inference</a:t>
            </a:r>
            <a:endParaRPr lang="en-US" sz="2400" b="0" i="0" dirty="0">
              <a:solidFill>
                <a:srgbClr val="374151"/>
              </a:solidFill>
              <a:effectLst/>
              <a:latin typeface="Söhne"/>
            </a:endParaRPr>
          </a:p>
          <a:p>
            <a:pPr algn="l"/>
            <a:r>
              <a:rPr lang="en-US" sz="2400" b="0" i="0" dirty="0">
                <a:solidFill>
                  <a:srgbClr val="374151"/>
                </a:solidFill>
                <a:effectLst/>
                <a:latin typeface="Söhne"/>
              </a:rPr>
              <a:t>Once the neural network is trained, it can be used for inference. New data is fed into the trained network, and it produces predictions or classifications.</a:t>
            </a:r>
          </a:p>
          <a:p>
            <a:pPr algn="l"/>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1788347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0D0877E-6CD0-4206-8A18-56CEE73EF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806021"/>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492E08-D56B-AE2B-DD15-314FCDDD7A4D}"/>
              </a:ext>
            </a:extLst>
          </p:cNvPr>
          <p:cNvSpPr>
            <a:spLocks noGrp="1"/>
          </p:cNvSpPr>
          <p:nvPr>
            <p:ph type="title"/>
          </p:nvPr>
        </p:nvSpPr>
        <p:spPr>
          <a:xfrm>
            <a:off x="761802" y="384048"/>
            <a:ext cx="4889190" cy="2121408"/>
          </a:xfrm>
        </p:spPr>
        <p:txBody>
          <a:bodyPr anchor="ctr">
            <a:normAutofit/>
          </a:bodyPr>
          <a:lstStyle/>
          <a:p>
            <a:r>
              <a:rPr lang="en-US" sz="3600" b="1" i="0">
                <a:effectLst/>
                <a:latin typeface="Söhne"/>
              </a:rPr>
              <a:t>Gradient:</a:t>
            </a:r>
            <a:endParaRPr lang="en-US" sz="3600"/>
          </a:p>
        </p:txBody>
      </p:sp>
      <p:sp>
        <p:nvSpPr>
          <p:cNvPr id="3" name="Content Placeholder 2">
            <a:extLst>
              <a:ext uri="{FF2B5EF4-FFF2-40B4-BE49-F238E27FC236}">
                <a16:creationId xmlns:a16="http://schemas.microsoft.com/office/drawing/2014/main" id="{D118FEF0-CECC-F14A-0BF0-D2DCDA965973}"/>
              </a:ext>
            </a:extLst>
          </p:cNvPr>
          <p:cNvSpPr>
            <a:spLocks noGrp="1"/>
          </p:cNvSpPr>
          <p:nvPr>
            <p:ph idx="1"/>
          </p:nvPr>
        </p:nvSpPr>
        <p:spPr>
          <a:xfrm>
            <a:off x="6236209" y="384048"/>
            <a:ext cx="4492286" cy="2121407"/>
          </a:xfrm>
        </p:spPr>
        <p:txBody>
          <a:bodyPr anchor="ctr">
            <a:normAutofit lnSpcReduction="10000"/>
          </a:bodyPr>
          <a:lstStyle/>
          <a:p>
            <a:endParaRPr lang="en-US" sz="2000" b="0" i="0" dirty="0">
              <a:effectLst/>
              <a:latin typeface="Söhne"/>
            </a:endParaRPr>
          </a:p>
          <a:p>
            <a:r>
              <a:rPr lang="en-US" sz="2000" b="0" i="0" dirty="0">
                <a:effectLst/>
                <a:latin typeface="Söhne"/>
              </a:rPr>
              <a:t>In the context of machine learning and optimization, it's often used to find the minimum (or maximum) of a function by iteratively updating a parameter vector in the opposite direction of the gradient.</a:t>
            </a:r>
          </a:p>
          <a:p>
            <a:endParaRPr lang="en-US" sz="2000" dirty="0"/>
          </a:p>
        </p:txBody>
      </p:sp>
      <p:cxnSp>
        <p:nvCxnSpPr>
          <p:cNvPr id="14" name="Straight Connector 13">
            <a:extLst>
              <a:ext uri="{FF2B5EF4-FFF2-40B4-BE49-F238E27FC236}">
                <a16:creationId xmlns:a16="http://schemas.microsoft.com/office/drawing/2014/main" id="{9E499B2F-6D89-41AB-B19D-C0493939F7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math equation on a white background&#10;&#10;Description automatically generated">
            <a:extLst>
              <a:ext uri="{FF2B5EF4-FFF2-40B4-BE49-F238E27FC236}">
                <a16:creationId xmlns:a16="http://schemas.microsoft.com/office/drawing/2014/main" id="{851E12B5-C39D-2F6D-4D8F-B95B8534A4E1}"/>
              </a:ext>
            </a:extLst>
          </p:cNvPr>
          <p:cNvPicPr>
            <a:picLocks noChangeAspect="1"/>
          </p:cNvPicPr>
          <p:nvPr/>
        </p:nvPicPr>
        <p:blipFill>
          <a:blip r:embed="rId2"/>
          <a:stretch>
            <a:fillRect/>
          </a:stretch>
        </p:blipFill>
        <p:spPr>
          <a:xfrm>
            <a:off x="761802" y="3891376"/>
            <a:ext cx="10668003" cy="1360171"/>
          </a:xfrm>
          <a:prstGeom prst="rect">
            <a:avLst/>
          </a:prstGeom>
          <a:effectLst>
            <a:outerShdw blurRad="596900" dist="330200" dir="8820000" sx="87000" sy="87000" algn="ctr" rotWithShape="0">
              <a:srgbClr val="000000">
                <a:alpha val="29000"/>
              </a:srgbClr>
            </a:outerShdw>
          </a:effectLst>
        </p:spPr>
      </p:pic>
    </p:spTree>
    <p:extLst>
      <p:ext uri="{BB962C8B-B14F-4D97-AF65-F5344CB8AC3E}">
        <p14:creationId xmlns:p14="http://schemas.microsoft.com/office/powerpoint/2010/main" val="2006732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3EC7-C444-7EF3-3132-5E597541AAF3}"/>
              </a:ext>
            </a:extLst>
          </p:cNvPr>
          <p:cNvSpPr>
            <a:spLocks noGrp="1"/>
          </p:cNvSpPr>
          <p:nvPr>
            <p:ph type="title"/>
          </p:nvPr>
        </p:nvSpPr>
        <p:spPr/>
        <p:txBody>
          <a:bodyPr/>
          <a:lstStyle/>
          <a:p>
            <a:endParaRPr lang="en-US"/>
          </a:p>
        </p:txBody>
      </p:sp>
      <p:pic>
        <p:nvPicPr>
          <p:cNvPr id="5" name="Content Placeholder 4" descr="A math equations on a white background&#10;&#10;Description automatically generated">
            <a:extLst>
              <a:ext uri="{FF2B5EF4-FFF2-40B4-BE49-F238E27FC236}">
                <a16:creationId xmlns:a16="http://schemas.microsoft.com/office/drawing/2014/main" id="{AA8417CD-1B3A-2276-A49D-0D85075DCE6A}"/>
              </a:ext>
            </a:extLst>
          </p:cNvPr>
          <p:cNvPicPr>
            <a:picLocks noGrp="1" noChangeAspect="1"/>
          </p:cNvPicPr>
          <p:nvPr>
            <p:ph idx="1"/>
          </p:nvPr>
        </p:nvPicPr>
        <p:blipFill>
          <a:blip r:embed="rId2"/>
          <a:stretch>
            <a:fillRect/>
          </a:stretch>
        </p:blipFill>
        <p:spPr>
          <a:xfrm>
            <a:off x="571500" y="400050"/>
            <a:ext cx="10570874" cy="5611814"/>
          </a:xfrm>
        </p:spPr>
      </p:pic>
    </p:spTree>
    <p:extLst>
      <p:ext uri="{BB962C8B-B14F-4D97-AF65-F5344CB8AC3E}">
        <p14:creationId xmlns:p14="http://schemas.microsoft.com/office/powerpoint/2010/main" val="1585584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7FC1-E3D8-569F-7501-577CEE3F963D}"/>
              </a:ext>
            </a:extLst>
          </p:cNvPr>
          <p:cNvSpPr>
            <a:spLocks noGrp="1"/>
          </p:cNvSpPr>
          <p:nvPr>
            <p:ph type="title"/>
          </p:nvPr>
        </p:nvSpPr>
        <p:spPr/>
        <p:txBody>
          <a:bodyPr/>
          <a:lstStyle/>
          <a:p>
            <a:r>
              <a:rPr lang="en-US" dirty="0"/>
              <a:t>Chain Rule</a:t>
            </a:r>
          </a:p>
        </p:txBody>
      </p:sp>
      <p:sp>
        <p:nvSpPr>
          <p:cNvPr id="3" name="Content Placeholder 2">
            <a:extLst>
              <a:ext uri="{FF2B5EF4-FFF2-40B4-BE49-F238E27FC236}">
                <a16:creationId xmlns:a16="http://schemas.microsoft.com/office/drawing/2014/main" id="{24E8B900-805E-E8CD-7B72-8B48E57D5506}"/>
              </a:ext>
            </a:extLst>
          </p:cNvPr>
          <p:cNvSpPr>
            <a:spLocks noGrp="1"/>
          </p:cNvSpPr>
          <p:nvPr>
            <p:ph idx="1"/>
          </p:nvPr>
        </p:nvSpPr>
        <p:spPr/>
        <p:txBody>
          <a:bodyPr/>
          <a:lstStyle/>
          <a:p>
            <a:pPr algn="l"/>
            <a:r>
              <a:rPr lang="en-US" b="0" i="0" dirty="0">
                <a:solidFill>
                  <a:srgbClr val="374151"/>
                </a:solidFill>
                <a:effectLst/>
                <a:latin typeface="Söhne"/>
              </a:rPr>
              <a:t>The chain rule is a fundamental concept in calculus that allows you to find the derivative of a composite function. It states that the derivative of the composition of two functions is the product of the derivative of the outer function and the derivative of the inner function.</a:t>
            </a:r>
          </a:p>
          <a:p>
            <a:pPr algn="l"/>
            <a:br>
              <a:rPr lang="en-US" b="0" i="0" dirty="0">
                <a:solidFill>
                  <a:srgbClr val="374151"/>
                </a:solidFill>
                <a:effectLst/>
                <a:latin typeface="Söhne"/>
              </a:rPr>
            </a:br>
            <a:endParaRPr lang="en-US" b="0" i="0" dirty="0">
              <a:solidFill>
                <a:srgbClr val="374151"/>
              </a:solidFill>
              <a:effectLst/>
              <a:latin typeface="Söhne"/>
            </a:endParaRPr>
          </a:p>
        </p:txBody>
      </p:sp>
      <p:pic>
        <p:nvPicPr>
          <p:cNvPr id="5" name="Picture 4">
            <a:extLst>
              <a:ext uri="{FF2B5EF4-FFF2-40B4-BE49-F238E27FC236}">
                <a16:creationId xmlns:a16="http://schemas.microsoft.com/office/drawing/2014/main" id="{1F27B8DD-21F9-1580-4542-A53301047960}"/>
              </a:ext>
            </a:extLst>
          </p:cNvPr>
          <p:cNvPicPr>
            <a:picLocks noChangeAspect="1"/>
          </p:cNvPicPr>
          <p:nvPr/>
        </p:nvPicPr>
        <p:blipFill>
          <a:blip r:embed="rId2"/>
          <a:stretch>
            <a:fillRect/>
          </a:stretch>
        </p:blipFill>
        <p:spPr>
          <a:xfrm>
            <a:off x="414338" y="4986336"/>
            <a:ext cx="10728036" cy="1252119"/>
          </a:xfrm>
          <a:prstGeom prst="rect">
            <a:avLst/>
          </a:prstGeom>
        </p:spPr>
      </p:pic>
    </p:spTree>
    <p:extLst>
      <p:ext uri="{BB962C8B-B14F-4D97-AF65-F5344CB8AC3E}">
        <p14:creationId xmlns:p14="http://schemas.microsoft.com/office/powerpoint/2010/main" val="4288516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B862-4202-C4F6-3B39-E38425CC14C9}"/>
              </a:ext>
            </a:extLst>
          </p:cNvPr>
          <p:cNvSpPr>
            <a:spLocks noGrp="1"/>
          </p:cNvSpPr>
          <p:nvPr>
            <p:ph type="title"/>
          </p:nvPr>
        </p:nvSpPr>
        <p:spPr>
          <a:xfrm>
            <a:off x="761801" y="-731518"/>
            <a:ext cx="10380573" cy="45719"/>
          </a:xfrm>
        </p:spPr>
        <p:txBody>
          <a:bodyPr>
            <a:normAutofit fontScale="90000"/>
          </a:bodyPr>
          <a:lstStyle/>
          <a:p>
            <a:endParaRPr lang="en-US" dirty="0"/>
          </a:p>
        </p:txBody>
      </p:sp>
      <p:pic>
        <p:nvPicPr>
          <p:cNvPr id="5" name="Content Placeholder 4" descr="A math equations on a white background&#10;&#10;Description automatically generated">
            <a:extLst>
              <a:ext uri="{FF2B5EF4-FFF2-40B4-BE49-F238E27FC236}">
                <a16:creationId xmlns:a16="http://schemas.microsoft.com/office/drawing/2014/main" id="{32C70F33-5B56-541D-A332-DBA985E30440}"/>
              </a:ext>
            </a:extLst>
          </p:cNvPr>
          <p:cNvPicPr>
            <a:picLocks noGrp="1" noChangeAspect="1"/>
          </p:cNvPicPr>
          <p:nvPr>
            <p:ph idx="1"/>
          </p:nvPr>
        </p:nvPicPr>
        <p:blipFill>
          <a:blip r:embed="rId3"/>
          <a:stretch>
            <a:fillRect/>
          </a:stretch>
        </p:blipFill>
        <p:spPr>
          <a:xfrm>
            <a:off x="-137159" y="1581763"/>
            <a:ext cx="2849880" cy="834707"/>
          </a:xfrm>
        </p:spPr>
      </p:pic>
      <p:pic>
        <p:nvPicPr>
          <p:cNvPr id="7" name="Picture 6" descr="A screenshot of a math problem&#10;&#10;Description automatically generated">
            <a:extLst>
              <a:ext uri="{FF2B5EF4-FFF2-40B4-BE49-F238E27FC236}">
                <a16:creationId xmlns:a16="http://schemas.microsoft.com/office/drawing/2014/main" id="{5F3B194C-C68A-E9FA-CFA2-B3790F7F78D0}"/>
              </a:ext>
            </a:extLst>
          </p:cNvPr>
          <p:cNvPicPr>
            <a:picLocks noChangeAspect="1"/>
          </p:cNvPicPr>
          <p:nvPr/>
        </p:nvPicPr>
        <p:blipFill>
          <a:blip r:embed="rId4"/>
          <a:stretch>
            <a:fillRect/>
          </a:stretch>
        </p:blipFill>
        <p:spPr>
          <a:xfrm>
            <a:off x="1920240" y="304798"/>
            <a:ext cx="10088880" cy="5646813"/>
          </a:xfrm>
          <a:prstGeom prst="rect">
            <a:avLst/>
          </a:prstGeom>
        </p:spPr>
      </p:pic>
    </p:spTree>
    <p:extLst>
      <p:ext uri="{BB962C8B-B14F-4D97-AF65-F5344CB8AC3E}">
        <p14:creationId xmlns:p14="http://schemas.microsoft.com/office/powerpoint/2010/main" val="259756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EFD0-E53A-8927-A822-27B4BF60A4EC}"/>
              </a:ext>
            </a:extLst>
          </p:cNvPr>
          <p:cNvSpPr>
            <a:spLocks noGrp="1"/>
          </p:cNvSpPr>
          <p:nvPr>
            <p:ph type="title"/>
          </p:nvPr>
        </p:nvSpPr>
        <p:spPr/>
        <p:txBody>
          <a:bodyPr/>
          <a:lstStyle/>
          <a:p>
            <a:r>
              <a:rPr lang="en-US" dirty="0"/>
              <a:t>Jacobians</a:t>
            </a:r>
          </a:p>
        </p:txBody>
      </p:sp>
      <p:sp>
        <p:nvSpPr>
          <p:cNvPr id="3" name="Content Placeholder 2">
            <a:extLst>
              <a:ext uri="{FF2B5EF4-FFF2-40B4-BE49-F238E27FC236}">
                <a16:creationId xmlns:a16="http://schemas.microsoft.com/office/drawing/2014/main" id="{C56B2A0E-B0F5-81A5-80F7-D455DC4A3A35}"/>
              </a:ext>
            </a:extLst>
          </p:cNvPr>
          <p:cNvSpPr>
            <a:spLocks noGrp="1"/>
          </p:cNvSpPr>
          <p:nvPr>
            <p:ph idx="1"/>
          </p:nvPr>
        </p:nvSpPr>
        <p:spPr/>
        <p:txBody>
          <a:bodyPr>
            <a:normAutofit/>
          </a:bodyPr>
          <a:lstStyle/>
          <a:p>
            <a:pPr algn="l"/>
            <a:r>
              <a:rPr lang="en-US" b="0" i="0" dirty="0">
                <a:solidFill>
                  <a:srgbClr val="374151"/>
                </a:solidFill>
                <a:effectLst/>
                <a:latin typeface="Söhne"/>
              </a:rPr>
              <a:t>The Jacobian matrix is a generalization of the gradient for vector-valued functions. It represents the rate of change of a vector-valued function with respect to its input variables.</a:t>
            </a:r>
          </a:p>
          <a:p>
            <a:pPr algn="l"/>
            <a:br>
              <a:rPr lang="en-US" b="0" i="0" dirty="0">
                <a:solidFill>
                  <a:srgbClr val="374151"/>
                </a:solidFill>
                <a:effectLst/>
                <a:latin typeface="Söhne"/>
              </a:rPr>
            </a:br>
            <a:endParaRPr lang="en-US" b="0" i="0" dirty="0">
              <a:solidFill>
                <a:srgbClr val="374151"/>
              </a:solidFill>
              <a:effectLst/>
              <a:latin typeface="Söhne"/>
            </a:endParaRPr>
          </a:p>
          <a:p>
            <a:endParaRPr lang="en-US" dirty="0"/>
          </a:p>
        </p:txBody>
      </p:sp>
      <p:pic>
        <p:nvPicPr>
          <p:cNvPr id="5" name="Picture 4" descr="A screenshot of a computer&#10;&#10;Description automatically generated">
            <a:extLst>
              <a:ext uri="{FF2B5EF4-FFF2-40B4-BE49-F238E27FC236}">
                <a16:creationId xmlns:a16="http://schemas.microsoft.com/office/drawing/2014/main" id="{1673018D-9F51-F0A7-D54F-8A2B861736D3}"/>
              </a:ext>
            </a:extLst>
          </p:cNvPr>
          <p:cNvPicPr>
            <a:picLocks noChangeAspect="1"/>
          </p:cNvPicPr>
          <p:nvPr/>
        </p:nvPicPr>
        <p:blipFill>
          <a:blip r:embed="rId3"/>
          <a:stretch>
            <a:fillRect/>
          </a:stretch>
        </p:blipFill>
        <p:spPr>
          <a:xfrm>
            <a:off x="502919" y="4465320"/>
            <a:ext cx="10380573" cy="1394615"/>
          </a:xfrm>
          <a:prstGeom prst="rect">
            <a:avLst/>
          </a:prstGeom>
        </p:spPr>
      </p:pic>
    </p:spTree>
    <p:extLst>
      <p:ext uri="{BB962C8B-B14F-4D97-AF65-F5344CB8AC3E}">
        <p14:creationId xmlns:p14="http://schemas.microsoft.com/office/powerpoint/2010/main" val="223592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EDA00C-F876-FA49-ED4B-6E3217456383}"/>
              </a:ext>
            </a:extLst>
          </p:cNvPr>
          <p:cNvSpPr>
            <a:spLocks noGrp="1"/>
          </p:cNvSpPr>
          <p:nvPr>
            <p:ph type="title"/>
          </p:nvPr>
        </p:nvSpPr>
        <p:spPr>
          <a:xfrm>
            <a:off x="761801" y="858982"/>
            <a:ext cx="10111983" cy="1515728"/>
          </a:xfrm>
        </p:spPr>
        <p:txBody>
          <a:bodyPr>
            <a:normAutofit/>
          </a:bodyPr>
          <a:lstStyle/>
          <a:p>
            <a:r>
              <a:rPr lang="en-US" b="1" i="0" dirty="0">
                <a:effectLst/>
                <a:latin typeface="Söhne"/>
              </a:rPr>
              <a:t>What is Glove?</a:t>
            </a:r>
            <a:br>
              <a:rPr lang="en-US" b="0" i="0" dirty="0">
                <a:effectLst/>
                <a:latin typeface="Söhne"/>
              </a:rPr>
            </a:br>
            <a:endParaRPr lang="en-US" dirty="0"/>
          </a:p>
        </p:txBody>
      </p:sp>
      <p:sp>
        <p:nvSpPr>
          <p:cNvPr id="18" name="Content Placeholder 2">
            <a:extLst>
              <a:ext uri="{FF2B5EF4-FFF2-40B4-BE49-F238E27FC236}">
                <a16:creationId xmlns:a16="http://schemas.microsoft.com/office/drawing/2014/main" id="{B5E0DAE6-B20B-2621-104B-454DEB136209}"/>
              </a:ext>
            </a:extLst>
          </p:cNvPr>
          <p:cNvSpPr>
            <a:spLocks noGrp="1"/>
          </p:cNvSpPr>
          <p:nvPr>
            <p:ph idx="1"/>
          </p:nvPr>
        </p:nvSpPr>
        <p:spPr>
          <a:xfrm>
            <a:off x="142875" y="2980525"/>
            <a:ext cx="10568664" cy="3259554"/>
          </a:xfrm>
        </p:spPr>
        <p:txBody>
          <a:bodyPr>
            <a:noAutofit/>
          </a:bodyPr>
          <a:lstStyle/>
          <a:p>
            <a:pPr marL="742950" lvl="1" indent="-285750">
              <a:lnSpc>
                <a:spcPct val="100000"/>
              </a:lnSpc>
              <a:buFont typeface="Arial" panose="020B0604020202020204" pitchFamily="34" charset="0"/>
              <a:buChar char="•"/>
            </a:pPr>
            <a:r>
              <a:rPr lang="en-US" sz="1800" b="0" i="0" dirty="0">
                <a:solidFill>
                  <a:srgbClr val="374151"/>
                </a:solidFill>
                <a:effectLst/>
                <a:latin typeface="Söhne"/>
              </a:rPr>
              <a:t> </a:t>
            </a:r>
            <a:r>
              <a:rPr lang="en-US" sz="1800" b="0" i="0" dirty="0" err="1">
                <a:solidFill>
                  <a:srgbClr val="374151"/>
                </a:solidFill>
                <a:effectLst/>
                <a:latin typeface="Söhne"/>
              </a:rPr>
              <a:t>GloVe</a:t>
            </a:r>
            <a:r>
              <a:rPr lang="en-US" sz="1800" b="0" i="0" dirty="0">
                <a:solidFill>
                  <a:srgbClr val="374151"/>
                </a:solidFill>
                <a:effectLst/>
                <a:latin typeface="Söhne"/>
              </a:rPr>
              <a:t>, which stands for Global Vectors for Word Representation, is a popular technique in Natural Language Processing (NLP) for word embedding. </a:t>
            </a:r>
          </a:p>
          <a:p>
            <a:pPr marL="742950" lvl="1" indent="-285750">
              <a:lnSpc>
                <a:spcPct val="100000"/>
              </a:lnSpc>
              <a:buFont typeface="Arial" panose="020B0604020202020204" pitchFamily="34" charset="0"/>
              <a:buChar char="•"/>
            </a:pPr>
            <a:r>
              <a:rPr lang="en-US" sz="1800" dirty="0">
                <a:solidFill>
                  <a:srgbClr val="374151"/>
                </a:solidFill>
                <a:latin typeface="Söhne"/>
              </a:rPr>
              <a:t>I</a:t>
            </a:r>
            <a:r>
              <a:rPr lang="en-US" sz="1800" b="0" i="0" dirty="0">
                <a:solidFill>
                  <a:srgbClr val="374151"/>
                </a:solidFill>
                <a:effectLst/>
                <a:latin typeface="Söhne"/>
              </a:rPr>
              <a:t>t's designed to capture the global statistics of word co-occurrence.</a:t>
            </a:r>
          </a:p>
          <a:p>
            <a:pPr marL="742950" lvl="1" indent="-285750">
              <a:lnSpc>
                <a:spcPct val="100000"/>
              </a:lnSpc>
              <a:buFont typeface="Arial" panose="020B0604020202020204" pitchFamily="34" charset="0"/>
              <a:buChar char="•"/>
            </a:pPr>
            <a:endParaRPr lang="en-US" sz="1800" dirty="0">
              <a:solidFill>
                <a:srgbClr val="374151"/>
              </a:solidFill>
              <a:latin typeface="Söhne"/>
            </a:endParaRPr>
          </a:p>
          <a:p>
            <a:pPr marL="457200" lvl="1">
              <a:lnSpc>
                <a:spcPct val="100000"/>
              </a:lnSpc>
            </a:pPr>
            <a:r>
              <a:rPr lang="en-US" sz="1800" b="1" i="0" dirty="0">
                <a:effectLst/>
                <a:latin typeface="Söhne"/>
              </a:rPr>
              <a:t>How Does </a:t>
            </a:r>
            <a:r>
              <a:rPr lang="en-US" sz="1800" b="1" i="0" dirty="0" err="1">
                <a:effectLst/>
                <a:latin typeface="Söhne"/>
              </a:rPr>
              <a:t>GloVe</a:t>
            </a:r>
            <a:r>
              <a:rPr lang="en-US" sz="1800" b="1" i="0" dirty="0">
                <a:effectLst/>
                <a:latin typeface="Söhne"/>
              </a:rPr>
              <a:t> Work?</a:t>
            </a:r>
            <a:endParaRPr lang="en-US" sz="1800" b="0" i="0" dirty="0">
              <a:solidFill>
                <a:srgbClr val="374151"/>
              </a:solidFill>
              <a:effectLst/>
              <a:latin typeface="Söhne"/>
            </a:endParaRPr>
          </a:p>
          <a:p>
            <a:pPr marL="742950" lvl="1" indent="-285750">
              <a:lnSpc>
                <a:spcPct val="100000"/>
              </a:lnSpc>
              <a:buFont typeface="Arial" panose="020B0604020202020204" pitchFamily="34" charset="0"/>
              <a:buChar char="•"/>
            </a:pPr>
            <a:r>
              <a:rPr lang="en-US" sz="1800" b="0" i="0" dirty="0" err="1">
                <a:solidFill>
                  <a:srgbClr val="374151"/>
                </a:solidFill>
                <a:effectLst/>
                <a:latin typeface="Söhne"/>
              </a:rPr>
              <a:t>GloVe</a:t>
            </a:r>
            <a:r>
              <a:rPr lang="en-US" sz="1800" b="0" i="0" dirty="0">
                <a:solidFill>
                  <a:srgbClr val="374151"/>
                </a:solidFill>
                <a:effectLst/>
                <a:latin typeface="Söhne"/>
              </a:rPr>
              <a:t> calculates word embeddings by considering the co-occurrence statistics of words in a large text corpus.</a:t>
            </a:r>
          </a:p>
          <a:p>
            <a:pPr marL="742950" lvl="1" indent="-285750">
              <a:lnSpc>
                <a:spcPct val="100000"/>
              </a:lnSpc>
              <a:buFont typeface="Arial" panose="020B0604020202020204" pitchFamily="34" charset="0"/>
              <a:buChar char="•"/>
            </a:pPr>
            <a:r>
              <a:rPr lang="en-US" sz="1800" b="0" i="0" dirty="0">
                <a:solidFill>
                  <a:srgbClr val="374151"/>
                </a:solidFill>
                <a:effectLst/>
                <a:latin typeface="Söhne"/>
              </a:rPr>
              <a:t>The key insight is that the ratio of co-occurrence probabilities for pairs of words is meaningful.</a:t>
            </a:r>
          </a:p>
          <a:p>
            <a:pPr marL="742950" lvl="1" indent="-285750">
              <a:lnSpc>
                <a:spcPct val="100000"/>
              </a:lnSpc>
              <a:buFont typeface="Arial" panose="020B0604020202020204" pitchFamily="34" charset="0"/>
              <a:buChar char="•"/>
            </a:pPr>
            <a:endParaRPr lang="en-US" sz="1800" b="0" i="0" dirty="0">
              <a:solidFill>
                <a:srgbClr val="374151"/>
              </a:solidFill>
              <a:effectLst/>
              <a:latin typeface="Söhne"/>
            </a:endParaRPr>
          </a:p>
          <a:p>
            <a:pPr marL="457200" lvl="1">
              <a:lnSpc>
                <a:spcPct val="100000"/>
              </a:lnSpc>
            </a:pPr>
            <a:endParaRPr lang="en-US" sz="1800" dirty="0"/>
          </a:p>
        </p:txBody>
      </p:sp>
      <p:cxnSp>
        <p:nvCxnSpPr>
          <p:cNvPr id="28" name="Straight Connector 27">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893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A470-2A89-E9A3-8045-1B370264F483}"/>
              </a:ext>
            </a:extLst>
          </p:cNvPr>
          <p:cNvSpPr>
            <a:spLocks noGrp="1"/>
          </p:cNvSpPr>
          <p:nvPr>
            <p:ph type="title"/>
          </p:nvPr>
        </p:nvSpPr>
        <p:spPr/>
        <p:txBody>
          <a:bodyPr/>
          <a:lstStyle/>
          <a:p>
            <a:r>
              <a:rPr lang="en-US" dirty="0"/>
              <a:t>Example of Jacobians</a:t>
            </a:r>
          </a:p>
        </p:txBody>
      </p:sp>
      <p:pic>
        <p:nvPicPr>
          <p:cNvPr id="5" name="Content Placeholder 4" descr="A screenshot of a computer&#10;&#10;Description automatically generated">
            <a:extLst>
              <a:ext uri="{FF2B5EF4-FFF2-40B4-BE49-F238E27FC236}">
                <a16:creationId xmlns:a16="http://schemas.microsoft.com/office/drawing/2014/main" id="{BA1EE16C-3D1E-C746-2CF7-F0CEAD99678F}"/>
              </a:ext>
            </a:extLst>
          </p:cNvPr>
          <p:cNvPicPr>
            <a:picLocks noGrp="1" noChangeAspect="1"/>
          </p:cNvPicPr>
          <p:nvPr>
            <p:ph idx="1"/>
          </p:nvPr>
        </p:nvPicPr>
        <p:blipFill>
          <a:blip r:embed="rId3"/>
          <a:stretch>
            <a:fillRect/>
          </a:stretch>
        </p:blipFill>
        <p:spPr>
          <a:xfrm>
            <a:off x="1202531" y="2856706"/>
            <a:ext cx="9499600" cy="3048000"/>
          </a:xfrm>
        </p:spPr>
      </p:pic>
    </p:spTree>
    <p:extLst>
      <p:ext uri="{BB962C8B-B14F-4D97-AF65-F5344CB8AC3E}">
        <p14:creationId xmlns:p14="http://schemas.microsoft.com/office/powerpoint/2010/main" val="2718595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6DF6F-B6D5-A12B-A425-A2E59E42115D}"/>
              </a:ext>
            </a:extLst>
          </p:cNvPr>
          <p:cNvSpPr>
            <a:spLocks noGrp="1"/>
          </p:cNvSpPr>
          <p:nvPr>
            <p:ph type="title"/>
          </p:nvPr>
        </p:nvSpPr>
        <p:spPr>
          <a:xfrm flipV="1">
            <a:off x="761801" y="-152399"/>
            <a:ext cx="10380573" cy="45719"/>
          </a:xfrm>
        </p:spPr>
        <p:txBody>
          <a:bodyPr>
            <a:normAutofit fontScale="90000"/>
          </a:bodyPr>
          <a:lstStyle/>
          <a:p>
            <a:endParaRPr lang="en-US" dirty="0"/>
          </a:p>
        </p:txBody>
      </p:sp>
      <p:pic>
        <p:nvPicPr>
          <p:cNvPr id="5" name="Content Placeholder 4" descr="A screenshot of a math problem&#10;&#10;Description automatically generated">
            <a:extLst>
              <a:ext uri="{FF2B5EF4-FFF2-40B4-BE49-F238E27FC236}">
                <a16:creationId xmlns:a16="http://schemas.microsoft.com/office/drawing/2014/main" id="{9952A39A-56F7-A804-821E-B729176DDAA5}"/>
              </a:ext>
            </a:extLst>
          </p:cNvPr>
          <p:cNvPicPr>
            <a:picLocks noGrp="1" noChangeAspect="1"/>
          </p:cNvPicPr>
          <p:nvPr>
            <p:ph idx="1"/>
          </p:nvPr>
        </p:nvPicPr>
        <p:blipFill>
          <a:blip r:embed="rId3"/>
          <a:stretch>
            <a:fillRect/>
          </a:stretch>
        </p:blipFill>
        <p:spPr>
          <a:xfrm>
            <a:off x="487680" y="198120"/>
            <a:ext cx="10654694" cy="5867401"/>
          </a:xfrm>
        </p:spPr>
      </p:pic>
    </p:spTree>
    <p:extLst>
      <p:ext uri="{BB962C8B-B14F-4D97-AF65-F5344CB8AC3E}">
        <p14:creationId xmlns:p14="http://schemas.microsoft.com/office/powerpoint/2010/main" val="1325254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8DAEC4-86F1-77E5-8406-2368AD045E20}"/>
              </a:ext>
            </a:extLst>
          </p:cNvPr>
          <p:cNvSpPr>
            <a:spLocks noGrp="1"/>
          </p:cNvSpPr>
          <p:nvPr>
            <p:ph type="title"/>
          </p:nvPr>
        </p:nvSpPr>
        <p:spPr>
          <a:xfrm flipV="1">
            <a:off x="761801" y="-1425827"/>
            <a:ext cx="9906799" cy="1072137"/>
          </a:xfrm>
        </p:spPr>
        <p:txBody>
          <a:bodyPr>
            <a:normAutofit/>
          </a:bodyPr>
          <a:lstStyle/>
          <a:p>
            <a:endParaRPr lang="en-US" dirty="0"/>
          </a:p>
        </p:txBody>
      </p:sp>
      <p:pic>
        <p:nvPicPr>
          <p:cNvPr id="7" name="Graphic 6" descr="Handshake">
            <a:extLst>
              <a:ext uri="{FF2B5EF4-FFF2-40B4-BE49-F238E27FC236}">
                <a16:creationId xmlns:a16="http://schemas.microsoft.com/office/drawing/2014/main" id="{C8DC84ED-A83F-3C9F-29A2-D6455B57D7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5182" y="1400175"/>
            <a:ext cx="3427516" cy="4598842"/>
          </a:xfrm>
          <a:prstGeom prst="rect">
            <a:avLst/>
          </a:prstGeom>
        </p:spPr>
      </p:pic>
      <p:sp>
        <p:nvSpPr>
          <p:cNvPr id="3" name="Content Placeholder 2">
            <a:extLst>
              <a:ext uri="{FF2B5EF4-FFF2-40B4-BE49-F238E27FC236}">
                <a16:creationId xmlns:a16="http://schemas.microsoft.com/office/drawing/2014/main" id="{5ACFD0B2-C134-E7A5-737E-74B408766984}"/>
              </a:ext>
            </a:extLst>
          </p:cNvPr>
          <p:cNvSpPr>
            <a:spLocks noGrp="1"/>
          </p:cNvSpPr>
          <p:nvPr>
            <p:ph idx="1"/>
          </p:nvPr>
        </p:nvSpPr>
        <p:spPr>
          <a:xfrm>
            <a:off x="6547560" y="1628209"/>
            <a:ext cx="4119258" cy="3601581"/>
          </a:xfrm>
        </p:spPr>
        <p:txBody>
          <a:bodyPr anchor="ctr">
            <a:normAutofit/>
          </a:bodyPr>
          <a:lstStyle/>
          <a:p>
            <a:r>
              <a:rPr lang="en-US" sz="3600" dirty="0"/>
              <a:t>Thank you.</a:t>
            </a: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96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57871E-C065-5CF5-210D-539D3E524EF9}"/>
              </a:ext>
            </a:extLst>
          </p:cNvPr>
          <p:cNvSpPr>
            <a:spLocks noGrp="1"/>
          </p:cNvSpPr>
          <p:nvPr>
            <p:ph type="title"/>
          </p:nvPr>
        </p:nvSpPr>
        <p:spPr>
          <a:xfrm>
            <a:off x="761801" y="858983"/>
            <a:ext cx="9906799" cy="1161594"/>
          </a:xfrm>
        </p:spPr>
        <p:txBody>
          <a:bodyPr>
            <a:normAutofit/>
          </a:bodyPr>
          <a:lstStyle/>
          <a:p>
            <a:r>
              <a:rPr lang="en-US" b="1" i="0" dirty="0">
                <a:effectLst/>
                <a:latin typeface="Söhne"/>
              </a:rPr>
              <a:t>Co-Occurrence Matrix</a:t>
            </a:r>
            <a:endParaRPr lang="en-US" dirty="0"/>
          </a:p>
        </p:txBody>
      </p:sp>
      <p:sp>
        <p:nvSpPr>
          <p:cNvPr id="3" name="Content Placeholder 2">
            <a:extLst>
              <a:ext uri="{FF2B5EF4-FFF2-40B4-BE49-F238E27FC236}">
                <a16:creationId xmlns:a16="http://schemas.microsoft.com/office/drawing/2014/main" id="{5A0DC3A2-CBDD-D98D-6D4A-2E323B58F308}"/>
              </a:ext>
            </a:extLst>
          </p:cNvPr>
          <p:cNvSpPr>
            <a:spLocks noGrp="1"/>
          </p:cNvSpPr>
          <p:nvPr>
            <p:ph idx="1"/>
          </p:nvPr>
        </p:nvSpPr>
        <p:spPr>
          <a:xfrm>
            <a:off x="523844" y="2638498"/>
            <a:ext cx="10244495" cy="3601581"/>
          </a:xfrm>
        </p:spPr>
        <p:txBody>
          <a:bodyPr anchor="ctr">
            <a:normAutofit/>
          </a:bodyPr>
          <a:lstStyle/>
          <a:p>
            <a:pPr marL="285750" indent="-285750" algn="l">
              <a:buFont typeface="Arial" panose="020B0604020202020204" pitchFamily="34" charset="0"/>
              <a:buChar char="•"/>
            </a:pPr>
            <a:r>
              <a:rPr lang="en-US" sz="1800" b="0" i="0" dirty="0">
                <a:solidFill>
                  <a:srgbClr val="374151"/>
                </a:solidFill>
                <a:effectLst/>
                <a:latin typeface="Söhne"/>
              </a:rPr>
              <a:t>Rows represent target words.</a:t>
            </a:r>
          </a:p>
          <a:p>
            <a:pPr marL="285750" indent="-285750" algn="l">
              <a:buFont typeface="Arial" panose="020B0604020202020204" pitchFamily="34" charset="0"/>
              <a:buChar char="•"/>
            </a:pPr>
            <a:r>
              <a:rPr lang="en-US" sz="1800" b="0" i="0" dirty="0">
                <a:solidFill>
                  <a:srgbClr val="374151"/>
                </a:solidFill>
                <a:effectLst/>
                <a:latin typeface="Söhne"/>
              </a:rPr>
              <a:t>Columns represent context words.</a:t>
            </a:r>
          </a:p>
          <a:p>
            <a:pPr marL="285750" indent="-285750" algn="l">
              <a:buFont typeface="Arial" panose="020B0604020202020204" pitchFamily="34" charset="0"/>
              <a:buChar char="•"/>
            </a:pPr>
            <a:r>
              <a:rPr lang="en-US" sz="1800" b="0" i="0" dirty="0">
                <a:solidFill>
                  <a:srgbClr val="374151"/>
                </a:solidFill>
                <a:effectLst/>
                <a:latin typeface="Söhne"/>
              </a:rPr>
              <a:t>Cells contain the number of times a target word and a context word co-occur within a specified context window.</a:t>
            </a:r>
          </a:p>
          <a:p>
            <a:pPr>
              <a:lnSpc>
                <a:spcPct val="100000"/>
              </a:lnSpc>
            </a:pPr>
            <a:endParaRPr lang="en-US" sz="1800" dirty="0">
              <a:latin typeface="Söhne"/>
            </a:endParaRP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36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Slide Background">
            <a:extLst>
              <a:ext uri="{FF2B5EF4-FFF2-40B4-BE49-F238E27FC236}">
                <a16:creationId xmlns:a16="http://schemas.microsoft.com/office/drawing/2014/main" id="{5F637E18-EF26-4327-9077-7FFC67B98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9">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1874235"/>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8AB389-A994-AA80-09AC-A9D5D21D0123}"/>
              </a:ext>
            </a:extLst>
          </p:cNvPr>
          <p:cNvSpPr>
            <a:spLocks noGrp="1"/>
          </p:cNvSpPr>
          <p:nvPr>
            <p:ph type="title"/>
          </p:nvPr>
        </p:nvSpPr>
        <p:spPr>
          <a:xfrm>
            <a:off x="589558" y="293428"/>
            <a:ext cx="5474257" cy="1235225"/>
          </a:xfrm>
        </p:spPr>
        <p:txBody>
          <a:bodyPr vert="horz" lIns="91440" tIns="45720" rIns="91440" bIns="45720" rtlCol="0" anchor="ctr">
            <a:normAutofit/>
          </a:bodyPr>
          <a:lstStyle/>
          <a:p>
            <a:pPr>
              <a:lnSpc>
                <a:spcPct val="90000"/>
              </a:lnSpc>
            </a:pPr>
            <a:r>
              <a:rPr lang="en-US" sz="2500" b="0" i="0">
                <a:effectLst/>
              </a:rPr>
              <a:t>Example of Co-Occurrence matrix</a:t>
            </a:r>
            <a:br>
              <a:rPr lang="en-US" sz="2500" b="0" i="0">
                <a:effectLst/>
              </a:rPr>
            </a:br>
            <a:br>
              <a:rPr lang="en-US" sz="2500" b="0" i="0">
                <a:effectLst/>
              </a:rPr>
            </a:br>
            <a:endParaRPr lang="en-US" sz="2500"/>
          </a:p>
        </p:txBody>
      </p:sp>
      <p:sp>
        <p:nvSpPr>
          <p:cNvPr id="3" name="Content Placeholder 2">
            <a:extLst>
              <a:ext uri="{FF2B5EF4-FFF2-40B4-BE49-F238E27FC236}">
                <a16:creationId xmlns:a16="http://schemas.microsoft.com/office/drawing/2014/main" id="{326F7AC7-0B1F-E7B8-DA4D-2EDA3B0DD1FE}"/>
              </a:ext>
            </a:extLst>
          </p:cNvPr>
          <p:cNvSpPr>
            <a:spLocks noGrp="1"/>
          </p:cNvSpPr>
          <p:nvPr>
            <p:ph idx="1"/>
          </p:nvPr>
        </p:nvSpPr>
        <p:spPr>
          <a:xfrm>
            <a:off x="6469039" y="293427"/>
            <a:ext cx="4568128" cy="1235226"/>
          </a:xfrm>
        </p:spPr>
        <p:txBody>
          <a:bodyPr vert="horz" lIns="91440" tIns="45720" rIns="91440" bIns="45720" rtlCol="0" anchor="ctr">
            <a:normAutofit/>
          </a:bodyPr>
          <a:lstStyle/>
          <a:p>
            <a:pPr>
              <a:lnSpc>
                <a:spcPct val="100000"/>
              </a:lnSpc>
            </a:pPr>
            <a:r>
              <a:rPr lang="en-US" sz="1700" b="0" i="0">
                <a:effectLst/>
              </a:rPr>
              <a:t>Example corpus:</a:t>
            </a:r>
            <a:br>
              <a:rPr lang="en-US" sz="1700"/>
            </a:br>
            <a:r>
              <a:rPr lang="en-US" sz="1700" b="0" i="0">
                <a:effectLst/>
              </a:rPr>
              <a:t>• I like deep learning</a:t>
            </a:r>
            <a:br>
              <a:rPr lang="en-US" sz="1700"/>
            </a:br>
            <a:r>
              <a:rPr lang="en-US" sz="1700" b="0" i="0">
                <a:effectLst/>
              </a:rPr>
              <a:t>• I like NLP</a:t>
            </a:r>
            <a:br>
              <a:rPr lang="en-US" sz="1700"/>
            </a:br>
            <a:r>
              <a:rPr lang="en-US" sz="1700" b="0" i="0">
                <a:effectLst/>
              </a:rPr>
              <a:t>• I enjoy flying</a:t>
            </a:r>
            <a:endParaRPr lang="en-US" sz="1700"/>
          </a:p>
        </p:txBody>
      </p:sp>
      <p:cxnSp>
        <p:nvCxnSpPr>
          <p:cNvPr id="22" name="Straight Connector 21">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table with numbers and symbols&#10;&#10;Description automatically generated">
            <a:extLst>
              <a:ext uri="{FF2B5EF4-FFF2-40B4-BE49-F238E27FC236}">
                <a16:creationId xmlns:a16="http://schemas.microsoft.com/office/drawing/2014/main" id="{36C3C13B-5712-32DE-06A0-56342CADB0B7}"/>
              </a:ext>
            </a:extLst>
          </p:cNvPr>
          <p:cNvPicPr>
            <a:picLocks noChangeAspect="1"/>
          </p:cNvPicPr>
          <p:nvPr/>
        </p:nvPicPr>
        <p:blipFill>
          <a:blip r:embed="rId2"/>
          <a:stretch>
            <a:fillRect/>
          </a:stretch>
        </p:blipFill>
        <p:spPr>
          <a:xfrm>
            <a:off x="2218966" y="2375210"/>
            <a:ext cx="7753672" cy="3624841"/>
          </a:xfrm>
          <a:prstGeom prst="rect">
            <a:avLst/>
          </a:prstGeom>
          <a:effectLst>
            <a:outerShdw blurRad="596900" dist="330200" dir="8820000" sx="87000" sy="87000" algn="ctr" rotWithShape="0">
              <a:srgbClr val="000000">
                <a:alpha val="29000"/>
              </a:srgbClr>
            </a:outerShdw>
          </a:effectLst>
        </p:spPr>
      </p:pic>
    </p:spTree>
    <p:extLst>
      <p:ext uri="{BB962C8B-B14F-4D97-AF65-F5344CB8AC3E}">
        <p14:creationId xmlns:p14="http://schemas.microsoft.com/office/powerpoint/2010/main" val="125452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F8F628-6C62-77FC-F0A2-9E5FA3BDED02}"/>
              </a:ext>
            </a:extLst>
          </p:cNvPr>
          <p:cNvSpPr>
            <a:spLocks noGrp="1"/>
          </p:cNvSpPr>
          <p:nvPr>
            <p:ph type="title"/>
          </p:nvPr>
        </p:nvSpPr>
        <p:spPr>
          <a:xfrm>
            <a:off x="427512" y="858982"/>
            <a:ext cx="9548797" cy="886691"/>
          </a:xfrm>
        </p:spPr>
        <p:txBody>
          <a:bodyPr>
            <a:normAutofit/>
          </a:bodyPr>
          <a:lstStyle/>
          <a:p>
            <a:r>
              <a:rPr lang="en-US" dirty="0"/>
              <a:t>Advantage of Glove</a:t>
            </a:r>
          </a:p>
        </p:txBody>
      </p:sp>
      <p:sp>
        <p:nvSpPr>
          <p:cNvPr id="3" name="Content Placeholder 2">
            <a:extLst>
              <a:ext uri="{FF2B5EF4-FFF2-40B4-BE49-F238E27FC236}">
                <a16:creationId xmlns:a16="http://schemas.microsoft.com/office/drawing/2014/main" id="{6339BF0E-0292-9985-20C3-C2AF0910A051}"/>
              </a:ext>
            </a:extLst>
          </p:cNvPr>
          <p:cNvSpPr>
            <a:spLocks noGrp="1"/>
          </p:cNvSpPr>
          <p:nvPr>
            <p:ph idx="1"/>
          </p:nvPr>
        </p:nvSpPr>
        <p:spPr>
          <a:xfrm>
            <a:off x="523844" y="2458192"/>
            <a:ext cx="10095505" cy="3553723"/>
          </a:xfrm>
        </p:spPr>
        <p:txBody>
          <a:bodyPr>
            <a:noAutofit/>
          </a:bodyPr>
          <a:lstStyle/>
          <a:p>
            <a:pPr marL="285750" indent="-285750" algn="l">
              <a:buFont typeface="Arial" panose="020B0604020202020204" pitchFamily="34" charset="0"/>
              <a:buChar char="•"/>
            </a:pPr>
            <a:r>
              <a:rPr lang="en-US" sz="1800" b="0" i="0" dirty="0">
                <a:solidFill>
                  <a:srgbClr val="374151"/>
                </a:solidFill>
                <a:effectLst/>
                <a:latin typeface="Söhne"/>
              </a:rPr>
              <a:t>Captures global word co-occurrence patterns.</a:t>
            </a:r>
          </a:p>
          <a:p>
            <a:pPr marL="285750" indent="-285750" algn="l">
              <a:buFont typeface="Arial" panose="020B0604020202020204" pitchFamily="34" charset="0"/>
              <a:buChar char="•"/>
            </a:pPr>
            <a:r>
              <a:rPr lang="en-US" sz="1800" b="0" i="0" dirty="0">
                <a:solidFill>
                  <a:srgbClr val="374151"/>
                </a:solidFill>
                <a:effectLst/>
                <a:latin typeface="Söhne"/>
              </a:rPr>
              <a:t>Produces meaningful word embeddings.</a:t>
            </a:r>
          </a:p>
          <a:p>
            <a:pPr marL="285750" indent="-285750" algn="l">
              <a:buFont typeface="Arial" panose="020B0604020202020204" pitchFamily="34" charset="0"/>
              <a:buChar char="•"/>
            </a:pPr>
            <a:r>
              <a:rPr lang="en-US" sz="1800" b="0" i="0" dirty="0">
                <a:solidFill>
                  <a:srgbClr val="374151"/>
                </a:solidFill>
                <a:effectLst/>
                <a:latin typeface="Söhne"/>
              </a:rPr>
              <a:t>Useful for various NLP tasks.</a:t>
            </a:r>
          </a:p>
          <a:p>
            <a:pPr algn="l">
              <a:buFont typeface="Arial" panose="020B0604020202020204" pitchFamily="34" charset="0"/>
              <a:buChar char="•"/>
            </a:pPr>
            <a:endParaRPr lang="en-US" sz="1600" dirty="0">
              <a:solidFill>
                <a:srgbClr val="374151"/>
              </a:solidFill>
              <a:latin typeface="Söhne"/>
            </a:endParaRPr>
          </a:p>
          <a:p>
            <a:pPr algn="l"/>
            <a:endParaRPr lang="en-US" sz="1600" b="0" i="0" dirty="0">
              <a:solidFill>
                <a:srgbClr val="374151"/>
              </a:solidFill>
              <a:effectLst/>
              <a:latin typeface="Söhne"/>
            </a:endParaRPr>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59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F63D-4820-B02E-CCC0-4BD48617DB69}"/>
              </a:ext>
            </a:extLst>
          </p:cNvPr>
          <p:cNvSpPr>
            <a:spLocks noGrp="1"/>
          </p:cNvSpPr>
          <p:nvPr>
            <p:ph type="title"/>
          </p:nvPr>
        </p:nvSpPr>
        <p:spPr/>
        <p:txBody>
          <a:bodyPr/>
          <a:lstStyle/>
          <a:p>
            <a:r>
              <a:rPr lang="en-US" dirty="0"/>
              <a:t>Application of Glove </a:t>
            </a:r>
          </a:p>
        </p:txBody>
      </p:sp>
      <p:sp>
        <p:nvSpPr>
          <p:cNvPr id="3" name="Content Placeholder 2">
            <a:extLst>
              <a:ext uri="{FF2B5EF4-FFF2-40B4-BE49-F238E27FC236}">
                <a16:creationId xmlns:a16="http://schemas.microsoft.com/office/drawing/2014/main" id="{BF448FBB-F973-A2FB-67CE-21A6C49C0109}"/>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374151"/>
                </a:solidFill>
                <a:effectLst/>
                <a:latin typeface="Söhne"/>
              </a:rPr>
              <a:t>Text Classification</a:t>
            </a:r>
            <a:r>
              <a:rPr lang="en-US" b="0" i="0" dirty="0">
                <a:solidFill>
                  <a:srgbClr val="374151"/>
                </a:solidFill>
                <a:effectLst/>
                <a:latin typeface="Söhne"/>
              </a:rPr>
              <a:t>: Categorizing text into predefined classes or labels.</a:t>
            </a:r>
          </a:p>
          <a:p>
            <a:pPr marL="742950" lvl="1" indent="-285750" algn="l">
              <a:buFont typeface="+mj-lt"/>
              <a:buAutoNum type="arabicPeriod"/>
            </a:pPr>
            <a:r>
              <a:rPr lang="en-US" b="0" i="0" dirty="0">
                <a:solidFill>
                  <a:srgbClr val="374151"/>
                </a:solidFill>
                <a:effectLst/>
                <a:latin typeface="Söhne"/>
              </a:rPr>
              <a:t>Example: Classifying emails as either "spam" or "not spam."</a:t>
            </a:r>
          </a:p>
          <a:p>
            <a:pPr algn="l">
              <a:buFont typeface="+mj-lt"/>
              <a:buAutoNum type="arabicPeriod"/>
            </a:pPr>
            <a:r>
              <a:rPr lang="en-US" b="1" i="0" dirty="0">
                <a:solidFill>
                  <a:srgbClr val="374151"/>
                </a:solidFill>
                <a:effectLst/>
                <a:latin typeface="Söhne"/>
              </a:rPr>
              <a:t>Sentiment Analysis</a:t>
            </a:r>
            <a:r>
              <a:rPr lang="en-US" b="0" i="0" dirty="0">
                <a:solidFill>
                  <a:srgbClr val="374151"/>
                </a:solidFill>
                <a:effectLst/>
                <a:latin typeface="Söhne"/>
              </a:rPr>
              <a:t>: Determining the sentiment or emotional tone of a piece of text.</a:t>
            </a:r>
          </a:p>
          <a:p>
            <a:pPr marL="742950" lvl="1" indent="-285750" algn="l">
              <a:buFont typeface="+mj-lt"/>
              <a:buAutoNum type="arabicPeriod"/>
            </a:pPr>
            <a:r>
              <a:rPr lang="en-US" b="0" i="0" dirty="0">
                <a:solidFill>
                  <a:srgbClr val="374151"/>
                </a:solidFill>
                <a:effectLst/>
                <a:latin typeface="Söhne"/>
              </a:rPr>
              <a:t>Example: Analyzing social media comments to determine if they are "positive," "negative," or "neutral."</a:t>
            </a:r>
          </a:p>
          <a:p>
            <a:pPr algn="l">
              <a:buFont typeface="+mj-lt"/>
              <a:buAutoNum type="arabicPeriod"/>
            </a:pPr>
            <a:r>
              <a:rPr lang="en-US" b="1" i="0" dirty="0">
                <a:solidFill>
                  <a:srgbClr val="374151"/>
                </a:solidFill>
                <a:effectLst/>
                <a:latin typeface="Söhne"/>
              </a:rPr>
              <a:t>Recommender Systems</a:t>
            </a:r>
            <a:r>
              <a:rPr lang="en-US" b="0" i="0" dirty="0">
                <a:solidFill>
                  <a:srgbClr val="374151"/>
                </a:solidFill>
                <a:effectLst/>
                <a:latin typeface="Söhne"/>
              </a:rPr>
              <a:t>: Suggesting relevant items or content to users based on their preferences and behavior.</a:t>
            </a:r>
          </a:p>
          <a:p>
            <a:pPr marL="742950" lvl="1" indent="-285750" algn="l">
              <a:buFont typeface="+mj-lt"/>
              <a:buAutoNum type="arabicPeriod"/>
            </a:pPr>
            <a:r>
              <a:rPr lang="en-US" b="0" i="0" dirty="0">
                <a:solidFill>
                  <a:srgbClr val="374151"/>
                </a:solidFill>
                <a:effectLst/>
                <a:latin typeface="Söhne"/>
              </a:rPr>
              <a:t>Example: Recommending movies to users on a streaming platform based on their past viewing history.</a:t>
            </a:r>
          </a:p>
          <a:p>
            <a:pPr algn="l">
              <a:buFont typeface="+mj-lt"/>
              <a:buAutoNum type="arabicPeriod"/>
            </a:pPr>
            <a:r>
              <a:rPr lang="en-US" b="1" i="0" dirty="0">
                <a:solidFill>
                  <a:srgbClr val="374151"/>
                </a:solidFill>
                <a:effectLst/>
                <a:latin typeface="Söhne"/>
              </a:rPr>
              <a:t>Machine Translation</a:t>
            </a:r>
            <a:r>
              <a:rPr lang="en-US" b="0" i="0" dirty="0">
                <a:solidFill>
                  <a:srgbClr val="374151"/>
                </a:solidFill>
                <a:effectLst/>
                <a:latin typeface="Söhne"/>
              </a:rPr>
              <a:t>: Automatically translating text from one language to another.</a:t>
            </a:r>
          </a:p>
          <a:p>
            <a:pPr marL="742950" lvl="1" indent="-285750" algn="l">
              <a:buFont typeface="+mj-lt"/>
              <a:buAutoNum type="arabicPeriod"/>
            </a:pPr>
            <a:r>
              <a:rPr lang="en-US" b="0" i="0" dirty="0">
                <a:solidFill>
                  <a:srgbClr val="374151"/>
                </a:solidFill>
                <a:effectLst/>
                <a:latin typeface="Söhne"/>
              </a:rPr>
              <a:t>Example: Translating an English sentence, "Hello, how are you?" into French as "Bonjour, comment </a:t>
            </a:r>
            <a:r>
              <a:rPr lang="en-US" b="0" i="0" dirty="0" err="1">
                <a:solidFill>
                  <a:srgbClr val="374151"/>
                </a:solidFill>
                <a:effectLst/>
                <a:latin typeface="Söhne"/>
              </a:rPr>
              <a:t>ça</a:t>
            </a:r>
            <a:r>
              <a:rPr lang="en-US" b="0" i="0" dirty="0">
                <a:solidFill>
                  <a:srgbClr val="374151"/>
                </a:solidFill>
                <a:effectLst/>
                <a:latin typeface="Söhne"/>
              </a:rPr>
              <a:t> </a:t>
            </a:r>
            <a:r>
              <a:rPr lang="en-US" b="0" i="0" dirty="0" err="1">
                <a:solidFill>
                  <a:srgbClr val="374151"/>
                </a:solidFill>
                <a:effectLst/>
                <a:latin typeface="Söhne"/>
              </a:rPr>
              <a:t>va</a:t>
            </a:r>
            <a:r>
              <a:rPr lang="en-US" b="0" i="0" dirty="0">
                <a:solidFill>
                  <a:srgbClr val="374151"/>
                </a:solidFill>
                <a:effectLst/>
                <a:latin typeface="Söhne"/>
              </a:rPr>
              <a:t> ?"</a:t>
            </a:r>
          </a:p>
          <a:p>
            <a:pPr algn="l">
              <a:buFont typeface="+mj-lt"/>
              <a:buAutoNum type="arabicPeriod"/>
            </a:pPr>
            <a:r>
              <a:rPr lang="en-US" b="1" i="0" dirty="0">
                <a:solidFill>
                  <a:srgbClr val="374151"/>
                </a:solidFill>
                <a:effectLst/>
                <a:latin typeface="Söhne"/>
              </a:rPr>
              <a:t>Named Entity Recognition (NER)</a:t>
            </a:r>
            <a:r>
              <a:rPr lang="en-US" b="0" i="0" dirty="0">
                <a:solidFill>
                  <a:srgbClr val="374151"/>
                </a:solidFill>
                <a:effectLst/>
                <a:latin typeface="Söhne"/>
              </a:rPr>
              <a:t>: Identifying and classifying named entities (e.g., names of people, places, organizations) in text.</a:t>
            </a:r>
          </a:p>
          <a:p>
            <a:pPr marL="742950" lvl="1" indent="-285750" algn="l">
              <a:buFont typeface="+mj-lt"/>
              <a:buAutoNum type="arabicPeriod"/>
            </a:pPr>
            <a:r>
              <a:rPr lang="en-US" b="0" i="0" dirty="0">
                <a:solidFill>
                  <a:srgbClr val="374151"/>
                </a:solidFill>
                <a:effectLst/>
                <a:latin typeface="Söhne"/>
              </a:rPr>
              <a:t>Example: Extracting "Apple Inc." as an organization from the sentence "Apple Inc. is headquartered in Cupertino, California."</a:t>
            </a:r>
          </a:p>
          <a:p>
            <a:endParaRPr lang="en-US" dirty="0"/>
          </a:p>
        </p:txBody>
      </p:sp>
    </p:spTree>
    <p:extLst>
      <p:ext uri="{BB962C8B-B14F-4D97-AF65-F5344CB8AC3E}">
        <p14:creationId xmlns:p14="http://schemas.microsoft.com/office/powerpoint/2010/main" val="219358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5" name="Slide Background">
            <a:extLst>
              <a:ext uri="{FF2B5EF4-FFF2-40B4-BE49-F238E27FC236}">
                <a16:creationId xmlns:a16="http://schemas.microsoft.com/office/drawing/2014/main" id="{5F637E18-EF26-4327-9077-7FFC67B98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1874235"/>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63F745-72C1-8D79-E7F8-FEE518B830E6}"/>
              </a:ext>
            </a:extLst>
          </p:cNvPr>
          <p:cNvSpPr>
            <a:spLocks noGrp="1"/>
          </p:cNvSpPr>
          <p:nvPr>
            <p:ph type="title"/>
          </p:nvPr>
        </p:nvSpPr>
        <p:spPr>
          <a:xfrm>
            <a:off x="589558" y="293428"/>
            <a:ext cx="5474257" cy="1235225"/>
          </a:xfrm>
        </p:spPr>
        <p:txBody>
          <a:bodyPr vert="horz" lIns="91440" tIns="45720" rIns="91440" bIns="45720" rtlCol="0" anchor="ctr">
            <a:normAutofit/>
          </a:bodyPr>
          <a:lstStyle/>
          <a:p>
            <a:r>
              <a:rPr lang="en-US" sz="3600"/>
              <a:t>Evaluation of word vectors:</a:t>
            </a:r>
          </a:p>
        </p:txBody>
      </p:sp>
      <p:cxnSp>
        <p:nvCxnSpPr>
          <p:cNvPr id="37" name="Straight Connector 36">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omputer&#10;&#10;Description automatically generated">
            <a:extLst>
              <a:ext uri="{FF2B5EF4-FFF2-40B4-BE49-F238E27FC236}">
                <a16:creationId xmlns:a16="http://schemas.microsoft.com/office/drawing/2014/main" id="{44CDCFAF-27DD-8D5E-22A1-1968FE431444}"/>
              </a:ext>
            </a:extLst>
          </p:cNvPr>
          <p:cNvPicPr>
            <a:picLocks noGrp="1" noChangeAspect="1"/>
          </p:cNvPicPr>
          <p:nvPr>
            <p:ph idx="1"/>
          </p:nvPr>
        </p:nvPicPr>
        <p:blipFill>
          <a:blip r:embed="rId2"/>
          <a:stretch>
            <a:fillRect/>
          </a:stretch>
        </p:blipFill>
        <p:spPr>
          <a:xfrm>
            <a:off x="1230245" y="2375210"/>
            <a:ext cx="9731114" cy="3624841"/>
          </a:xfrm>
          <a:prstGeom prst="rect">
            <a:avLst/>
          </a:prstGeom>
          <a:effectLst>
            <a:outerShdw blurRad="596900" dist="330200" dir="8820000" sx="87000" sy="87000" algn="ctr" rotWithShape="0">
              <a:srgbClr val="000000">
                <a:alpha val="29000"/>
              </a:srgbClr>
            </a:outerShdw>
          </a:effectLst>
        </p:spPr>
      </p:pic>
    </p:spTree>
    <p:extLst>
      <p:ext uri="{BB962C8B-B14F-4D97-AF65-F5344CB8AC3E}">
        <p14:creationId xmlns:p14="http://schemas.microsoft.com/office/powerpoint/2010/main" val="65200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0CEB-1AF8-1F66-D414-C05DBB1F588A}"/>
              </a:ext>
            </a:extLst>
          </p:cNvPr>
          <p:cNvSpPr>
            <a:spLocks noGrp="1"/>
          </p:cNvSpPr>
          <p:nvPr>
            <p:ph type="title"/>
          </p:nvPr>
        </p:nvSpPr>
        <p:spPr/>
        <p:txBody>
          <a:bodyPr/>
          <a:lstStyle/>
          <a:p>
            <a:r>
              <a:rPr lang="en-US" dirty="0"/>
              <a:t>Neural Classification in NLP?</a:t>
            </a:r>
          </a:p>
        </p:txBody>
      </p:sp>
      <p:sp>
        <p:nvSpPr>
          <p:cNvPr id="3" name="Content Placeholder 2">
            <a:extLst>
              <a:ext uri="{FF2B5EF4-FFF2-40B4-BE49-F238E27FC236}">
                <a16:creationId xmlns:a16="http://schemas.microsoft.com/office/drawing/2014/main" id="{A2E77446-FDAD-59FE-C1EA-F17EE724E9C5}"/>
              </a:ext>
            </a:extLst>
          </p:cNvPr>
          <p:cNvSpPr>
            <a:spLocks noGrp="1"/>
          </p:cNvSpPr>
          <p:nvPr>
            <p:ph idx="1"/>
          </p:nvPr>
        </p:nvSpPr>
        <p:spPr/>
        <p:txBody>
          <a:bodyPr>
            <a:normAutofit/>
          </a:bodyPr>
          <a:lstStyle/>
          <a:p>
            <a:pPr marL="342900" indent="-342900">
              <a:buFont typeface="Arial" panose="020B0604020202020204" pitchFamily="34" charset="0"/>
              <a:buChar char="•"/>
            </a:pPr>
            <a:r>
              <a:rPr lang="en-US" b="0" i="0" dirty="0">
                <a:solidFill>
                  <a:srgbClr val="374151"/>
                </a:solidFill>
                <a:effectLst/>
                <a:latin typeface="Söhne"/>
              </a:rPr>
              <a:t>Neural classification in Natural Language Processing (NLP) refers to the use of neural networks to perform classification tasks on text data. </a:t>
            </a:r>
          </a:p>
          <a:p>
            <a:pPr marL="342900" indent="-342900">
              <a:buFont typeface="Arial" panose="020B0604020202020204" pitchFamily="34" charset="0"/>
              <a:buChar char="•"/>
            </a:pPr>
            <a:r>
              <a:rPr lang="en-US" b="0" i="0" dirty="0">
                <a:solidFill>
                  <a:srgbClr val="374151"/>
                </a:solidFill>
                <a:effectLst/>
                <a:latin typeface="Söhne"/>
              </a:rPr>
              <a:t>This technique leverages deep learning models to automatically learn and extract features from textual data and make predictions or categorize text into predefined classes or labels. </a:t>
            </a:r>
          </a:p>
          <a:p>
            <a:pPr marL="342900" indent="-342900">
              <a:buFont typeface="Arial" panose="020B0604020202020204" pitchFamily="34" charset="0"/>
              <a:buChar char="•"/>
            </a:pPr>
            <a:r>
              <a:rPr lang="en-US" b="0" i="0" dirty="0">
                <a:solidFill>
                  <a:srgbClr val="374151"/>
                </a:solidFill>
                <a:effectLst/>
                <a:latin typeface="Söhne"/>
              </a:rPr>
              <a:t>Neural classification has become a dominant approach in NLP due to its effectiveness in handling various text-based tasks.</a:t>
            </a:r>
            <a:endParaRPr lang="en-US" dirty="0"/>
          </a:p>
        </p:txBody>
      </p:sp>
    </p:spTree>
    <p:extLst>
      <p:ext uri="{BB962C8B-B14F-4D97-AF65-F5344CB8AC3E}">
        <p14:creationId xmlns:p14="http://schemas.microsoft.com/office/powerpoint/2010/main" val="352469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C9C1-5F99-9913-558E-E41CCC28155C}"/>
              </a:ext>
            </a:extLst>
          </p:cNvPr>
          <p:cNvSpPr>
            <a:spLocks noGrp="1"/>
          </p:cNvSpPr>
          <p:nvPr>
            <p:ph type="title"/>
          </p:nvPr>
        </p:nvSpPr>
        <p:spPr/>
        <p:txBody>
          <a:bodyPr>
            <a:normAutofit/>
          </a:bodyPr>
          <a:lstStyle/>
          <a:p>
            <a:r>
              <a:rPr lang="en-US" b="1" i="0" dirty="0">
                <a:solidFill>
                  <a:srgbClr val="374151"/>
                </a:solidFill>
                <a:effectLst/>
                <a:latin typeface="Söhne"/>
              </a:rPr>
              <a:t>Explanation of Neural Network step by step</a:t>
            </a:r>
            <a:endParaRPr lang="en-US" dirty="0"/>
          </a:p>
        </p:txBody>
      </p:sp>
      <p:sp>
        <p:nvSpPr>
          <p:cNvPr id="3" name="Content Placeholder 2">
            <a:extLst>
              <a:ext uri="{FF2B5EF4-FFF2-40B4-BE49-F238E27FC236}">
                <a16:creationId xmlns:a16="http://schemas.microsoft.com/office/drawing/2014/main" id="{9CCE654E-4A27-F814-E195-C8DEFD3EE1AD}"/>
              </a:ext>
            </a:extLst>
          </p:cNvPr>
          <p:cNvSpPr>
            <a:spLocks noGrp="1"/>
          </p:cNvSpPr>
          <p:nvPr>
            <p:ph idx="1"/>
          </p:nvPr>
        </p:nvSpPr>
        <p:spPr/>
        <p:txBody>
          <a:bodyPr>
            <a:normAutofit fontScale="92500" lnSpcReduction="10000"/>
          </a:bodyPr>
          <a:lstStyle/>
          <a:p>
            <a:pPr algn="l"/>
            <a:r>
              <a:rPr lang="en-US" b="1" i="0" dirty="0">
                <a:solidFill>
                  <a:srgbClr val="374151"/>
                </a:solidFill>
                <a:effectLst/>
                <a:latin typeface="Söhne"/>
              </a:rPr>
              <a:t>Step 1: Neuron (Perceptron)</a:t>
            </a:r>
            <a:endParaRPr lang="en-US" b="0" i="0" dirty="0">
              <a:solidFill>
                <a:srgbClr val="374151"/>
              </a:solidFill>
              <a:effectLst/>
              <a:latin typeface="Söhne"/>
            </a:endParaRPr>
          </a:p>
          <a:p>
            <a:pPr algn="l"/>
            <a:r>
              <a:rPr lang="en-US" b="0" i="0" dirty="0">
                <a:solidFill>
                  <a:srgbClr val="374151"/>
                </a:solidFill>
                <a:effectLst/>
                <a:latin typeface="Söhne"/>
              </a:rPr>
              <a:t>A neural network is built upon the fundamental building block called a "neuron" or "perceptron." It takes multiple inputs, performs a weighted sum of these inputs, adds a bias term, and applies an activation function to produce an output.</a:t>
            </a:r>
          </a:p>
          <a:p>
            <a:pPr algn="l">
              <a:buFont typeface="Arial" panose="020B0604020202020204" pitchFamily="34" charset="0"/>
              <a:buChar char="•"/>
            </a:pPr>
            <a:r>
              <a:rPr lang="en-US" b="1" i="0" dirty="0">
                <a:solidFill>
                  <a:srgbClr val="374151"/>
                </a:solidFill>
                <a:effectLst/>
                <a:latin typeface="Söhne"/>
              </a:rPr>
              <a:t>Inputs (x1, x2, ..., </a:t>
            </a:r>
            <a:r>
              <a:rPr lang="en-US" b="1" i="0" dirty="0" err="1">
                <a:solidFill>
                  <a:srgbClr val="374151"/>
                </a:solidFill>
                <a:effectLst/>
                <a:latin typeface="Söhne"/>
              </a:rPr>
              <a:t>xn</a:t>
            </a:r>
            <a:r>
              <a:rPr lang="en-US" b="1" i="0" dirty="0">
                <a:solidFill>
                  <a:srgbClr val="374151"/>
                </a:solidFill>
                <a:effectLst/>
                <a:latin typeface="Söhne"/>
              </a:rPr>
              <a:t>)</a:t>
            </a:r>
            <a:r>
              <a:rPr lang="en-US" b="0" i="0" dirty="0">
                <a:solidFill>
                  <a:srgbClr val="374151"/>
                </a:solidFill>
                <a:effectLst/>
                <a:latin typeface="Söhne"/>
              </a:rPr>
              <a:t>: Numerical values or features.</a:t>
            </a:r>
          </a:p>
          <a:p>
            <a:pPr algn="l">
              <a:buFont typeface="Arial" panose="020B0604020202020204" pitchFamily="34" charset="0"/>
              <a:buChar char="•"/>
            </a:pPr>
            <a:r>
              <a:rPr lang="en-US" b="1" i="0" dirty="0">
                <a:solidFill>
                  <a:srgbClr val="374151"/>
                </a:solidFill>
                <a:effectLst/>
                <a:latin typeface="Söhne"/>
              </a:rPr>
              <a:t>Weights (w1, w2, ..., </a:t>
            </a:r>
            <a:r>
              <a:rPr lang="en-US" b="1" i="0" dirty="0" err="1">
                <a:solidFill>
                  <a:srgbClr val="374151"/>
                </a:solidFill>
                <a:effectLst/>
                <a:latin typeface="Söhne"/>
              </a:rPr>
              <a:t>wn</a:t>
            </a:r>
            <a:r>
              <a:rPr lang="en-US" b="1" i="0" dirty="0">
                <a:solidFill>
                  <a:srgbClr val="374151"/>
                </a:solidFill>
                <a:effectLst/>
                <a:latin typeface="Söhne"/>
              </a:rPr>
              <a:t>)</a:t>
            </a:r>
            <a:r>
              <a:rPr lang="en-US" b="0" i="0" dirty="0">
                <a:solidFill>
                  <a:srgbClr val="374151"/>
                </a:solidFill>
                <a:effectLst/>
                <a:latin typeface="Söhne"/>
              </a:rPr>
              <a:t>: Each input is multiplied by a weight.</a:t>
            </a:r>
          </a:p>
          <a:p>
            <a:pPr algn="l">
              <a:buFont typeface="Arial" panose="020B0604020202020204" pitchFamily="34" charset="0"/>
              <a:buChar char="•"/>
            </a:pPr>
            <a:r>
              <a:rPr lang="en-US" b="1" i="0" dirty="0">
                <a:solidFill>
                  <a:srgbClr val="374151"/>
                </a:solidFill>
                <a:effectLst/>
                <a:latin typeface="Söhne"/>
              </a:rPr>
              <a:t>Bias (b)</a:t>
            </a:r>
            <a:r>
              <a:rPr lang="en-US" b="0" i="0" dirty="0">
                <a:solidFill>
                  <a:srgbClr val="374151"/>
                </a:solidFill>
                <a:effectLst/>
                <a:latin typeface="Söhne"/>
              </a:rPr>
              <a:t>: A constant term added to the weighted sum.</a:t>
            </a:r>
          </a:p>
          <a:p>
            <a:pPr algn="l">
              <a:buFont typeface="Arial" panose="020B0604020202020204" pitchFamily="34" charset="0"/>
              <a:buChar char="•"/>
            </a:pPr>
            <a:r>
              <a:rPr lang="en-US" b="1" i="0" dirty="0">
                <a:solidFill>
                  <a:srgbClr val="374151"/>
                </a:solidFill>
                <a:effectLst/>
                <a:latin typeface="Söhne"/>
              </a:rPr>
              <a:t>Activation Function (f)</a:t>
            </a:r>
            <a:r>
              <a:rPr lang="en-US" b="0" i="0" dirty="0">
                <a:solidFill>
                  <a:srgbClr val="374151"/>
                </a:solidFill>
                <a:effectLst/>
                <a:latin typeface="Söhne"/>
              </a:rPr>
              <a:t>: Typically, a non-linear function like sigmoid or </a:t>
            </a:r>
            <a:r>
              <a:rPr lang="en-US" b="0" i="0" dirty="0" err="1">
                <a:solidFill>
                  <a:srgbClr val="374151"/>
                </a:solidFill>
                <a:effectLst/>
                <a:latin typeface="Söhne"/>
              </a:rPr>
              <a:t>ReLU</a:t>
            </a:r>
            <a:r>
              <a:rPr lang="en-US" b="0" i="0" dirty="0">
                <a:solidFill>
                  <a:srgbClr val="374151"/>
                </a:solidFill>
                <a:effectLst/>
                <a:latin typeface="Söhne"/>
              </a:rPr>
              <a:t>.</a:t>
            </a:r>
          </a:p>
          <a:p>
            <a:endParaRPr lang="en-US" dirty="0"/>
          </a:p>
        </p:txBody>
      </p:sp>
    </p:spTree>
    <p:extLst>
      <p:ext uri="{BB962C8B-B14F-4D97-AF65-F5344CB8AC3E}">
        <p14:creationId xmlns:p14="http://schemas.microsoft.com/office/powerpoint/2010/main" val="2266905020"/>
      </p:ext>
    </p:extLst>
  </p:cSld>
  <p:clrMapOvr>
    <a:masterClrMapping/>
  </p:clrMapOvr>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1067</Words>
  <Application>Microsoft Macintosh PowerPoint</Application>
  <PresentationFormat>Widescreen</PresentationFormat>
  <Paragraphs>77</Paragraphs>
  <Slides>22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Bierstadt</vt:lpstr>
      <vt:lpstr>Calibri</vt:lpstr>
      <vt:lpstr>Söhne</vt:lpstr>
      <vt:lpstr>BevelVTI</vt:lpstr>
      <vt:lpstr>Natural Language Processing</vt:lpstr>
      <vt:lpstr>What is Glove? </vt:lpstr>
      <vt:lpstr>Co-Occurrence Matrix</vt:lpstr>
      <vt:lpstr>Example of Co-Occurrence matrix  </vt:lpstr>
      <vt:lpstr>Advantage of Glove</vt:lpstr>
      <vt:lpstr>Application of Glove </vt:lpstr>
      <vt:lpstr>Evaluation of word vectors:</vt:lpstr>
      <vt:lpstr>Neural Classification in NLP?</vt:lpstr>
      <vt:lpstr>Explanation of Neural Network step by step</vt:lpstr>
      <vt:lpstr>Step 2: Neural Network Architecture</vt:lpstr>
      <vt:lpstr>PowerPoint Presentation</vt:lpstr>
      <vt:lpstr>Step 5: Activation Functions </vt:lpstr>
      <vt:lpstr>Step 6: Loss Function </vt:lpstr>
      <vt:lpstr>PowerPoint Presentation</vt:lpstr>
      <vt:lpstr>Gradient:</vt:lpstr>
      <vt:lpstr>PowerPoint Presentation</vt:lpstr>
      <vt:lpstr>Chain Rule</vt:lpstr>
      <vt:lpstr>PowerPoint Presentation</vt:lpstr>
      <vt:lpstr>Jacobians</vt:lpstr>
      <vt:lpstr>Example of Jacobians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Merchant, Maryam Yahayabhai</dc:creator>
  <cp:lastModifiedBy>Merchant, Maryam Yahayabhai</cp:lastModifiedBy>
  <cp:revision>2</cp:revision>
  <dcterms:created xsi:type="dcterms:W3CDTF">2023-09-07T15:15:58Z</dcterms:created>
  <dcterms:modified xsi:type="dcterms:W3CDTF">2023-09-14T15:04:06Z</dcterms:modified>
</cp:coreProperties>
</file>