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6"/>
  </p:notesMasterIdLst>
  <p:sldIdLst>
    <p:sldId id="256" r:id="rId2"/>
    <p:sldId id="259" r:id="rId3"/>
    <p:sldId id="260" r:id="rId4"/>
    <p:sldId id="262" r:id="rId5"/>
    <p:sldId id="261" r:id="rId6"/>
    <p:sldId id="263" r:id="rId7"/>
    <p:sldId id="264" r:id="rId8"/>
    <p:sldId id="266" r:id="rId9"/>
    <p:sldId id="267" r:id="rId10"/>
    <p:sldId id="268" r:id="rId11"/>
    <p:sldId id="286" r:id="rId12"/>
    <p:sldId id="287" r:id="rId13"/>
    <p:sldId id="271"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760"/>
  </p:normalViewPr>
  <p:slideViewPr>
    <p:cSldViewPr snapToGrid="0">
      <p:cViewPr varScale="1">
        <p:scale>
          <a:sx n="84" d="100"/>
          <a:sy n="84" d="100"/>
        </p:scale>
        <p:origin x="1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4</a:t>
            </a:fld>
            <a:endParaRPr lang="en-US"/>
          </a:p>
        </p:txBody>
      </p:sp>
    </p:spTree>
    <p:extLst>
      <p:ext uri="{BB962C8B-B14F-4D97-AF65-F5344CB8AC3E}">
        <p14:creationId xmlns:p14="http://schemas.microsoft.com/office/powerpoint/2010/main" val="78721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66A1E2-B012-BB4E-988E-41ECE0055A2B}" type="slidenum">
              <a:rPr lang="en-US" smtClean="0"/>
              <a:t>11</a:t>
            </a:fld>
            <a:endParaRPr lang="en-US"/>
          </a:p>
        </p:txBody>
      </p:sp>
    </p:spTree>
    <p:extLst>
      <p:ext uri="{BB962C8B-B14F-4D97-AF65-F5344CB8AC3E}">
        <p14:creationId xmlns:p14="http://schemas.microsoft.com/office/powerpoint/2010/main" val="256363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10/5/23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10/5/23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10/5/23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10/5/23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10/5/23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10/5/23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10/5/23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10/5/23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10/5/23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10/5/23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10/5/23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10/5/23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F50057-E81A-FB07-8258-247AE0EF7151}"/>
              </a:ext>
            </a:extLst>
          </p:cNvPr>
          <p:cNvSpPr>
            <a:spLocks noGrp="1"/>
          </p:cNvSpPr>
          <p:nvPr>
            <p:ph type="title"/>
          </p:nvPr>
        </p:nvSpPr>
        <p:spPr>
          <a:xfrm>
            <a:off x="761801" y="858983"/>
            <a:ext cx="9906799" cy="1161594"/>
          </a:xfrm>
        </p:spPr>
        <p:txBody>
          <a:bodyPr>
            <a:normAutofit/>
          </a:bodyPr>
          <a:lstStyle/>
          <a:p>
            <a:r>
              <a:rPr lang="en-US" sz="4400" b="0" i="0" dirty="0">
                <a:solidFill>
                  <a:srgbClr val="000000"/>
                </a:solidFill>
                <a:effectLst/>
                <a:latin typeface="Arial" panose="020B0604020202020204" pitchFamily="34" charset="0"/>
              </a:rPr>
              <a:t>Remaining problems:</a:t>
            </a:r>
            <a:endParaRPr lang="en-US" b="0" i="0" dirty="0">
              <a:effectLst/>
              <a:latin typeface="Söhne"/>
            </a:endParaRPr>
          </a:p>
        </p:txBody>
      </p:sp>
      <p:sp>
        <p:nvSpPr>
          <p:cNvPr id="3" name="Content Placeholder 2">
            <a:extLst>
              <a:ext uri="{FF2B5EF4-FFF2-40B4-BE49-F238E27FC236}">
                <a16:creationId xmlns:a16="http://schemas.microsoft.com/office/drawing/2014/main" id="{BCF9B1D8-B341-F226-F402-A1DFD08E5318}"/>
              </a:ext>
            </a:extLst>
          </p:cNvPr>
          <p:cNvSpPr>
            <a:spLocks noGrp="1"/>
          </p:cNvSpPr>
          <p:nvPr>
            <p:ph idx="1"/>
          </p:nvPr>
        </p:nvSpPr>
        <p:spPr>
          <a:xfrm>
            <a:off x="640081" y="2638498"/>
            <a:ext cx="10128258" cy="3601581"/>
          </a:xfrm>
        </p:spPr>
        <p:txBody>
          <a:bodyPr anchor="ctr">
            <a:normAutofit/>
          </a:bodyPr>
          <a:lstStyle/>
          <a:p>
            <a:pPr algn="l"/>
            <a:r>
              <a:rPr lang="en-US" sz="1800" b="0" i="0" dirty="0">
                <a:solidFill>
                  <a:srgbClr val="000000"/>
                </a:solidFill>
                <a:effectLst/>
                <a:latin typeface="Arial" panose="020B0604020202020204" pitchFamily="34" charset="0"/>
                <a:cs typeface="Arial" panose="020B0604020202020204" pitchFamily="34" charset="0"/>
              </a:rPr>
              <a:t>• Fixed window is too small</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 Enlarging window enlarges W</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 Window can never be large enough!</a:t>
            </a:r>
            <a:br>
              <a:rPr lang="en-US" sz="1800" b="0" i="0" dirty="0">
                <a:solidFill>
                  <a:srgbClr val="000000"/>
                </a:solidFill>
                <a:effectLst/>
                <a:latin typeface="Arial" panose="020B0604020202020204" pitchFamily="34" charset="0"/>
                <a:cs typeface="Arial" panose="020B0604020202020204" pitchFamily="34" charset="0"/>
              </a:rPr>
            </a:br>
            <a:r>
              <a:rPr lang="en-US" sz="1800" b="0" i="0" dirty="0">
                <a:solidFill>
                  <a:srgbClr val="000000"/>
                </a:solidFill>
                <a:effectLst/>
                <a:latin typeface="Arial" panose="020B0604020202020204" pitchFamily="34" charset="0"/>
                <a:cs typeface="Arial" panose="020B0604020202020204" pitchFamily="34" charset="0"/>
              </a:rPr>
              <a:t>• No symmetry in how the inputs are processed. </a:t>
            </a:r>
          </a:p>
          <a:p>
            <a:pPr algn="l"/>
            <a:endParaRPr lang="en-US" sz="1800" b="0" i="0" dirty="0">
              <a:solidFill>
                <a:srgbClr val="000000"/>
              </a:solidFill>
              <a:effectLst/>
              <a:latin typeface="Arial" panose="020B0604020202020204" pitchFamily="34" charset="0"/>
            </a:endParaRPr>
          </a:p>
          <a:p>
            <a:pPr algn="l"/>
            <a:r>
              <a:rPr lang="en-US" sz="1800" b="0" i="0" dirty="0">
                <a:solidFill>
                  <a:srgbClr val="000000"/>
                </a:solidFill>
                <a:effectLst/>
                <a:latin typeface="Arial" panose="020B0604020202020204" pitchFamily="34" charset="0"/>
              </a:rPr>
              <a:t>We need a neural architecture</a:t>
            </a:r>
            <a:r>
              <a:rPr lang="en-US" sz="1800" dirty="0">
                <a:solidFill>
                  <a:srgbClr val="000000"/>
                </a:solidFill>
                <a:latin typeface="Lato" panose="020F0502020204030203" pitchFamily="34" charset="0"/>
              </a:rPr>
              <a:t> </a:t>
            </a:r>
            <a:r>
              <a:rPr lang="en-US" sz="1800" b="0" i="0" dirty="0">
                <a:solidFill>
                  <a:srgbClr val="000000"/>
                </a:solidFill>
                <a:effectLst/>
                <a:latin typeface="Arial" panose="020B0604020202020204" pitchFamily="34" charset="0"/>
              </a:rPr>
              <a:t>that can process any length of input</a:t>
            </a:r>
            <a:br>
              <a:rPr lang="en-US" sz="1800" b="0" i="0" dirty="0">
                <a:solidFill>
                  <a:srgbClr val="000000"/>
                </a:solidFill>
                <a:effectLst/>
                <a:latin typeface="Lato" panose="020F0502020204030203" pitchFamily="34" charset="0"/>
              </a:rPr>
            </a:br>
            <a:endParaRPr lang="en-US" sz="1800" dirty="0"/>
          </a:p>
        </p:txBody>
      </p:sp>
      <p:cxnSp>
        <p:nvCxnSpPr>
          <p:cNvPr id="20" name="Straight Connector 19">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20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1E92E983-45DE-48C2-9F5C-4C57109A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6ED89666-CA44-47D1-ADBD-C4BFC525C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24694" cy="6858000"/>
          </a:xfrm>
          <a:prstGeom prst="rect">
            <a:avLst/>
          </a:prstGeom>
          <a:ln>
            <a:noFill/>
          </a:ln>
          <a:effectLst>
            <a:outerShdw blurRad="381000" dist="3175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886B4-3567-5151-76F6-07E532E8686B}"/>
              </a:ext>
            </a:extLst>
          </p:cNvPr>
          <p:cNvSpPr>
            <a:spLocks noGrp="1"/>
          </p:cNvSpPr>
          <p:nvPr>
            <p:ph type="title"/>
          </p:nvPr>
        </p:nvSpPr>
        <p:spPr>
          <a:xfrm>
            <a:off x="761801" y="956281"/>
            <a:ext cx="5181799" cy="2162232"/>
          </a:xfrm>
        </p:spPr>
        <p:txBody>
          <a:bodyPr anchor="b">
            <a:normAutofit/>
          </a:bodyPr>
          <a:lstStyle/>
          <a:p>
            <a:r>
              <a:rPr lang="en-US" b="1" i="0" dirty="0">
                <a:effectLst/>
                <a:latin typeface="Söhne"/>
              </a:rPr>
              <a:t>RNN</a:t>
            </a:r>
            <a:br>
              <a:rPr lang="en-US" b="0" i="0" dirty="0">
                <a:effectLst/>
                <a:latin typeface="Söhne"/>
              </a:rPr>
            </a:br>
            <a:endParaRPr lang="en-US" dirty="0"/>
          </a:p>
        </p:txBody>
      </p:sp>
      <p:sp>
        <p:nvSpPr>
          <p:cNvPr id="15" name="Content Placeholder 14">
            <a:extLst>
              <a:ext uri="{FF2B5EF4-FFF2-40B4-BE49-F238E27FC236}">
                <a16:creationId xmlns:a16="http://schemas.microsoft.com/office/drawing/2014/main" id="{C00E302A-E4DB-3597-020B-9BD77601B61F}"/>
              </a:ext>
            </a:extLst>
          </p:cNvPr>
          <p:cNvSpPr>
            <a:spLocks noGrp="1"/>
          </p:cNvSpPr>
          <p:nvPr>
            <p:ph idx="1"/>
          </p:nvPr>
        </p:nvSpPr>
        <p:spPr>
          <a:xfrm>
            <a:off x="243840" y="2880360"/>
            <a:ext cx="6580853" cy="3718560"/>
          </a:xfrm>
        </p:spPr>
        <p:txBody>
          <a:bodyPr anchor="t">
            <a:normAutofit fontScale="55000" lnSpcReduction="20000"/>
          </a:bodyPr>
          <a:lstStyle/>
          <a:p>
            <a:pPr algn="l">
              <a:buFont typeface="Arial" panose="020B0604020202020204" pitchFamily="34" charset="0"/>
              <a:buChar char="•"/>
            </a:pPr>
            <a:r>
              <a:rPr lang="en-US" sz="3800" b="0" i="0" dirty="0">
                <a:solidFill>
                  <a:srgbClr val="374151"/>
                </a:solidFill>
                <a:effectLst/>
                <a:latin typeface="Arial" panose="020B0604020202020204" pitchFamily="34" charset="0"/>
                <a:cs typeface="Arial" panose="020B0604020202020204" pitchFamily="34" charset="0"/>
              </a:rPr>
              <a:t> RNN is a type of neural network for sequential data.</a:t>
            </a:r>
          </a:p>
          <a:p>
            <a:pPr algn="l">
              <a:buFont typeface="Arial" panose="020B0604020202020204" pitchFamily="34" charset="0"/>
              <a:buChar char="•"/>
            </a:pPr>
            <a:r>
              <a:rPr lang="en-US" sz="3800" b="0" i="0" dirty="0">
                <a:solidFill>
                  <a:srgbClr val="374151"/>
                </a:solidFill>
                <a:effectLst/>
                <a:latin typeface="Arial" panose="020B0604020202020204" pitchFamily="34" charset="0"/>
                <a:cs typeface="Arial" panose="020B0604020202020204" pitchFamily="34" charset="0"/>
              </a:rPr>
              <a:t> It differs from feedforward networks due to its looping connections.</a:t>
            </a:r>
          </a:p>
          <a:p>
            <a:pPr algn="l">
              <a:buFont typeface="Arial" panose="020B0604020202020204" pitchFamily="34" charset="0"/>
              <a:buChar char="•"/>
            </a:pPr>
            <a:r>
              <a:rPr lang="en-US" sz="3800" b="0" i="0" dirty="0">
                <a:solidFill>
                  <a:srgbClr val="374151"/>
                </a:solidFill>
                <a:effectLst/>
                <a:latin typeface="Arial" panose="020B0604020202020204" pitchFamily="34" charset="0"/>
                <a:cs typeface="Arial" panose="020B0604020202020204" pitchFamily="34" charset="0"/>
              </a:rPr>
              <a:t> RNNs maintain a hidden state for context from prior steps.</a:t>
            </a:r>
          </a:p>
          <a:p>
            <a:pPr algn="l">
              <a:buFont typeface="Arial" panose="020B0604020202020204" pitchFamily="34" charset="0"/>
              <a:buChar char="•"/>
            </a:pPr>
            <a:r>
              <a:rPr lang="en-US" sz="3800" b="0" i="0" dirty="0">
                <a:solidFill>
                  <a:srgbClr val="374151"/>
                </a:solidFill>
                <a:effectLst/>
                <a:latin typeface="Arial" panose="020B0604020202020204" pitchFamily="34" charset="0"/>
                <a:cs typeface="Arial" panose="020B0604020202020204" pitchFamily="34" charset="0"/>
              </a:rPr>
              <a:t> Suited for tasks like natural language processing and speech recognition.</a:t>
            </a:r>
          </a:p>
          <a:p>
            <a:pPr algn="l">
              <a:buFont typeface="Arial" panose="020B0604020202020204" pitchFamily="34" charset="0"/>
              <a:buChar char="•"/>
            </a:pPr>
            <a:r>
              <a:rPr lang="en-US" sz="3800" b="0" i="0" dirty="0">
                <a:solidFill>
                  <a:srgbClr val="374151"/>
                </a:solidFill>
                <a:effectLst/>
                <a:latin typeface="Arial" panose="020B0604020202020204" pitchFamily="34" charset="0"/>
                <a:cs typeface="Arial" panose="020B0604020202020204" pitchFamily="34" charset="0"/>
              </a:rPr>
              <a:t> Also used in time series prediction and other sequential tasks.</a:t>
            </a:r>
          </a:p>
          <a:p>
            <a:endParaRPr lang="en-US" dirty="0"/>
          </a:p>
        </p:txBody>
      </p:sp>
      <p:cxnSp>
        <p:nvCxnSpPr>
          <p:cNvPr id="40" name="Straight Connector 39">
            <a:extLst>
              <a:ext uri="{FF2B5EF4-FFF2-40B4-BE49-F238E27FC236}">
                <a16:creationId xmlns:a16="http://schemas.microsoft.com/office/drawing/2014/main" id="{ADFACA7C-FD77-4234-BC47-99FF15C1B0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5C62E52-1E39-49EE-7D16-CB8CF0BF55D8}"/>
              </a:ext>
            </a:extLst>
          </p:cNvPr>
          <p:cNvSpPr txBox="1"/>
          <p:nvPr/>
        </p:nvSpPr>
        <p:spPr>
          <a:xfrm>
            <a:off x="7635240" y="956281"/>
            <a:ext cx="3383280" cy="3416320"/>
          </a:xfrm>
          <a:prstGeom prst="rect">
            <a:avLst/>
          </a:prstGeom>
          <a:noFill/>
        </p:spPr>
        <p:txBody>
          <a:bodyPr wrap="square" rtlCol="0">
            <a:spAutoFit/>
          </a:bodyPr>
          <a:lstStyle/>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r>
              <a:rPr lang="en-US" b="0" i="0" dirty="0">
                <a:solidFill>
                  <a:srgbClr val="374151"/>
                </a:solidFill>
                <a:effectLst/>
                <a:latin typeface="Söhne"/>
              </a:rPr>
              <a:t>Unlike traditional feedforward neural networks, RNNs have connections that loop back on themselves, allowing them to maintain a hidden state that captures information from previous steps in the sequence</a:t>
            </a:r>
            <a:endParaRPr lang="en-US" dirty="0"/>
          </a:p>
        </p:txBody>
      </p:sp>
    </p:spTree>
    <p:extLst>
      <p:ext uri="{BB962C8B-B14F-4D97-AF65-F5344CB8AC3E}">
        <p14:creationId xmlns:p14="http://schemas.microsoft.com/office/powerpoint/2010/main" val="370593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EEDFD83B-474E-42D8-99FD-250991624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4" name="Rectangle 43">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4172B5-10C8-F09A-ED16-1A5D1B6A7AC6}"/>
              </a:ext>
            </a:extLst>
          </p:cNvPr>
          <p:cNvSpPr>
            <a:spLocks noGrp="1"/>
          </p:cNvSpPr>
          <p:nvPr>
            <p:ph type="title"/>
          </p:nvPr>
        </p:nvSpPr>
        <p:spPr>
          <a:xfrm>
            <a:off x="761802" y="384048"/>
            <a:ext cx="4889190" cy="2121408"/>
          </a:xfrm>
        </p:spPr>
        <p:txBody>
          <a:bodyPr vert="horz" lIns="91440" tIns="45720" rIns="91440" bIns="45720" rtlCol="0" anchor="ctr">
            <a:normAutofit/>
          </a:bodyPr>
          <a:lstStyle/>
          <a:p>
            <a:r>
              <a:rPr lang="en-US" sz="2800" b="1" i="0" dirty="0">
                <a:solidFill>
                  <a:srgbClr val="000000"/>
                </a:solidFill>
                <a:effectLst/>
                <a:latin typeface="Arial" panose="020B0604020202020204" pitchFamily="34" charset="0"/>
              </a:rPr>
              <a:t>RNN Advantages:</a:t>
            </a:r>
            <a:endParaRPr lang="en-US" sz="2800" b="1" dirty="0"/>
          </a:p>
        </p:txBody>
      </p:sp>
      <p:sp>
        <p:nvSpPr>
          <p:cNvPr id="30" name="Content Placeholder 29">
            <a:extLst>
              <a:ext uri="{FF2B5EF4-FFF2-40B4-BE49-F238E27FC236}">
                <a16:creationId xmlns:a16="http://schemas.microsoft.com/office/drawing/2014/main" id="{53CEF085-61A0-4237-5E65-A43B41741D8F}"/>
              </a:ext>
            </a:extLst>
          </p:cNvPr>
          <p:cNvSpPr>
            <a:spLocks noGrp="1"/>
          </p:cNvSpPr>
          <p:nvPr>
            <p:ph idx="1"/>
          </p:nvPr>
        </p:nvSpPr>
        <p:spPr>
          <a:xfrm>
            <a:off x="6236209" y="384048"/>
            <a:ext cx="4492286" cy="2121407"/>
          </a:xfrm>
        </p:spPr>
        <p:txBody>
          <a:bodyPr anchor="ctr">
            <a:normAutofit/>
          </a:bodyPr>
          <a:lstStyle/>
          <a:p>
            <a:pPr>
              <a:lnSpc>
                <a:spcPct val="100000"/>
              </a:lnSpc>
            </a:pPr>
            <a:br>
              <a:rPr lang="en-US" sz="1700" b="0" i="0" dirty="0">
                <a:effectLst/>
                <a:latin typeface="Söhne"/>
              </a:rPr>
            </a:br>
            <a:endParaRPr lang="en-US" sz="1700" dirty="0"/>
          </a:p>
        </p:txBody>
      </p:sp>
      <p:cxnSp>
        <p:nvCxnSpPr>
          <p:cNvPr id="46" name="Straight Connector 45">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0C0CE1E-C97D-3839-A7DA-3788A2A9E7F0}"/>
              </a:ext>
            </a:extLst>
          </p:cNvPr>
          <p:cNvSpPr txBox="1"/>
          <p:nvPr/>
        </p:nvSpPr>
        <p:spPr>
          <a:xfrm>
            <a:off x="761802" y="3108960"/>
            <a:ext cx="10363398" cy="2308324"/>
          </a:xfrm>
          <a:prstGeom prst="rect">
            <a:avLst/>
          </a:prstGeom>
          <a:noFill/>
        </p:spPr>
        <p:txBody>
          <a:bodyPr wrap="square" rtlCol="0">
            <a:spAutoFit/>
          </a:bodyPr>
          <a:lstStyle/>
          <a:p>
            <a:pPr algn="l"/>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Can process any length input</a:t>
            </a:r>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Computation for step t can (in</a:t>
            </a:r>
            <a:r>
              <a:rPr lang="en-US" dirty="0">
                <a:solidFill>
                  <a:srgbClr val="000000"/>
                </a:solidFill>
                <a:latin typeface="Lato" panose="020F0502020204030203" pitchFamily="34" charset="0"/>
              </a:rPr>
              <a:t> </a:t>
            </a:r>
            <a:r>
              <a:rPr lang="en-US" b="0" i="0" dirty="0">
                <a:solidFill>
                  <a:srgbClr val="000000"/>
                </a:solidFill>
                <a:effectLst/>
                <a:latin typeface="Arial" panose="020B0604020202020204" pitchFamily="34" charset="0"/>
              </a:rPr>
              <a:t>theory) use information from</a:t>
            </a:r>
            <a:r>
              <a:rPr lang="en-US" dirty="0">
                <a:solidFill>
                  <a:srgbClr val="000000"/>
                </a:solidFill>
                <a:latin typeface="Lato" panose="020F0502020204030203" pitchFamily="34" charset="0"/>
              </a:rPr>
              <a:t> </a:t>
            </a:r>
            <a:r>
              <a:rPr lang="en-US" b="0" i="0" dirty="0">
                <a:solidFill>
                  <a:srgbClr val="000000"/>
                </a:solidFill>
                <a:effectLst/>
                <a:latin typeface="Arial" panose="020B0604020202020204" pitchFamily="34" charset="0"/>
              </a:rPr>
              <a:t>many steps back</a:t>
            </a:r>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Model size doesn’t increase for</a:t>
            </a:r>
            <a:r>
              <a:rPr lang="en-US" dirty="0">
                <a:solidFill>
                  <a:srgbClr val="000000"/>
                </a:solidFill>
                <a:latin typeface="Lato" panose="020F0502020204030203" pitchFamily="34" charset="0"/>
              </a:rPr>
              <a:t> </a:t>
            </a:r>
            <a:r>
              <a:rPr lang="en-US" b="0" i="0" dirty="0">
                <a:solidFill>
                  <a:srgbClr val="000000"/>
                </a:solidFill>
                <a:effectLst/>
                <a:latin typeface="Arial" panose="020B0604020202020204" pitchFamily="34" charset="0"/>
              </a:rPr>
              <a:t>longer input context</a:t>
            </a:r>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Same weights applied on every</a:t>
            </a:r>
            <a:r>
              <a:rPr lang="en-US" dirty="0">
                <a:solidFill>
                  <a:srgbClr val="000000"/>
                </a:solidFill>
                <a:latin typeface="Lato" panose="020F0502020204030203" pitchFamily="34" charset="0"/>
              </a:rPr>
              <a:t> t</a:t>
            </a:r>
            <a:r>
              <a:rPr lang="en-US" b="0" i="0" dirty="0">
                <a:solidFill>
                  <a:srgbClr val="000000"/>
                </a:solidFill>
                <a:effectLst/>
                <a:latin typeface="Arial" panose="020B0604020202020204" pitchFamily="34" charset="0"/>
              </a:rPr>
              <a:t>imestep, so there is symmetry</a:t>
            </a:r>
            <a:r>
              <a:rPr lang="en-US" dirty="0">
                <a:solidFill>
                  <a:srgbClr val="000000"/>
                </a:solidFill>
                <a:latin typeface="Lato" panose="020F0502020204030203" pitchFamily="34" charset="0"/>
              </a:rPr>
              <a:t> </a:t>
            </a:r>
            <a:r>
              <a:rPr lang="en-US" b="0" i="0" dirty="0">
                <a:solidFill>
                  <a:srgbClr val="000000"/>
                </a:solidFill>
                <a:effectLst/>
                <a:latin typeface="Arial" panose="020B0604020202020204" pitchFamily="34" charset="0"/>
              </a:rPr>
              <a:t>in how inputs are processed.</a:t>
            </a:r>
            <a:br>
              <a:rPr lang="en-US" b="0" i="0" dirty="0">
                <a:solidFill>
                  <a:srgbClr val="000000"/>
                </a:solidFill>
                <a:effectLst/>
                <a:latin typeface="Lato" panose="020F0502020204030203" pitchFamily="34" charset="0"/>
              </a:rPr>
            </a:br>
            <a:endParaRPr lang="en-US" b="0" i="0" dirty="0">
              <a:solidFill>
                <a:srgbClr val="000000"/>
              </a:solidFill>
              <a:effectLst/>
              <a:latin typeface="Lato" panose="020F0502020204030203" pitchFamily="34" charset="0"/>
            </a:endParaRPr>
          </a:p>
          <a:p>
            <a:br>
              <a:rPr lang="en-US" dirty="0"/>
            </a:br>
            <a:endParaRPr lang="en-US" dirty="0"/>
          </a:p>
        </p:txBody>
      </p:sp>
    </p:spTree>
    <p:extLst>
      <p:ext uri="{BB962C8B-B14F-4D97-AF65-F5344CB8AC3E}">
        <p14:creationId xmlns:p14="http://schemas.microsoft.com/office/powerpoint/2010/main" val="313883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492E08-D56B-AE2B-DD15-314FCDDD7A4D}"/>
              </a:ext>
            </a:extLst>
          </p:cNvPr>
          <p:cNvSpPr>
            <a:spLocks noGrp="1"/>
          </p:cNvSpPr>
          <p:nvPr>
            <p:ph type="title"/>
          </p:nvPr>
        </p:nvSpPr>
        <p:spPr>
          <a:xfrm>
            <a:off x="761802" y="384048"/>
            <a:ext cx="4889190" cy="2121408"/>
          </a:xfrm>
        </p:spPr>
        <p:txBody>
          <a:bodyPr anchor="ctr">
            <a:normAutofit/>
          </a:bodyPr>
          <a:lstStyle/>
          <a:p>
            <a:r>
              <a:rPr lang="en-US" sz="2800" b="1" i="0" dirty="0">
                <a:solidFill>
                  <a:srgbClr val="000000"/>
                </a:solidFill>
                <a:effectLst/>
                <a:latin typeface="Arial" panose="020B0604020202020204" pitchFamily="34" charset="0"/>
              </a:rPr>
              <a:t>RNN Disadvantages:</a:t>
            </a:r>
            <a:endParaRPr lang="en-US" sz="2800" b="1" dirty="0"/>
          </a:p>
        </p:txBody>
      </p:sp>
      <p:sp>
        <p:nvSpPr>
          <p:cNvPr id="3" name="Content Placeholder 2">
            <a:extLst>
              <a:ext uri="{FF2B5EF4-FFF2-40B4-BE49-F238E27FC236}">
                <a16:creationId xmlns:a16="http://schemas.microsoft.com/office/drawing/2014/main" id="{D118FEF0-CECC-F14A-0BF0-D2DCDA965973}"/>
              </a:ext>
            </a:extLst>
          </p:cNvPr>
          <p:cNvSpPr>
            <a:spLocks noGrp="1"/>
          </p:cNvSpPr>
          <p:nvPr>
            <p:ph idx="1"/>
          </p:nvPr>
        </p:nvSpPr>
        <p:spPr>
          <a:xfrm>
            <a:off x="6236209" y="384048"/>
            <a:ext cx="4492286" cy="2121407"/>
          </a:xfrm>
        </p:spPr>
        <p:txBody>
          <a:bodyPr anchor="ctr">
            <a:normAutofit/>
          </a:bodyPr>
          <a:lstStyle/>
          <a:p>
            <a:endParaRPr lang="en-US" sz="2000" dirty="0"/>
          </a:p>
        </p:txBody>
      </p:sp>
      <p:cxnSp>
        <p:nvCxnSpPr>
          <p:cNvPr id="14" name="Straight Connector 13">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4CA0C4-FD62-D01E-1A9C-2699A0702FD2}"/>
              </a:ext>
            </a:extLst>
          </p:cNvPr>
          <p:cNvSpPr txBox="1"/>
          <p:nvPr/>
        </p:nvSpPr>
        <p:spPr>
          <a:xfrm>
            <a:off x="761802" y="3185160"/>
            <a:ext cx="8473638" cy="1631216"/>
          </a:xfrm>
          <a:prstGeom prst="rect">
            <a:avLst/>
          </a:prstGeom>
          <a:noFill/>
        </p:spPr>
        <p:txBody>
          <a:bodyPr wrap="square" rtlCol="0">
            <a:spAutoFit/>
          </a:bodyPr>
          <a:lstStyle/>
          <a:p>
            <a:pPr algn="l"/>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Recurrent computation is slow</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In practice, difficult to access</a:t>
            </a:r>
            <a:r>
              <a:rPr lang="en-US" sz="2000" dirty="0">
                <a:solidFill>
                  <a:srgbClr val="000000"/>
                </a:solidFill>
                <a:latin typeface="Arial" panose="020B0604020202020204" pitchFamily="34" charset="0"/>
                <a:cs typeface="Arial" panose="020B0604020202020204" pitchFamily="34" charset="0"/>
              </a:rPr>
              <a:t> </a:t>
            </a:r>
            <a:r>
              <a:rPr lang="en-US" sz="2000" b="0" i="0" dirty="0">
                <a:solidFill>
                  <a:srgbClr val="000000"/>
                </a:solidFill>
                <a:effectLst/>
                <a:latin typeface="Arial" panose="020B0604020202020204" pitchFamily="34" charset="0"/>
                <a:cs typeface="Arial" panose="020B0604020202020204" pitchFamily="34" charset="0"/>
              </a:rPr>
              <a:t>information from many steps</a:t>
            </a:r>
            <a:r>
              <a:rPr lang="en-US" sz="2000" dirty="0">
                <a:solidFill>
                  <a:srgbClr val="000000"/>
                </a:solidFill>
                <a:latin typeface="Arial" panose="020B0604020202020204" pitchFamily="34" charset="0"/>
                <a:cs typeface="Arial" panose="020B0604020202020204" pitchFamily="34" charset="0"/>
              </a:rPr>
              <a:t> </a:t>
            </a:r>
            <a:r>
              <a:rPr lang="en-US" sz="2000" b="0" i="0" dirty="0">
                <a:solidFill>
                  <a:srgbClr val="000000"/>
                </a:solidFill>
                <a:effectLst/>
                <a:latin typeface="Arial" panose="020B0604020202020204" pitchFamily="34" charset="0"/>
                <a:cs typeface="Arial" panose="020B0604020202020204" pitchFamily="34" charset="0"/>
              </a:rPr>
              <a:t>back</a:t>
            </a:r>
            <a:br>
              <a:rPr lang="en-US" sz="2000" b="0" i="0" dirty="0">
                <a:solidFill>
                  <a:srgbClr val="000000"/>
                </a:solidFill>
                <a:effectLst/>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73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5" name="Rectangle 34">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2" y="384048"/>
            <a:ext cx="4889190" cy="2121408"/>
          </a:xfrm>
        </p:spPr>
        <p:txBody>
          <a:bodyPr anchor="ctr">
            <a:normAutofit/>
          </a:bodyPr>
          <a:lstStyle/>
          <a:p>
            <a:r>
              <a:rPr lang="en-US" sz="3600" b="1" i="0" dirty="0">
                <a:effectLst/>
                <a:latin typeface="Söhne"/>
              </a:rPr>
              <a:t>What is </a:t>
            </a:r>
            <a:r>
              <a:rPr lang="en-US" sz="3600" b="1" dirty="0">
                <a:latin typeface="Söhne"/>
              </a:rPr>
              <a:t>Language Model</a:t>
            </a:r>
            <a:r>
              <a:rPr lang="en-US" sz="3600" b="1" i="0" dirty="0">
                <a:effectLst/>
                <a:latin typeface="Söhne"/>
              </a:rPr>
              <a:t>?</a:t>
            </a:r>
            <a:br>
              <a:rPr lang="en-US" sz="3600" b="0" i="0" dirty="0">
                <a:effectLst/>
                <a:latin typeface="Söhne"/>
              </a:rPr>
            </a:br>
            <a:endParaRPr lang="en-US" sz="3600" dirty="0"/>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6236209" y="384048"/>
            <a:ext cx="4492286" cy="2121407"/>
          </a:xfrm>
        </p:spPr>
        <p:txBody>
          <a:bodyPr anchor="ctr">
            <a:normAutofit/>
          </a:bodyPr>
          <a:lstStyle/>
          <a:p>
            <a:pPr marL="457200" lvl="1"/>
            <a:endParaRPr lang="en-US" b="0" i="0">
              <a:effectLst/>
              <a:latin typeface="Söhne"/>
            </a:endParaRPr>
          </a:p>
          <a:p>
            <a:pPr marL="457200" lvl="1"/>
            <a:endParaRPr lang="en-US"/>
          </a:p>
        </p:txBody>
      </p:sp>
      <p:cxnSp>
        <p:nvCxnSpPr>
          <p:cNvPr id="37" name="Straight Connector 36">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white background with black text&#10;&#10;Description automatically generated">
            <a:extLst>
              <a:ext uri="{FF2B5EF4-FFF2-40B4-BE49-F238E27FC236}">
                <a16:creationId xmlns:a16="http://schemas.microsoft.com/office/drawing/2014/main" id="{76AC7EA5-B704-9C0E-A0A9-47EAD76320DD}"/>
              </a:ext>
            </a:extLst>
          </p:cNvPr>
          <p:cNvPicPr>
            <a:picLocks noChangeAspect="1"/>
          </p:cNvPicPr>
          <p:nvPr/>
        </p:nvPicPr>
        <p:blipFill>
          <a:blip r:embed="rId2"/>
          <a:stretch>
            <a:fillRect/>
          </a:stretch>
        </p:blipFill>
        <p:spPr>
          <a:xfrm>
            <a:off x="761802" y="3464657"/>
            <a:ext cx="10668003" cy="2213609"/>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423389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7871E-C065-5CF5-210D-539D3E524EF9}"/>
              </a:ext>
            </a:extLst>
          </p:cNvPr>
          <p:cNvSpPr>
            <a:spLocks noGrp="1"/>
          </p:cNvSpPr>
          <p:nvPr>
            <p:ph type="title"/>
          </p:nvPr>
        </p:nvSpPr>
        <p:spPr>
          <a:xfrm>
            <a:off x="761801" y="858983"/>
            <a:ext cx="9906799" cy="1161594"/>
          </a:xfrm>
        </p:spPr>
        <p:txBody>
          <a:bodyPr>
            <a:normAutofit/>
          </a:bodyPr>
          <a:lstStyle/>
          <a:p>
            <a:r>
              <a:rPr lang="en-US" b="1" i="0" dirty="0">
                <a:effectLst/>
                <a:latin typeface="Söhne"/>
              </a:rPr>
              <a:t>We use Language Model Everyday:</a:t>
            </a:r>
            <a:endParaRPr lang="en-US" dirty="0"/>
          </a:p>
        </p:txBody>
      </p:sp>
      <p:sp>
        <p:nvSpPr>
          <p:cNvPr id="3" name="Content Placeholder 2">
            <a:extLst>
              <a:ext uri="{FF2B5EF4-FFF2-40B4-BE49-F238E27FC236}">
                <a16:creationId xmlns:a16="http://schemas.microsoft.com/office/drawing/2014/main" id="{5A0DC3A2-CBDD-D98D-6D4A-2E323B58F308}"/>
              </a:ext>
            </a:extLst>
          </p:cNvPr>
          <p:cNvSpPr>
            <a:spLocks noGrp="1"/>
          </p:cNvSpPr>
          <p:nvPr>
            <p:ph idx="1"/>
          </p:nvPr>
        </p:nvSpPr>
        <p:spPr>
          <a:xfrm>
            <a:off x="523844" y="2638498"/>
            <a:ext cx="10244495" cy="3601581"/>
          </a:xfrm>
        </p:spPr>
        <p:txBody>
          <a:bodyPr anchor="ctr">
            <a:normAutofit/>
          </a:bodyPr>
          <a:lstStyle/>
          <a:p>
            <a:pPr>
              <a:lnSpc>
                <a:spcPct val="100000"/>
              </a:lnSpc>
            </a:pPr>
            <a:r>
              <a:rPr lang="en-US" sz="1800" b="1" i="0" dirty="0">
                <a:effectLst/>
                <a:latin typeface="Söhne"/>
              </a:rPr>
              <a:t>Text Generation</a:t>
            </a:r>
            <a:r>
              <a:rPr lang="en-US" sz="1800" b="0" i="0" dirty="0">
                <a:solidFill>
                  <a:srgbClr val="374151"/>
                </a:solidFill>
                <a:effectLst/>
                <a:latin typeface="Söhne"/>
              </a:rPr>
              <a:t>: Language models can generate coherent and contextually relevant text. They are used in applications like chatbots, auto-suggestions, and text completion.</a:t>
            </a:r>
          </a:p>
          <a:p>
            <a:pPr>
              <a:lnSpc>
                <a:spcPct val="100000"/>
              </a:lnSpc>
            </a:pPr>
            <a:r>
              <a:rPr lang="en-US" sz="1800" b="1" i="0" dirty="0">
                <a:effectLst/>
                <a:latin typeface="Söhne"/>
              </a:rPr>
              <a:t>Chatbots and Virtual Assistants</a:t>
            </a:r>
            <a:r>
              <a:rPr lang="en-US" sz="1800" b="0" i="0" dirty="0">
                <a:solidFill>
                  <a:srgbClr val="374151"/>
                </a:solidFill>
                <a:effectLst/>
                <a:latin typeface="Söhne"/>
              </a:rPr>
              <a:t>: Language models power chatbots like those used in customer support and virtual assistants like Siri, Alexa, and Google Assistant.</a:t>
            </a:r>
            <a:endParaRPr lang="en-US" sz="1800" dirty="0">
              <a:solidFill>
                <a:srgbClr val="374151"/>
              </a:solidFill>
              <a:latin typeface="Söhne"/>
            </a:endParaRPr>
          </a:p>
          <a:p>
            <a:pPr>
              <a:lnSpc>
                <a:spcPct val="100000"/>
              </a:lnSpc>
            </a:pPr>
            <a:endParaRPr lang="en-US" sz="1800" b="0" i="0" dirty="0">
              <a:solidFill>
                <a:srgbClr val="374151"/>
              </a:solidFill>
              <a:effectLst/>
              <a:latin typeface="Söhne"/>
            </a:endParaRPr>
          </a:p>
          <a:p>
            <a:pPr>
              <a:lnSpc>
                <a:spcPct val="100000"/>
              </a:lnSpc>
            </a:pPr>
            <a:endParaRPr lang="en-US" sz="1800" b="0" i="0" dirty="0">
              <a:solidFill>
                <a:srgbClr val="374151"/>
              </a:solidFill>
              <a:effectLst/>
              <a:latin typeface="Söhne"/>
            </a:endParaRPr>
          </a:p>
          <a:p>
            <a:pPr>
              <a:lnSpc>
                <a:spcPct val="100000"/>
              </a:lnSpc>
            </a:pPr>
            <a:r>
              <a:rPr lang="en-US" sz="1800" b="0" i="0" dirty="0">
                <a:solidFill>
                  <a:srgbClr val="374151"/>
                </a:solidFill>
                <a:effectLst/>
                <a:latin typeface="Söhne"/>
              </a:rPr>
              <a:t>Language models continue to evolve, with advanced deep learning architectures like Transformers, GPT (Generative Pre-trained Transformer) models, and BERT (Bidirectional Encoder Representations from Transformers) models, which have significantly improved the performance of NLP systems across various applications. </a:t>
            </a:r>
          </a:p>
          <a:p>
            <a:pPr>
              <a:lnSpc>
                <a:spcPct val="100000"/>
              </a:lnSpc>
            </a:pPr>
            <a:endParaRPr lang="en-US" sz="1800" dirty="0">
              <a:solidFill>
                <a:srgbClr val="374151"/>
              </a:solidFill>
              <a:latin typeface="Söhne"/>
            </a:endParaRPr>
          </a:p>
          <a:p>
            <a:pPr>
              <a:lnSpc>
                <a:spcPct val="100000"/>
              </a:lnSpc>
            </a:pPr>
            <a:endParaRPr lang="en-US" sz="1800" dirty="0">
              <a:latin typeface="Söhne"/>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36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1874235"/>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8AB389-A994-AA80-09AC-A9D5D21D0123}"/>
              </a:ext>
            </a:extLst>
          </p:cNvPr>
          <p:cNvSpPr>
            <a:spLocks noGrp="1"/>
          </p:cNvSpPr>
          <p:nvPr>
            <p:ph type="title"/>
          </p:nvPr>
        </p:nvSpPr>
        <p:spPr>
          <a:xfrm>
            <a:off x="589558" y="293428"/>
            <a:ext cx="5474257" cy="1235225"/>
          </a:xfrm>
        </p:spPr>
        <p:txBody>
          <a:bodyPr vert="horz" lIns="91440" tIns="45720" rIns="91440" bIns="45720" rtlCol="0" anchor="ctr">
            <a:noAutofit/>
          </a:bodyPr>
          <a:lstStyle/>
          <a:p>
            <a:pPr>
              <a:lnSpc>
                <a:spcPct val="90000"/>
              </a:lnSpc>
            </a:pPr>
            <a:br>
              <a:rPr lang="en-US" sz="2800" b="1" i="0" dirty="0">
                <a:solidFill>
                  <a:srgbClr val="374151"/>
                </a:solidFill>
                <a:effectLst/>
                <a:latin typeface="Söhne"/>
              </a:rPr>
            </a:br>
            <a:br>
              <a:rPr lang="en-US" sz="2800" b="1" i="0" dirty="0">
                <a:solidFill>
                  <a:srgbClr val="374151"/>
                </a:solidFill>
                <a:effectLst/>
                <a:latin typeface="Söhne"/>
              </a:rPr>
            </a:br>
            <a:r>
              <a:rPr lang="en-US" sz="2800" b="1" i="0" dirty="0">
                <a:solidFill>
                  <a:srgbClr val="374151"/>
                </a:solidFill>
                <a:effectLst/>
                <a:latin typeface="Söhne"/>
              </a:rPr>
              <a:t>Two common types of language models are:</a:t>
            </a:r>
            <a:br>
              <a:rPr lang="en-US" sz="2800" b="1" i="0" dirty="0">
                <a:solidFill>
                  <a:srgbClr val="374151"/>
                </a:solidFill>
                <a:effectLst/>
                <a:latin typeface="Söhne"/>
              </a:rPr>
            </a:br>
            <a:br>
              <a:rPr lang="en-US" sz="2800" b="1" i="0" dirty="0">
                <a:effectLst/>
              </a:rPr>
            </a:br>
            <a:br>
              <a:rPr lang="en-US" sz="2800" b="1" i="0" dirty="0">
                <a:effectLst/>
              </a:rPr>
            </a:br>
            <a:endParaRPr lang="en-US" sz="2800" b="1" dirty="0"/>
          </a:p>
        </p:txBody>
      </p:sp>
      <p:sp>
        <p:nvSpPr>
          <p:cNvPr id="3" name="Content Placeholder 2">
            <a:extLst>
              <a:ext uri="{FF2B5EF4-FFF2-40B4-BE49-F238E27FC236}">
                <a16:creationId xmlns:a16="http://schemas.microsoft.com/office/drawing/2014/main" id="{326F7AC7-0B1F-E7B8-DA4D-2EDA3B0DD1FE}"/>
              </a:ext>
            </a:extLst>
          </p:cNvPr>
          <p:cNvSpPr>
            <a:spLocks noGrp="1"/>
          </p:cNvSpPr>
          <p:nvPr>
            <p:ph idx="1"/>
          </p:nvPr>
        </p:nvSpPr>
        <p:spPr>
          <a:xfrm>
            <a:off x="6469039" y="293427"/>
            <a:ext cx="4568128" cy="1235226"/>
          </a:xfrm>
        </p:spPr>
        <p:txBody>
          <a:bodyPr vert="horz" lIns="91440" tIns="45720" rIns="91440" bIns="45720" rtlCol="0" anchor="ctr">
            <a:normAutofit/>
          </a:bodyPr>
          <a:lstStyle/>
          <a:p>
            <a:pPr>
              <a:lnSpc>
                <a:spcPct val="100000"/>
              </a:lnSpc>
            </a:pPr>
            <a:endParaRPr lang="en-US" sz="1700" dirty="0"/>
          </a:p>
        </p:txBody>
      </p:sp>
      <p:cxnSp>
        <p:nvCxnSpPr>
          <p:cNvPr id="22" name="Straight Connector 21">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CD80DF1-6ED1-210F-277F-C253FE0DE7CB}"/>
              </a:ext>
            </a:extLst>
          </p:cNvPr>
          <p:cNvSpPr txBox="1"/>
          <p:nvPr/>
        </p:nvSpPr>
        <p:spPr>
          <a:xfrm>
            <a:off x="589558" y="1996440"/>
            <a:ext cx="10764242" cy="3139321"/>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374151"/>
                </a:solidFill>
                <a:effectLst/>
                <a:latin typeface="Söhne"/>
              </a:rPr>
              <a:t>N-Gram Models</a:t>
            </a:r>
            <a:r>
              <a:rPr lang="en-US" sz="2000" b="0" i="0" dirty="0">
                <a:solidFill>
                  <a:srgbClr val="374151"/>
                </a:solidFill>
                <a:effectLst/>
                <a:latin typeface="Söhne"/>
              </a:rPr>
              <a:t>: These models use statistics based on the occurrence of n-grams (sequences of 'n' consecutive words) to make predictions. For example, a bigram model considers pairs of consecutive words, and a trigram model considers sequences of three words.</a:t>
            </a:r>
          </a:p>
          <a:p>
            <a:pPr algn="l">
              <a:buFont typeface="Arial" panose="020B0604020202020204" pitchFamily="34" charset="0"/>
              <a:buChar char="•"/>
            </a:pPr>
            <a:endParaRPr lang="en-US" sz="2000" dirty="0">
              <a:solidFill>
                <a:srgbClr val="374151"/>
              </a:solidFill>
              <a:latin typeface="Söhne"/>
            </a:endParaRPr>
          </a:p>
          <a:p>
            <a:pPr algn="l"/>
            <a:endParaRPr lang="en-US" sz="2000" b="0"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Neural Language Models</a:t>
            </a:r>
            <a:r>
              <a:rPr lang="en-US" sz="2000" b="0" i="0" dirty="0">
                <a:solidFill>
                  <a:srgbClr val="374151"/>
                </a:solidFill>
                <a:effectLst/>
                <a:latin typeface="Söhne"/>
              </a:rPr>
              <a:t>: These models leverage deep learning techniques, such as recurrent neural networks (RNNs) and transformer architectures, to capture complex linguistic patterns and dependencies. They have become particularly popular in recent years due to their ability to handle large vocabularies and long-range dependencies in text.</a:t>
            </a:r>
          </a:p>
          <a:p>
            <a:endParaRPr lang="en-US" dirty="0"/>
          </a:p>
        </p:txBody>
      </p:sp>
    </p:spTree>
    <p:extLst>
      <p:ext uri="{BB962C8B-B14F-4D97-AF65-F5344CB8AC3E}">
        <p14:creationId xmlns:p14="http://schemas.microsoft.com/office/powerpoint/2010/main" val="125452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F8F628-6C62-77FC-F0A2-9E5FA3BDED02}"/>
              </a:ext>
            </a:extLst>
          </p:cNvPr>
          <p:cNvSpPr>
            <a:spLocks noGrp="1"/>
          </p:cNvSpPr>
          <p:nvPr>
            <p:ph type="title"/>
          </p:nvPr>
        </p:nvSpPr>
        <p:spPr>
          <a:xfrm>
            <a:off x="427512" y="858982"/>
            <a:ext cx="9548797" cy="886691"/>
          </a:xfrm>
        </p:spPr>
        <p:txBody>
          <a:bodyPr>
            <a:normAutofit/>
          </a:bodyPr>
          <a:lstStyle/>
          <a:p>
            <a:r>
              <a:rPr lang="en-US" dirty="0"/>
              <a:t>N-gram model</a:t>
            </a:r>
          </a:p>
        </p:txBody>
      </p:sp>
      <p:sp>
        <p:nvSpPr>
          <p:cNvPr id="3" name="Content Placeholder 2">
            <a:extLst>
              <a:ext uri="{FF2B5EF4-FFF2-40B4-BE49-F238E27FC236}">
                <a16:creationId xmlns:a16="http://schemas.microsoft.com/office/drawing/2014/main" id="{6339BF0E-0292-9985-20C3-C2AF0910A051}"/>
              </a:ext>
            </a:extLst>
          </p:cNvPr>
          <p:cNvSpPr>
            <a:spLocks noGrp="1"/>
          </p:cNvSpPr>
          <p:nvPr>
            <p:ph idx="1"/>
          </p:nvPr>
        </p:nvSpPr>
        <p:spPr>
          <a:xfrm>
            <a:off x="523844" y="2458192"/>
            <a:ext cx="10095505" cy="3553723"/>
          </a:xfrm>
        </p:spPr>
        <p:txBody>
          <a:bodyPr>
            <a:noAutofit/>
          </a:bodyPr>
          <a:lstStyle/>
          <a:p>
            <a:pPr algn="l"/>
            <a:endParaRPr lang="en-US" sz="1600" dirty="0">
              <a:solidFill>
                <a:srgbClr val="374151"/>
              </a:solidFill>
              <a:latin typeface="Söhne"/>
            </a:endParaRPr>
          </a:p>
          <a:p>
            <a:pPr algn="l"/>
            <a:r>
              <a:rPr lang="en-US" sz="2400" b="0" i="0" dirty="0">
                <a:solidFill>
                  <a:srgbClr val="374151"/>
                </a:solidFill>
                <a:effectLst/>
                <a:latin typeface="Söhne"/>
              </a:rPr>
              <a:t>An N-gram model is a simple and widely used language model in natural language processing (NLP). It's based on the probability distribution of sequences of 'n' consecutive words (or tokens) in a given text. </a:t>
            </a:r>
          </a:p>
          <a:p>
            <a:pPr algn="l"/>
            <a:endParaRPr lang="en-US" sz="1800" dirty="0">
              <a:solidFill>
                <a:srgbClr val="374151"/>
              </a:solidFill>
              <a:latin typeface="Söhne"/>
            </a:endParaRPr>
          </a:p>
          <a:p>
            <a:pPr algn="l"/>
            <a:endParaRPr lang="en-US" sz="1800" b="0" i="0" dirty="0">
              <a:solidFill>
                <a:srgbClr val="374151"/>
              </a:solidFill>
              <a:effectLst/>
              <a:latin typeface="Söhne"/>
            </a:endParaRP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5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F63D-4820-B02E-CCC0-4BD48617DB69}"/>
              </a:ext>
            </a:extLst>
          </p:cNvPr>
          <p:cNvSpPr>
            <a:spLocks noGrp="1"/>
          </p:cNvSpPr>
          <p:nvPr>
            <p:ph type="title"/>
          </p:nvPr>
        </p:nvSpPr>
        <p:spPr/>
        <p:txBody>
          <a:bodyPr>
            <a:normAutofit fontScale="90000"/>
          </a:bodyPr>
          <a:lstStyle/>
          <a:p>
            <a:r>
              <a:rPr lang="en-US" b="1" i="0" dirty="0">
                <a:solidFill>
                  <a:srgbClr val="374151"/>
                </a:solidFill>
                <a:effectLst/>
                <a:latin typeface="Söhne"/>
              </a:rPr>
              <a:t>Examples of N-gram Models:</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BF448FBB-F973-A2FB-67CE-21A6C49C0109}"/>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374151"/>
                </a:solidFill>
                <a:effectLst/>
                <a:latin typeface="Söhne"/>
              </a:rPr>
              <a:t>Unigram (1-gram):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Example: In the sentence "I like to eat pizza," unigrams are individual words.</a:t>
            </a:r>
          </a:p>
          <a:p>
            <a:pPr marL="742950" lvl="1" indent="-285750" algn="l">
              <a:buFont typeface="+mj-lt"/>
              <a:buAutoNum type="arabicPeriod"/>
            </a:pPr>
            <a:r>
              <a:rPr lang="en-US" b="0" i="0" dirty="0">
                <a:solidFill>
                  <a:srgbClr val="374151"/>
                </a:solidFill>
                <a:effectLst/>
                <a:latin typeface="Söhne"/>
              </a:rPr>
              <a:t>N-grams: {I}, {like}, {to}, {eat}, {pizza}</a:t>
            </a:r>
          </a:p>
          <a:p>
            <a:pPr algn="l">
              <a:buFont typeface="+mj-lt"/>
              <a:buAutoNum type="arabicPeriod"/>
            </a:pPr>
            <a:r>
              <a:rPr lang="en-US" b="1" i="0" dirty="0">
                <a:solidFill>
                  <a:srgbClr val="374151"/>
                </a:solidFill>
                <a:effectLst/>
                <a:latin typeface="Söhne"/>
              </a:rPr>
              <a:t>Bigram (2-gram):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Example: In the same sentence, bigrams are pairs of consecutive words.</a:t>
            </a:r>
          </a:p>
          <a:p>
            <a:pPr marL="742950" lvl="1" indent="-285750" algn="l">
              <a:buFont typeface="+mj-lt"/>
              <a:buAutoNum type="arabicPeriod"/>
            </a:pPr>
            <a:r>
              <a:rPr lang="en-US" b="0" i="0" dirty="0">
                <a:solidFill>
                  <a:srgbClr val="374151"/>
                </a:solidFill>
                <a:effectLst/>
                <a:latin typeface="Söhne"/>
              </a:rPr>
              <a:t>N-grams: {I like}, {like to}, {to eat}, {eat pizza}</a:t>
            </a:r>
          </a:p>
          <a:p>
            <a:pPr algn="l">
              <a:buFont typeface="+mj-lt"/>
              <a:buAutoNum type="arabicPeriod"/>
            </a:pPr>
            <a:r>
              <a:rPr lang="en-US" b="1" i="0" dirty="0">
                <a:solidFill>
                  <a:srgbClr val="374151"/>
                </a:solidFill>
                <a:effectLst/>
                <a:latin typeface="Söhne"/>
              </a:rPr>
              <a:t>Trigram (3-gram):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Example: Continuing with the same sentence, trigrams are sequences of three consecutive words.</a:t>
            </a:r>
          </a:p>
          <a:p>
            <a:pPr marL="742950" lvl="1" indent="-285750" algn="l">
              <a:buFont typeface="+mj-lt"/>
              <a:buAutoNum type="arabicPeriod"/>
            </a:pPr>
            <a:r>
              <a:rPr lang="en-US" b="0" i="0" dirty="0">
                <a:solidFill>
                  <a:srgbClr val="374151"/>
                </a:solidFill>
                <a:effectLst/>
                <a:latin typeface="Söhne"/>
              </a:rPr>
              <a:t>N-grams: {I like to}, {like to eat}, {to eat pizza}</a:t>
            </a:r>
          </a:p>
        </p:txBody>
      </p:sp>
    </p:spTree>
    <p:extLst>
      <p:ext uri="{BB962C8B-B14F-4D97-AF65-F5344CB8AC3E}">
        <p14:creationId xmlns:p14="http://schemas.microsoft.com/office/powerpoint/2010/main" val="219358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1874235"/>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63F745-72C1-8D79-E7F8-FEE518B830E6}"/>
              </a:ext>
            </a:extLst>
          </p:cNvPr>
          <p:cNvSpPr>
            <a:spLocks noGrp="1"/>
          </p:cNvSpPr>
          <p:nvPr>
            <p:ph type="title"/>
          </p:nvPr>
        </p:nvSpPr>
        <p:spPr>
          <a:xfrm>
            <a:off x="589558" y="293428"/>
            <a:ext cx="5474257" cy="1235225"/>
          </a:xfrm>
        </p:spPr>
        <p:txBody>
          <a:bodyPr vert="horz" lIns="91440" tIns="45720" rIns="91440" bIns="45720" rtlCol="0" anchor="ctr">
            <a:normAutofit/>
          </a:bodyPr>
          <a:lstStyle/>
          <a:p>
            <a:r>
              <a:rPr lang="en-US" sz="2400" b="1" dirty="0">
                <a:solidFill>
                  <a:srgbClr val="374151"/>
                </a:solidFill>
                <a:latin typeface="Söhne"/>
              </a:rPr>
              <a:t>I</a:t>
            </a:r>
            <a:r>
              <a:rPr lang="en-US" sz="2400" b="1" i="0" dirty="0">
                <a:solidFill>
                  <a:srgbClr val="374151"/>
                </a:solidFill>
                <a:effectLst/>
                <a:latin typeface="Söhne"/>
              </a:rPr>
              <a:t>ssues with N-gram models</a:t>
            </a:r>
            <a:endParaRPr lang="en-US" sz="2400" b="1" dirty="0"/>
          </a:p>
        </p:txBody>
      </p:sp>
      <p:cxnSp>
        <p:nvCxnSpPr>
          <p:cNvPr id="37" name="Straight Connector 36">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66EAEF-6DEB-2C5F-2E01-93C234CAE3F1}"/>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Sparsity</a:t>
            </a:r>
            <a:r>
              <a:rPr lang="en-US" b="0" i="0" dirty="0">
                <a:solidFill>
                  <a:srgbClr val="374151"/>
                </a:solidFill>
                <a:effectLst/>
                <a:latin typeface="Söhne"/>
              </a:rPr>
              <a:t>: Sparse data due to a large number of possible n-grams, making it difficult to estimate accurate probabilities.</a:t>
            </a:r>
          </a:p>
          <a:p>
            <a:pPr algn="l">
              <a:buFont typeface="+mj-lt"/>
              <a:buAutoNum type="arabicPeriod"/>
            </a:pPr>
            <a:r>
              <a:rPr lang="en-US" b="1" i="0" dirty="0">
                <a:solidFill>
                  <a:srgbClr val="374151"/>
                </a:solidFill>
                <a:effectLst/>
                <a:latin typeface="Söhne"/>
              </a:rPr>
              <a:t>Lack of Context</a:t>
            </a:r>
            <a:r>
              <a:rPr lang="en-US" b="0" i="0" dirty="0">
                <a:solidFill>
                  <a:srgbClr val="374151"/>
                </a:solidFill>
                <a:effectLst/>
                <a:latin typeface="Söhne"/>
              </a:rPr>
              <a:t>: Limited context, as the model only considers a fixed window of 'n' consecutive words.</a:t>
            </a:r>
          </a:p>
          <a:p>
            <a:pPr algn="l">
              <a:buFont typeface="+mj-lt"/>
              <a:buAutoNum type="arabicPeriod"/>
            </a:pPr>
            <a:r>
              <a:rPr lang="en-US" b="1" i="0" dirty="0">
                <a:solidFill>
                  <a:srgbClr val="374151"/>
                </a:solidFill>
                <a:effectLst/>
                <a:latin typeface="Söhne"/>
              </a:rPr>
              <a:t>Out-of-Vocabulary (OOV) Words</a:t>
            </a:r>
            <a:r>
              <a:rPr lang="en-US" b="0" i="0" dirty="0">
                <a:solidFill>
                  <a:srgbClr val="374151"/>
                </a:solidFill>
                <a:effectLst/>
                <a:latin typeface="Söhne"/>
              </a:rPr>
              <a:t>: Struggles with words not seen during training, assigning them zero probabilities.</a:t>
            </a:r>
          </a:p>
          <a:p>
            <a:pPr algn="l">
              <a:buFont typeface="+mj-lt"/>
              <a:buAutoNum type="arabicPeriod"/>
            </a:pPr>
            <a:r>
              <a:rPr lang="en-US" b="1" i="0" dirty="0">
                <a:solidFill>
                  <a:srgbClr val="374151"/>
                </a:solidFill>
                <a:effectLst/>
                <a:latin typeface="Söhne"/>
              </a:rPr>
              <a:t>Limited Generalization</a:t>
            </a:r>
            <a:r>
              <a:rPr lang="en-US" b="0" i="0" dirty="0">
                <a:solidFill>
                  <a:srgbClr val="374151"/>
                </a:solidFill>
                <a:effectLst/>
                <a:latin typeface="Söhne"/>
              </a:rPr>
              <a:t>: Doesn't adapt well to diverse language usage or new words/phrases.</a:t>
            </a:r>
          </a:p>
          <a:p>
            <a:pPr algn="l">
              <a:buFont typeface="+mj-lt"/>
              <a:buAutoNum type="arabicPeriod"/>
            </a:pPr>
            <a:r>
              <a:rPr lang="en-US" b="1" i="0" dirty="0">
                <a:solidFill>
                  <a:srgbClr val="374151"/>
                </a:solidFill>
                <a:effectLst/>
                <a:latin typeface="Söhne"/>
              </a:rPr>
              <a:t>Fixed Order</a:t>
            </a:r>
            <a:r>
              <a:rPr lang="en-US" b="0" i="0" dirty="0">
                <a:solidFill>
                  <a:srgbClr val="374151"/>
                </a:solidFill>
                <a:effectLst/>
                <a:latin typeface="Söhne"/>
              </a:rPr>
              <a:t>: Inflexible to different language structures or grammatical variations.</a:t>
            </a:r>
          </a:p>
          <a:p>
            <a:pPr algn="l">
              <a:buFont typeface="+mj-lt"/>
              <a:buAutoNum type="arabicPeriod"/>
            </a:pPr>
            <a:r>
              <a:rPr lang="en-US" b="1" i="0" dirty="0">
                <a:solidFill>
                  <a:srgbClr val="374151"/>
                </a:solidFill>
                <a:effectLst/>
                <a:latin typeface="Söhne"/>
              </a:rPr>
              <a:t>Inefficiency</a:t>
            </a:r>
            <a:r>
              <a:rPr lang="en-US" b="0" i="0" dirty="0">
                <a:solidFill>
                  <a:srgbClr val="374151"/>
                </a:solidFill>
                <a:effectLst/>
                <a:latin typeface="Söhne"/>
              </a:rPr>
              <a:t>: Computationally expensive, especially for higher 'n' values.</a:t>
            </a:r>
          </a:p>
          <a:p>
            <a:endParaRPr lang="en-US" dirty="0"/>
          </a:p>
        </p:txBody>
      </p:sp>
    </p:spTree>
    <p:extLst>
      <p:ext uri="{BB962C8B-B14F-4D97-AF65-F5344CB8AC3E}">
        <p14:creationId xmlns:p14="http://schemas.microsoft.com/office/powerpoint/2010/main" val="6520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0CEB-1AF8-1F66-D414-C05DBB1F588A}"/>
              </a:ext>
            </a:extLst>
          </p:cNvPr>
          <p:cNvSpPr>
            <a:spLocks noGrp="1"/>
          </p:cNvSpPr>
          <p:nvPr>
            <p:ph type="title"/>
          </p:nvPr>
        </p:nvSpPr>
        <p:spPr/>
        <p:txBody>
          <a:bodyPr/>
          <a:lstStyle/>
          <a:p>
            <a:r>
              <a:rPr lang="en-US" dirty="0"/>
              <a:t>Fixed window neural language model</a:t>
            </a:r>
          </a:p>
        </p:txBody>
      </p:sp>
      <p:sp>
        <p:nvSpPr>
          <p:cNvPr id="3" name="Content Placeholder 2">
            <a:extLst>
              <a:ext uri="{FF2B5EF4-FFF2-40B4-BE49-F238E27FC236}">
                <a16:creationId xmlns:a16="http://schemas.microsoft.com/office/drawing/2014/main" id="{A2E77446-FDAD-59FE-C1EA-F17EE724E9C5}"/>
              </a:ext>
            </a:extLst>
          </p:cNvPr>
          <p:cNvSpPr>
            <a:spLocks noGrp="1"/>
          </p:cNvSpPr>
          <p:nvPr>
            <p:ph idx="1"/>
          </p:nvPr>
        </p:nvSpPr>
        <p:spPr/>
        <p:txBody>
          <a:bodyPr>
            <a:normAutofit/>
          </a:bodyPr>
          <a:lstStyle/>
          <a:p>
            <a:r>
              <a:rPr lang="en-US" b="0" i="0" dirty="0">
                <a:solidFill>
                  <a:srgbClr val="374151"/>
                </a:solidFill>
                <a:effectLst/>
                <a:latin typeface="Söhne"/>
              </a:rPr>
              <a:t> A window-based model, sometimes referred to as a "fixed-window neural language model," is a variation of neural language models designed to address some of the limitations of traditional N-gram models. It combines elements of both N-gram models and neural networks to capture context more effectively.</a:t>
            </a:r>
            <a:endParaRPr lang="en-US" dirty="0"/>
          </a:p>
        </p:txBody>
      </p:sp>
    </p:spTree>
    <p:extLst>
      <p:ext uri="{BB962C8B-B14F-4D97-AF65-F5344CB8AC3E}">
        <p14:creationId xmlns:p14="http://schemas.microsoft.com/office/powerpoint/2010/main" val="352469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C9C1-5F99-9913-558E-E41CCC28155C}"/>
              </a:ext>
            </a:extLst>
          </p:cNvPr>
          <p:cNvSpPr>
            <a:spLocks noGrp="1"/>
          </p:cNvSpPr>
          <p:nvPr>
            <p:ph type="title"/>
          </p:nvPr>
        </p:nvSpPr>
        <p:spPr/>
        <p:txBody>
          <a:bodyPr>
            <a:normAutofit fontScale="90000"/>
          </a:bodyPr>
          <a:lstStyle/>
          <a:p>
            <a:r>
              <a:rPr lang="en-US" dirty="0">
                <a:solidFill>
                  <a:srgbClr val="000000"/>
                </a:solidFill>
                <a:latin typeface="Arial" panose="020B0604020202020204" pitchFamily="34" charset="0"/>
              </a:rPr>
              <a:t>I</a:t>
            </a:r>
            <a:r>
              <a:rPr lang="en-US" b="0" i="0" dirty="0">
                <a:solidFill>
                  <a:srgbClr val="000000"/>
                </a:solidFill>
                <a:effectLst/>
                <a:latin typeface="Arial" panose="020B0604020202020204" pitchFamily="34" charset="0"/>
              </a:rPr>
              <a:t>mprovements over n-gram </a:t>
            </a:r>
            <a:br>
              <a:rPr lang="en-US" b="0" i="0" dirty="0">
                <a:solidFill>
                  <a:srgbClr val="000000"/>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9CCE654E-4A27-F814-E195-C8DEFD3EE1AD}"/>
              </a:ext>
            </a:extLst>
          </p:cNvPr>
          <p:cNvSpPr>
            <a:spLocks noGrp="1"/>
          </p:cNvSpPr>
          <p:nvPr>
            <p:ph idx="1"/>
          </p:nvPr>
        </p:nvSpPr>
        <p:spPr/>
        <p:txBody>
          <a:bodyPr>
            <a:normAutofit/>
          </a:bodyPr>
          <a:lstStyle/>
          <a:p>
            <a:pPr algn="l"/>
            <a:r>
              <a:rPr lang="en-US" b="0" i="0" dirty="0">
                <a:solidFill>
                  <a:srgbClr val="000000"/>
                </a:solidFill>
                <a:effectLst/>
                <a:latin typeface="Arial" panose="020B0604020202020204" pitchFamily="34" charset="0"/>
              </a:rPr>
              <a:t>• No sparsity problem</a:t>
            </a:r>
            <a:br>
              <a:rPr lang="en-US" b="0" i="0" dirty="0">
                <a:solidFill>
                  <a:srgbClr val="000000"/>
                </a:solidFill>
                <a:effectLst/>
                <a:latin typeface="Lato" panose="020F0502020204030203" pitchFamily="34" charset="0"/>
              </a:rPr>
            </a:br>
            <a:br>
              <a:rPr lang="en-US" b="0" i="0" dirty="0">
                <a:solidFill>
                  <a:srgbClr val="000000"/>
                </a:solidFill>
                <a:effectLst/>
                <a:latin typeface="Lato" panose="020F0502020204030203" pitchFamily="34" charset="0"/>
              </a:rPr>
            </a:br>
            <a:r>
              <a:rPr lang="en-US" b="0" i="0" dirty="0">
                <a:solidFill>
                  <a:srgbClr val="000000"/>
                </a:solidFill>
                <a:effectLst/>
                <a:latin typeface="Arial" panose="020B0604020202020204" pitchFamily="34" charset="0"/>
              </a:rPr>
              <a:t>• Don’t need to store all observed n-grams</a:t>
            </a:r>
            <a:br>
              <a:rPr lang="en-US" b="0" i="0" dirty="0">
                <a:solidFill>
                  <a:srgbClr val="000000"/>
                </a:solidFill>
                <a:effectLst/>
                <a:latin typeface="Lato" panose="020F0502020204030203" pitchFamily="34" charset="0"/>
              </a:rPr>
            </a:br>
            <a:endParaRPr lang="en-US" dirty="0"/>
          </a:p>
        </p:txBody>
      </p:sp>
    </p:spTree>
    <p:extLst>
      <p:ext uri="{BB962C8B-B14F-4D97-AF65-F5344CB8AC3E}">
        <p14:creationId xmlns:p14="http://schemas.microsoft.com/office/powerpoint/2010/main" val="2266905020"/>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798</Words>
  <Application>Microsoft Macintosh PowerPoint</Application>
  <PresentationFormat>Widescreen</PresentationFormat>
  <Paragraphs>63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Bierstadt</vt:lpstr>
      <vt:lpstr>Calibri</vt:lpstr>
      <vt:lpstr>Lato</vt:lpstr>
      <vt:lpstr>Söhne</vt:lpstr>
      <vt:lpstr>BevelVTI</vt:lpstr>
      <vt:lpstr>Natural Language Processing</vt:lpstr>
      <vt:lpstr>What is Language Model? </vt:lpstr>
      <vt:lpstr>We use Language Model Everyday:</vt:lpstr>
      <vt:lpstr>  Two common types of language models are:   </vt:lpstr>
      <vt:lpstr>N-gram model</vt:lpstr>
      <vt:lpstr>Examples of N-gram Models: </vt:lpstr>
      <vt:lpstr>Issues with N-gram models</vt:lpstr>
      <vt:lpstr>Fixed window neural language model</vt:lpstr>
      <vt:lpstr>Improvements over n-gram  </vt:lpstr>
      <vt:lpstr>Remaining problems:</vt:lpstr>
      <vt:lpstr>RNN </vt:lpstr>
      <vt:lpstr>RNN Advantages:</vt:lpstr>
      <vt:lpstr>RNN 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5</cp:revision>
  <dcterms:created xsi:type="dcterms:W3CDTF">2023-09-07T15:15:58Z</dcterms:created>
  <dcterms:modified xsi:type="dcterms:W3CDTF">2023-10-05T21:18:38Z</dcterms:modified>
</cp:coreProperties>
</file>