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25"/>
  </p:notesMasterIdLst>
  <p:sldIdLst>
    <p:sldId id="256" r:id="rId2"/>
    <p:sldId id="258" r:id="rId3"/>
    <p:sldId id="259" r:id="rId4"/>
    <p:sldId id="286" r:id="rId5"/>
    <p:sldId id="287" r:id="rId6"/>
    <p:sldId id="288" r:id="rId7"/>
    <p:sldId id="260"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0E1B9-B17B-624E-94EC-5F45F873BCAA}" type="datetimeFigureOut">
              <a:rPr lang="en-US" smtClean="0"/>
              <a:t>10/12/23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6A1E2-B012-BB4E-988E-41ECE0055A2B}" type="slidenum">
              <a:rPr lang="en-US" smtClean="0"/>
              <a:t>‹#›</a:t>
            </a:fld>
            <a:endParaRPr lang="en-US"/>
          </a:p>
        </p:txBody>
      </p:sp>
    </p:spTree>
    <p:extLst>
      <p:ext uri="{BB962C8B-B14F-4D97-AF65-F5344CB8AC3E}">
        <p14:creationId xmlns:p14="http://schemas.microsoft.com/office/powerpoint/2010/main" val="164496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10/12/23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10/12/23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1349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10/12/23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23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10/12/23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08466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10/12/23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2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10/12/23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7899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10/12/23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2900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10/12/23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2966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10/12/23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19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10/12/23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71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10/12/23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10/12/23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9869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Abstract design of flower petals in pastel">
            <a:extLst>
              <a:ext uri="{FF2B5EF4-FFF2-40B4-BE49-F238E27FC236}">
                <a16:creationId xmlns:a16="http://schemas.microsoft.com/office/drawing/2014/main" id="{D2A2B02F-762B-D9BF-5015-3AC3A47CA563}"/>
              </a:ext>
            </a:extLst>
          </p:cNvPr>
          <p:cNvPicPr>
            <a:picLocks noChangeAspect="1"/>
          </p:cNvPicPr>
          <p:nvPr/>
        </p:nvPicPr>
        <p:blipFill rotWithShape="1">
          <a:blip r:embed="rId2"/>
          <a:srcRect t="43175"/>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useBgFill="1">
        <p:nvSpPr>
          <p:cNvPr id="22" name="Rectangle 2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22C0C-CFA9-6E75-75AB-8A4245B62847}"/>
              </a:ext>
            </a:extLst>
          </p:cNvPr>
          <p:cNvSpPr>
            <a:spLocks noGrp="1"/>
          </p:cNvSpPr>
          <p:nvPr>
            <p:ph type="ctrTitle"/>
          </p:nvPr>
        </p:nvSpPr>
        <p:spPr>
          <a:xfrm>
            <a:off x="589558" y="4831307"/>
            <a:ext cx="5474257" cy="1815151"/>
          </a:xfrm>
        </p:spPr>
        <p:txBody>
          <a:bodyPr anchor="ctr">
            <a:normAutofit/>
          </a:bodyPr>
          <a:lstStyle/>
          <a:p>
            <a:r>
              <a:rPr lang="en-US" sz="3600" dirty="0"/>
              <a:t>Natural Language Processing</a:t>
            </a:r>
          </a:p>
        </p:txBody>
      </p:sp>
      <p:sp>
        <p:nvSpPr>
          <p:cNvPr id="3" name="Subtitle 2">
            <a:extLst>
              <a:ext uri="{FF2B5EF4-FFF2-40B4-BE49-F238E27FC236}">
                <a16:creationId xmlns:a16="http://schemas.microsoft.com/office/drawing/2014/main" id="{9D6F09E8-00B0-4DCF-451A-5A238BA31178}"/>
              </a:ext>
            </a:extLst>
          </p:cNvPr>
          <p:cNvSpPr>
            <a:spLocks noGrp="1"/>
          </p:cNvSpPr>
          <p:nvPr>
            <p:ph type="subTitle" idx="1"/>
          </p:nvPr>
        </p:nvSpPr>
        <p:spPr>
          <a:xfrm>
            <a:off x="6469039" y="4831306"/>
            <a:ext cx="4568128" cy="1815152"/>
          </a:xfrm>
        </p:spPr>
        <p:txBody>
          <a:bodyPr anchor="ctr">
            <a:normAutofit/>
          </a:bodyPr>
          <a:lstStyle/>
          <a:p>
            <a:r>
              <a:rPr lang="en-US"/>
              <a:t>Recitation Class</a:t>
            </a:r>
          </a:p>
        </p:txBody>
      </p:sp>
      <p:cxnSp>
        <p:nvCxnSpPr>
          <p:cNvPr id="24" name="Straight Connector 23">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73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C7D9-EFA1-1EFA-2352-E8ED9CBE8252}"/>
              </a:ext>
            </a:extLst>
          </p:cNvPr>
          <p:cNvSpPr>
            <a:spLocks noGrp="1"/>
          </p:cNvSpPr>
          <p:nvPr>
            <p:ph type="title"/>
          </p:nvPr>
        </p:nvSpPr>
        <p:spPr/>
        <p:txBody>
          <a:bodyPr/>
          <a:lstStyle/>
          <a:p>
            <a:r>
              <a:rPr lang="en-US" b="1" i="0" dirty="0">
                <a:solidFill>
                  <a:srgbClr val="374151"/>
                </a:solidFill>
                <a:effectLst/>
                <a:latin typeface="Söhne"/>
              </a:rPr>
              <a:t>Exploding Gradient Example</a:t>
            </a:r>
            <a:r>
              <a:rPr lang="en-US" b="0" i="0" dirty="0">
                <a:solidFill>
                  <a:srgbClr val="374151"/>
                </a:solidFill>
                <a:effectLst/>
                <a:latin typeface="Söhne"/>
              </a:rPr>
              <a:t>:</a:t>
            </a:r>
            <a:endParaRPr lang="en-US" dirty="0"/>
          </a:p>
        </p:txBody>
      </p:sp>
      <p:sp>
        <p:nvSpPr>
          <p:cNvPr id="3" name="Content Placeholder 2">
            <a:extLst>
              <a:ext uri="{FF2B5EF4-FFF2-40B4-BE49-F238E27FC236}">
                <a16:creationId xmlns:a16="http://schemas.microsoft.com/office/drawing/2014/main" id="{5FD6DEC5-4DB5-4040-5B23-7A10FF060B4C}"/>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Now, consider the opposite scenario where the gradients explode and become very large. During backpropagation, the gradients grow exponentially, leading to massive weight updates. For example:</a:t>
            </a:r>
          </a:p>
          <a:p>
            <a:pPr algn="l">
              <a:buFont typeface="Arial" panose="020B0604020202020204" pitchFamily="34" charset="0"/>
              <a:buChar char="•"/>
            </a:pPr>
            <a:r>
              <a:rPr lang="en-US" b="0" i="0" dirty="0">
                <a:solidFill>
                  <a:srgbClr val="374151"/>
                </a:solidFill>
                <a:effectLst/>
                <a:latin typeface="Söhne"/>
              </a:rPr>
              <a:t>Gradient of the loss with respect to a weight: 10,000</a:t>
            </a:r>
          </a:p>
          <a:p>
            <a:pPr algn="l">
              <a:buFont typeface="Arial" panose="020B0604020202020204" pitchFamily="34" charset="0"/>
              <a:buChar char="•"/>
            </a:pPr>
            <a:r>
              <a:rPr lang="en-US" b="0" i="0" dirty="0">
                <a:solidFill>
                  <a:srgbClr val="374151"/>
                </a:solidFill>
                <a:effectLst/>
                <a:latin typeface="Söhne"/>
              </a:rPr>
              <a:t>Updated weight: 0.5 - 10,000 = -9,999.5</a:t>
            </a:r>
          </a:p>
          <a:p>
            <a:pPr algn="l"/>
            <a:r>
              <a:rPr lang="en-US" b="0" i="0" dirty="0">
                <a:solidFill>
                  <a:srgbClr val="374151"/>
                </a:solidFill>
                <a:effectLst/>
                <a:latin typeface="Söhne"/>
              </a:rPr>
              <a:t>In this case, the gradients are so large that they cause dramatic weight updates. The network might oscillate, diverge, or fail to converge to a good solution because the weight updates are too extreme.</a:t>
            </a:r>
          </a:p>
          <a:p>
            <a:endParaRPr lang="en-US" dirty="0"/>
          </a:p>
        </p:txBody>
      </p:sp>
    </p:spTree>
    <p:extLst>
      <p:ext uri="{BB962C8B-B14F-4D97-AF65-F5344CB8AC3E}">
        <p14:creationId xmlns:p14="http://schemas.microsoft.com/office/powerpoint/2010/main" val="5377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04FC-E8F7-2FA9-6EE2-3487A442AE63}"/>
              </a:ext>
            </a:extLst>
          </p:cNvPr>
          <p:cNvSpPr>
            <a:spLocks noGrp="1"/>
          </p:cNvSpPr>
          <p:nvPr>
            <p:ph type="title"/>
          </p:nvPr>
        </p:nvSpPr>
        <p:spPr/>
        <p:txBody>
          <a:bodyPr/>
          <a:lstStyle/>
          <a:p>
            <a:r>
              <a:rPr lang="en-US" dirty="0"/>
              <a:t>Solution to Exploding Gradient</a:t>
            </a:r>
          </a:p>
        </p:txBody>
      </p:sp>
      <p:sp>
        <p:nvSpPr>
          <p:cNvPr id="3" name="Content Placeholder 2">
            <a:extLst>
              <a:ext uri="{FF2B5EF4-FFF2-40B4-BE49-F238E27FC236}">
                <a16:creationId xmlns:a16="http://schemas.microsoft.com/office/drawing/2014/main" id="{FE5C0E26-0B0B-F1B0-41A4-E55FD5B18C2B}"/>
              </a:ext>
            </a:extLst>
          </p:cNvPr>
          <p:cNvSpPr>
            <a:spLocks noGrp="1"/>
          </p:cNvSpPr>
          <p:nvPr>
            <p:ph idx="1"/>
          </p:nvPr>
        </p:nvSpPr>
        <p:spPr/>
        <p:txBody>
          <a:bodyPr/>
          <a:lstStyle/>
          <a:p>
            <a:r>
              <a:rPr lang="en-US" b="0" i="0" dirty="0">
                <a:solidFill>
                  <a:srgbClr val="374151"/>
                </a:solidFill>
                <a:effectLst/>
                <a:latin typeface="Söhne"/>
              </a:rPr>
              <a:t>Gradient clipping is a technique used to address the problem of exploding gradients during the training of neural networks, including recurrent neural networks (RNNs). It involves scaling the gradients when they exceed a predefined threshold.</a:t>
            </a:r>
            <a:endParaRPr lang="en-US" dirty="0"/>
          </a:p>
        </p:txBody>
      </p:sp>
    </p:spTree>
    <p:extLst>
      <p:ext uri="{BB962C8B-B14F-4D97-AF65-F5344CB8AC3E}">
        <p14:creationId xmlns:p14="http://schemas.microsoft.com/office/powerpoint/2010/main" val="121180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B61D-800C-E147-CA72-618B24CAAE76}"/>
              </a:ext>
            </a:extLst>
          </p:cNvPr>
          <p:cNvSpPr>
            <a:spLocks noGrp="1"/>
          </p:cNvSpPr>
          <p:nvPr>
            <p:ph type="title"/>
          </p:nvPr>
        </p:nvSpPr>
        <p:spPr/>
        <p:txBody>
          <a:bodyPr>
            <a:normAutofit fontScale="90000"/>
          </a:bodyPr>
          <a:lstStyle/>
          <a:p>
            <a:r>
              <a:rPr lang="en-US" b="1" i="0" dirty="0">
                <a:solidFill>
                  <a:srgbClr val="374151"/>
                </a:solidFill>
                <a:effectLst/>
                <a:latin typeface="Söhne"/>
              </a:rPr>
              <a:t>Gradient Clipping Process</a:t>
            </a:r>
            <a:r>
              <a:rPr lang="en-US" b="0" i="0" dirty="0">
                <a:solidFill>
                  <a:srgbClr val="374151"/>
                </a:solidFill>
                <a:effectLst/>
                <a:latin typeface="Söhne"/>
              </a:rPr>
              <a:t>:</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1867669F-01FC-E39E-B31F-3407F80DDDAC}"/>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374151"/>
                </a:solidFill>
                <a:effectLst/>
                <a:latin typeface="Söhne"/>
              </a:rPr>
              <a:t>Calculate Gradients: </a:t>
            </a:r>
            <a:r>
              <a:rPr lang="en-US" b="0" i="0" dirty="0">
                <a:solidFill>
                  <a:srgbClr val="374151"/>
                </a:solidFill>
                <a:effectLst/>
                <a:latin typeface="Söhne"/>
              </a:rPr>
              <a:t>During backpropagation, gradients are computed for each parameter (weights and biases) in the network. These gradients can become very large, potentially causing numerical instability.</a:t>
            </a:r>
          </a:p>
          <a:p>
            <a:pPr algn="l">
              <a:buFont typeface="+mj-lt"/>
              <a:buAutoNum type="arabicPeriod"/>
            </a:pPr>
            <a:r>
              <a:rPr lang="en-US" b="1" i="0" dirty="0">
                <a:solidFill>
                  <a:srgbClr val="374151"/>
                </a:solidFill>
                <a:effectLst/>
                <a:latin typeface="Söhne"/>
              </a:rPr>
              <a:t>Compute the Gradient Norm: </a:t>
            </a:r>
            <a:r>
              <a:rPr lang="en-US" b="0" i="0" dirty="0">
                <a:solidFill>
                  <a:srgbClr val="374151"/>
                </a:solidFill>
                <a:effectLst/>
                <a:latin typeface="Söhne"/>
              </a:rPr>
              <a:t>Calculate the norm (magnitude) of the gradients. The norm can be calculated using the L2 norm (Euclidean norm), which is the square root of the sum of the squares of individual gradient values.</a:t>
            </a:r>
          </a:p>
          <a:p>
            <a:pPr algn="l">
              <a:buFont typeface="+mj-lt"/>
              <a:buAutoNum type="arabicPeriod"/>
            </a:pPr>
            <a:r>
              <a:rPr lang="en-US" b="1" i="0" dirty="0">
                <a:solidFill>
                  <a:srgbClr val="374151"/>
                </a:solidFill>
                <a:effectLst/>
                <a:latin typeface="Söhne"/>
              </a:rPr>
              <a:t>Apply Clipping: </a:t>
            </a:r>
            <a:r>
              <a:rPr lang="en-US" b="0" i="0" dirty="0">
                <a:solidFill>
                  <a:srgbClr val="374151"/>
                </a:solidFill>
                <a:effectLst/>
                <a:latin typeface="Söhne"/>
              </a:rPr>
              <a:t>If the gradient norm exceeds a predefined threshold (</a:t>
            </a:r>
            <a:r>
              <a:rPr lang="en-US" b="0" i="0" dirty="0" err="1">
                <a:solidFill>
                  <a:srgbClr val="374151"/>
                </a:solidFill>
                <a:effectLst/>
                <a:latin typeface="Söhne"/>
              </a:rPr>
              <a:t>clip_value</a:t>
            </a:r>
            <a:r>
              <a:rPr lang="en-US" b="0" i="0" dirty="0">
                <a:solidFill>
                  <a:srgbClr val="374151"/>
                </a:solidFill>
                <a:effectLst/>
                <a:latin typeface="Söhne"/>
              </a:rPr>
              <a:t>), the gradients are scaled down so that the norm equals the threshold. If the gradient norm is within the threshold, no scaling is applied.</a:t>
            </a:r>
          </a:p>
          <a:p>
            <a:endParaRPr lang="en-US" dirty="0"/>
          </a:p>
        </p:txBody>
      </p:sp>
    </p:spTree>
    <p:extLst>
      <p:ext uri="{BB962C8B-B14F-4D97-AF65-F5344CB8AC3E}">
        <p14:creationId xmlns:p14="http://schemas.microsoft.com/office/powerpoint/2010/main" val="3863571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1F77-76CF-5408-AD05-22998095EBAB}"/>
              </a:ext>
            </a:extLst>
          </p:cNvPr>
          <p:cNvSpPr>
            <a:spLocks noGrp="1"/>
          </p:cNvSpPr>
          <p:nvPr>
            <p:ph type="title"/>
          </p:nvPr>
        </p:nvSpPr>
        <p:spPr/>
        <p:txBody>
          <a:bodyPr>
            <a:normAutofit fontScale="90000"/>
          </a:bodyPr>
          <a:lstStyle/>
          <a:p>
            <a:r>
              <a:rPr lang="en-US" b="0" i="0" dirty="0">
                <a:solidFill>
                  <a:srgbClr val="374151"/>
                </a:solidFill>
                <a:effectLst/>
                <a:latin typeface="Söhne"/>
              </a:rPr>
              <a:t>Mathematically, gradient clipping can be expressed as follows.</a:t>
            </a:r>
            <a:br>
              <a:rPr lang="en-US" dirty="0">
                <a:effectLst/>
                <a:latin typeface="Söhne"/>
              </a:rPr>
            </a:br>
            <a:endParaRPr lang="en-US" dirty="0"/>
          </a:p>
        </p:txBody>
      </p:sp>
      <p:sp>
        <p:nvSpPr>
          <p:cNvPr id="3" name="Content Placeholder 2">
            <a:extLst>
              <a:ext uri="{FF2B5EF4-FFF2-40B4-BE49-F238E27FC236}">
                <a16:creationId xmlns:a16="http://schemas.microsoft.com/office/drawing/2014/main" id="{CB2DE935-5D8B-50A2-1FBB-C961ED4C1C4E}"/>
              </a:ext>
            </a:extLst>
          </p:cNvPr>
          <p:cNvSpPr>
            <a:spLocks noGrp="1"/>
          </p:cNvSpPr>
          <p:nvPr>
            <p:ph idx="1"/>
          </p:nvPr>
        </p:nvSpPr>
        <p:spPr>
          <a:xfrm>
            <a:off x="761799" y="2445489"/>
            <a:ext cx="10689466" cy="983512"/>
          </a:xfrm>
        </p:spPr>
        <p:txBody>
          <a:bodyPr/>
          <a:lstStyle/>
          <a:p>
            <a:r>
              <a:rPr lang="en-US" dirty="0"/>
              <a:t>if ||gradients|| &gt; </a:t>
            </a:r>
            <a:r>
              <a:rPr lang="en-US" dirty="0" err="1"/>
              <a:t>clip_value</a:t>
            </a:r>
            <a:r>
              <a:rPr lang="en-US" dirty="0"/>
              <a:t>:</a:t>
            </a:r>
          </a:p>
          <a:p>
            <a:r>
              <a:rPr lang="en-US" dirty="0"/>
              <a:t>    gradients = gradients * (</a:t>
            </a:r>
            <a:r>
              <a:rPr lang="en-US" dirty="0" err="1"/>
              <a:t>clip_value</a:t>
            </a:r>
            <a:r>
              <a:rPr lang="en-US" dirty="0"/>
              <a:t> / ||gradients||)</a:t>
            </a:r>
          </a:p>
          <a:p>
            <a:endParaRPr lang="en-US" dirty="0"/>
          </a:p>
          <a:p>
            <a:endParaRPr lang="en-US" dirty="0"/>
          </a:p>
          <a:p>
            <a:endParaRPr lang="en-US" dirty="0"/>
          </a:p>
        </p:txBody>
      </p:sp>
      <p:sp>
        <p:nvSpPr>
          <p:cNvPr id="4" name="TextBox 3">
            <a:extLst>
              <a:ext uri="{FF2B5EF4-FFF2-40B4-BE49-F238E27FC236}">
                <a16:creationId xmlns:a16="http://schemas.microsoft.com/office/drawing/2014/main" id="{0A5C0403-05AB-329C-7BB8-D6A9A0B1C45B}"/>
              </a:ext>
            </a:extLst>
          </p:cNvPr>
          <p:cNvSpPr txBox="1"/>
          <p:nvPr/>
        </p:nvSpPr>
        <p:spPr>
          <a:xfrm>
            <a:off x="761801" y="3625702"/>
            <a:ext cx="5334199" cy="3970318"/>
          </a:xfrm>
          <a:prstGeom prst="rect">
            <a:avLst/>
          </a:prstGeom>
          <a:noFill/>
        </p:spPr>
        <p:txBody>
          <a:bodyPr wrap="square" rtlCol="0">
            <a:spAutoFit/>
          </a:bodyPr>
          <a:lstStyle/>
          <a:p>
            <a:pPr algn="l"/>
            <a:r>
              <a:rPr lang="en-US" b="1" i="0" dirty="0">
                <a:solidFill>
                  <a:srgbClr val="374151"/>
                </a:solidFill>
                <a:effectLst/>
                <a:latin typeface="Söhne"/>
              </a:rPr>
              <a:t>Example</a:t>
            </a:r>
            <a:r>
              <a:rPr lang="en-US" b="0" i="0" dirty="0">
                <a:solidFill>
                  <a:srgbClr val="374151"/>
                </a:solidFill>
                <a:effectLst/>
                <a:latin typeface="Söhne"/>
              </a:rPr>
              <a:t>:</a:t>
            </a:r>
          </a:p>
          <a:p>
            <a:pPr algn="l"/>
            <a:r>
              <a:rPr lang="en-US" b="0" i="0" dirty="0">
                <a:solidFill>
                  <a:srgbClr val="374151"/>
                </a:solidFill>
                <a:effectLst/>
                <a:latin typeface="Söhne"/>
              </a:rPr>
              <a:t>Suppose you're training a simple neural network with one weight and one gradient to illustrate gradient clipping. During backpropagation, you calculate the gradient, which is much larger than the specified </a:t>
            </a:r>
            <a:r>
              <a:rPr lang="en-US" b="0" i="0" dirty="0" err="1">
                <a:solidFill>
                  <a:srgbClr val="374151"/>
                </a:solidFill>
                <a:effectLst/>
                <a:latin typeface="Söhne"/>
              </a:rPr>
              <a:t>clip_value</a:t>
            </a:r>
            <a:r>
              <a:rPr lang="en-US" b="0" i="0" dirty="0">
                <a:solidFill>
                  <a:srgbClr val="374151"/>
                </a:solidFill>
                <a:effectLst/>
                <a:latin typeface="Söhne"/>
              </a:rPr>
              <a:t>:</a:t>
            </a: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Computed Gradient: 100</a:t>
            </a:r>
          </a:p>
          <a:p>
            <a:pPr algn="l">
              <a:buFont typeface="Arial" panose="020B0604020202020204" pitchFamily="34" charset="0"/>
              <a:buChar char="•"/>
            </a:pPr>
            <a:r>
              <a:rPr lang="en-US" b="0" i="0" dirty="0" err="1">
                <a:solidFill>
                  <a:srgbClr val="374151"/>
                </a:solidFill>
                <a:effectLst/>
                <a:latin typeface="Söhne"/>
              </a:rPr>
              <a:t>clip_value</a:t>
            </a:r>
            <a:r>
              <a:rPr lang="en-US" b="0" i="0" dirty="0">
                <a:solidFill>
                  <a:srgbClr val="374151"/>
                </a:solidFill>
                <a:effectLst/>
                <a:latin typeface="Söhne"/>
              </a:rPr>
              <a:t>: 10</a:t>
            </a:r>
          </a:p>
          <a:p>
            <a:pPr algn="l"/>
            <a:r>
              <a:rPr lang="en-US" b="0" i="0" dirty="0">
                <a:solidFill>
                  <a:srgbClr val="374151"/>
                </a:solidFill>
                <a:effectLst/>
                <a:latin typeface="Söhne"/>
              </a:rPr>
              <a:t>With gradient clipping, you would scale the gradient down to ensure it doesn't exceed the </a:t>
            </a:r>
            <a:r>
              <a:rPr lang="en-US" b="0" i="0" dirty="0" err="1">
                <a:solidFill>
                  <a:srgbClr val="374151"/>
                </a:solidFill>
                <a:effectLst/>
                <a:latin typeface="Söhne"/>
              </a:rPr>
              <a:t>clip_value</a:t>
            </a:r>
            <a:r>
              <a:rPr lang="en-US" b="0" i="0" dirty="0">
                <a:solidFill>
                  <a:srgbClr val="374151"/>
                </a:solidFill>
                <a:effectLst/>
                <a:latin typeface="Söhne"/>
              </a:rPr>
              <a:t>:</a:t>
            </a:r>
          </a:p>
          <a:p>
            <a:br>
              <a:rPr lang="en-US" dirty="0">
                <a:effectLst/>
                <a:latin typeface="Söhne"/>
              </a:rPr>
            </a:br>
            <a:endParaRPr lang="en-US" dirty="0">
              <a:effectLst/>
              <a:latin typeface="Söhne"/>
            </a:endParaRPr>
          </a:p>
          <a:p>
            <a:endParaRPr lang="en-US" dirty="0"/>
          </a:p>
        </p:txBody>
      </p:sp>
      <p:sp>
        <p:nvSpPr>
          <p:cNvPr id="5" name="TextBox 4">
            <a:extLst>
              <a:ext uri="{FF2B5EF4-FFF2-40B4-BE49-F238E27FC236}">
                <a16:creationId xmlns:a16="http://schemas.microsoft.com/office/drawing/2014/main" id="{12AA3E92-217F-B0F0-EF57-6274C05A3A44}"/>
              </a:ext>
            </a:extLst>
          </p:cNvPr>
          <p:cNvSpPr txBox="1"/>
          <p:nvPr/>
        </p:nvSpPr>
        <p:spPr>
          <a:xfrm>
            <a:off x="6241312" y="3530009"/>
            <a:ext cx="5209953" cy="2031325"/>
          </a:xfrm>
          <a:prstGeom prst="rect">
            <a:avLst/>
          </a:prstGeom>
          <a:noFill/>
        </p:spPr>
        <p:txBody>
          <a:bodyPr wrap="square" rtlCol="0">
            <a:spAutoFit/>
          </a:bodyPr>
          <a:lstStyle/>
          <a:p>
            <a:r>
              <a:rPr lang="en-US" b="1" dirty="0"/>
              <a:t>Result: </a:t>
            </a:r>
          </a:p>
          <a:p>
            <a:r>
              <a:rPr lang="en-US" dirty="0"/>
              <a:t>gradients = 100 * (10 / 100) = 10</a:t>
            </a:r>
          </a:p>
          <a:p>
            <a:endParaRPr lang="en-US" dirty="0"/>
          </a:p>
          <a:p>
            <a:r>
              <a:rPr lang="en-US" b="0" i="0" dirty="0">
                <a:solidFill>
                  <a:srgbClr val="374151"/>
                </a:solidFill>
                <a:effectLst/>
                <a:latin typeface="Söhne"/>
              </a:rPr>
              <a:t>So, the gradients are scaled down to 10, preventing them from exploding and destabilizing the training process.</a:t>
            </a:r>
            <a:endParaRPr lang="en-US" dirty="0"/>
          </a:p>
          <a:p>
            <a:endParaRPr lang="en-US" dirty="0"/>
          </a:p>
        </p:txBody>
      </p:sp>
    </p:spTree>
    <p:extLst>
      <p:ext uri="{BB962C8B-B14F-4D97-AF65-F5344CB8AC3E}">
        <p14:creationId xmlns:p14="http://schemas.microsoft.com/office/powerpoint/2010/main" val="1929999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D83B-93AA-5694-6029-9761007FAB2B}"/>
              </a:ext>
            </a:extLst>
          </p:cNvPr>
          <p:cNvSpPr>
            <a:spLocks noGrp="1"/>
          </p:cNvSpPr>
          <p:nvPr>
            <p:ph type="title"/>
          </p:nvPr>
        </p:nvSpPr>
        <p:spPr/>
        <p:txBody>
          <a:bodyPr/>
          <a:lstStyle/>
          <a:p>
            <a:r>
              <a:rPr lang="en-US" dirty="0"/>
              <a:t>Simple Example for Gradient Clipping</a:t>
            </a:r>
          </a:p>
        </p:txBody>
      </p:sp>
      <p:sp>
        <p:nvSpPr>
          <p:cNvPr id="3" name="Content Placeholder 2">
            <a:extLst>
              <a:ext uri="{FF2B5EF4-FFF2-40B4-BE49-F238E27FC236}">
                <a16:creationId xmlns:a16="http://schemas.microsoft.com/office/drawing/2014/main" id="{18D552D3-2CAB-A432-B598-3A1CD3634D2C}"/>
              </a:ext>
            </a:extLst>
          </p:cNvPr>
          <p:cNvSpPr>
            <a:spLocks noGrp="1"/>
          </p:cNvSpPr>
          <p:nvPr>
            <p:ph idx="1"/>
          </p:nvPr>
        </p:nvSpPr>
        <p:spPr/>
        <p:txBody>
          <a:bodyPr>
            <a:normAutofit fontScale="92500" lnSpcReduction="20000"/>
          </a:bodyPr>
          <a:lstStyle/>
          <a:p>
            <a:r>
              <a:rPr lang="en-US" b="0" i="0" dirty="0">
                <a:solidFill>
                  <a:srgbClr val="374151"/>
                </a:solidFill>
                <a:effectLst/>
                <a:latin typeface="Söhne"/>
              </a:rPr>
              <a:t>Imagine you're baking a cake, and you're pouring a thick, chocolatey sauce (gradients) onto the cake. You want to make sure the sauce doesn't pour too fast (exploding gradients) </a:t>
            </a:r>
          </a:p>
          <a:p>
            <a:pPr algn="l"/>
            <a:r>
              <a:rPr lang="en-US" b="1" i="0" dirty="0">
                <a:solidFill>
                  <a:srgbClr val="374151"/>
                </a:solidFill>
                <a:effectLst/>
                <a:latin typeface="Söhne"/>
              </a:rPr>
              <a:t>Gradient Clipping</a:t>
            </a:r>
            <a:r>
              <a:rPr lang="en-US" b="0" i="0" dirty="0">
                <a:solidFill>
                  <a:srgbClr val="374151"/>
                </a:solidFill>
                <a:effectLst/>
                <a:latin typeface="Söhne"/>
              </a:rPr>
              <a:t> is like using a special nozzle on your sauce bottle to control the flow. If the sauce is coming out too quickly or too slowly, the nozzle automatically adjusts it to a reasonable speed.</a:t>
            </a:r>
          </a:p>
          <a:p>
            <a:pPr algn="l"/>
            <a:r>
              <a:rPr lang="en-US" b="0" i="0" dirty="0">
                <a:solidFill>
                  <a:srgbClr val="374151"/>
                </a:solidFill>
                <a:effectLst/>
                <a:latin typeface="Söhne"/>
              </a:rPr>
              <a:t>Here's how it works:</a:t>
            </a:r>
          </a:p>
          <a:p>
            <a:pPr algn="l">
              <a:buFont typeface="Arial" panose="020B0604020202020204" pitchFamily="34" charset="0"/>
              <a:buChar char="•"/>
            </a:pPr>
            <a:r>
              <a:rPr lang="en-US" b="0" i="0" dirty="0">
                <a:solidFill>
                  <a:srgbClr val="374151"/>
                </a:solidFill>
                <a:effectLst/>
                <a:latin typeface="Söhne"/>
              </a:rPr>
              <a:t>If the sauce is pouring too fast (gradients are too large), the nozzle restricts the flow to a manageable rate.</a:t>
            </a:r>
          </a:p>
          <a:p>
            <a:pPr algn="l">
              <a:buFont typeface="Arial" panose="020B0604020202020204" pitchFamily="34" charset="0"/>
              <a:buChar char="•"/>
            </a:pPr>
            <a:r>
              <a:rPr lang="en-US" b="0" i="0" dirty="0">
                <a:solidFill>
                  <a:srgbClr val="374151"/>
                </a:solidFill>
                <a:effectLst/>
                <a:latin typeface="Söhne"/>
              </a:rPr>
              <a:t>If the sauce is trickling too slowly (gradients are too small), the nozzle allows it to flow a bit faster.</a:t>
            </a:r>
          </a:p>
          <a:p>
            <a:r>
              <a:rPr lang="en-US" b="0" i="0" dirty="0">
                <a:solidFill>
                  <a:srgbClr val="374151"/>
                </a:solidFill>
                <a:effectLst/>
                <a:latin typeface="Söhne"/>
              </a:rPr>
              <a:t>vanishing gradients).</a:t>
            </a:r>
            <a:endParaRPr lang="en-US" dirty="0"/>
          </a:p>
        </p:txBody>
      </p:sp>
    </p:spTree>
    <p:extLst>
      <p:ext uri="{BB962C8B-B14F-4D97-AF65-F5344CB8AC3E}">
        <p14:creationId xmlns:p14="http://schemas.microsoft.com/office/powerpoint/2010/main" val="2472496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40E8-46D2-D1DA-C259-AC456FE37552}"/>
              </a:ext>
            </a:extLst>
          </p:cNvPr>
          <p:cNvSpPr>
            <a:spLocks noGrp="1"/>
          </p:cNvSpPr>
          <p:nvPr>
            <p:ph type="title"/>
          </p:nvPr>
        </p:nvSpPr>
        <p:spPr/>
        <p:txBody>
          <a:bodyPr/>
          <a:lstStyle/>
          <a:p>
            <a:r>
              <a:rPr lang="en-US" dirty="0"/>
              <a:t>Solution to Vanishing Gradient: LSTM</a:t>
            </a:r>
          </a:p>
        </p:txBody>
      </p:sp>
      <p:sp>
        <p:nvSpPr>
          <p:cNvPr id="3" name="Content Placeholder 2">
            <a:extLst>
              <a:ext uri="{FF2B5EF4-FFF2-40B4-BE49-F238E27FC236}">
                <a16:creationId xmlns:a16="http://schemas.microsoft.com/office/drawing/2014/main" id="{6D9E157C-E258-F3C9-11F9-0E5DE6C5E1FE}"/>
              </a:ext>
            </a:extLst>
          </p:cNvPr>
          <p:cNvSpPr>
            <a:spLocks noGrp="1"/>
          </p:cNvSpPr>
          <p:nvPr>
            <p:ph idx="1"/>
          </p:nvPr>
        </p:nvSpPr>
        <p:spPr/>
        <p:txBody>
          <a:bodyPr/>
          <a:lstStyle/>
          <a:p>
            <a:endParaRPr lang="en-US" b="0" i="0" dirty="0">
              <a:solidFill>
                <a:srgbClr val="374151"/>
              </a:solidFill>
              <a:effectLst/>
              <a:latin typeface="Söhne"/>
            </a:endParaRPr>
          </a:p>
          <a:p>
            <a:endParaRPr lang="en-US" dirty="0">
              <a:solidFill>
                <a:srgbClr val="374151"/>
              </a:solidFill>
              <a:latin typeface="Söhne"/>
            </a:endParaRPr>
          </a:p>
          <a:p>
            <a:r>
              <a:rPr lang="en-US" b="0" i="0" dirty="0">
                <a:solidFill>
                  <a:srgbClr val="374151"/>
                </a:solidFill>
                <a:effectLst/>
                <a:latin typeface="Söhne"/>
              </a:rPr>
              <a:t>Long Short-Term Memory (LSTM) networks are a type of recurrent neural network (RNN) architecture designed to address the vanishing gradient problem and capture long-range dependencies in sequential data</a:t>
            </a:r>
            <a:endParaRPr lang="en-US" dirty="0"/>
          </a:p>
        </p:txBody>
      </p:sp>
    </p:spTree>
    <p:extLst>
      <p:ext uri="{BB962C8B-B14F-4D97-AF65-F5344CB8AC3E}">
        <p14:creationId xmlns:p14="http://schemas.microsoft.com/office/powerpoint/2010/main" val="2885015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6E4C-73C2-CD25-BC64-73A3F8B31BBA}"/>
              </a:ext>
            </a:extLst>
          </p:cNvPr>
          <p:cNvSpPr>
            <a:spLocks noGrp="1"/>
          </p:cNvSpPr>
          <p:nvPr>
            <p:ph type="title"/>
          </p:nvPr>
        </p:nvSpPr>
        <p:spPr/>
        <p:txBody>
          <a:bodyPr>
            <a:normAutofit fontScale="90000"/>
          </a:bodyPr>
          <a:lstStyle/>
          <a:p>
            <a:r>
              <a:rPr lang="en-US" b="1" i="0" dirty="0">
                <a:solidFill>
                  <a:srgbClr val="374151"/>
                </a:solidFill>
                <a:effectLst/>
                <a:latin typeface="Söhne"/>
              </a:rPr>
              <a:t>LSTM Structure</a:t>
            </a:r>
            <a:r>
              <a:rPr lang="en-US" b="0" i="0" dirty="0">
                <a:solidFill>
                  <a:srgbClr val="374151"/>
                </a:solidFill>
                <a:effectLst/>
                <a:latin typeface="Söhne"/>
              </a:rPr>
              <a:t>:</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53C60B6C-4E00-3FD4-3FEB-26B78AD09B42}"/>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LSTMs have three crucial components that help mitigate the vanishing gradient problem:</a:t>
            </a:r>
          </a:p>
          <a:p>
            <a:pPr algn="l">
              <a:buFont typeface="+mj-lt"/>
              <a:buAutoNum type="arabicPeriod"/>
            </a:pPr>
            <a:r>
              <a:rPr lang="en-US" b="1" i="0" dirty="0">
                <a:solidFill>
                  <a:srgbClr val="374151"/>
                </a:solidFill>
                <a:effectLst/>
                <a:latin typeface="Söhne"/>
              </a:rPr>
              <a:t>Cell State</a:t>
            </a:r>
            <a:r>
              <a:rPr lang="en-US" b="0" i="0" dirty="0">
                <a:solidFill>
                  <a:srgbClr val="374151"/>
                </a:solidFill>
                <a:effectLst/>
                <a:latin typeface="Söhne"/>
              </a:rPr>
              <a:t>: The cell state is a memory unit that runs horizontally across the top of the LSTM. It allows information to flow easily through the network without being significantly altered, which helps in capturing long-term dependencies.</a:t>
            </a:r>
          </a:p>
          <a:p>
            <a:pPr algn="l">
              <a:buFont typeface="+mj-lt"/>
              <a:buAutoNum type="arabicPeriod"/>
            </a:pPr>
            <a:r>
              <a:rPr lang="en-US" b="1" i="0" dirty="0">
                <a:solidFill>
                  <a:srgbClr val="374151"/>
                </a:solidFill>
                <a:effectLst/>
                <a:latin typeface="Söhne"/>
              </a:rPr>
              <a:t>Hidden State</a:t>
            </a:r>
            <a:r>
              <a:rPr lang="en-US" b="0" i="0" dirty="0">
                <a:solidFill>
                  <a:srgbClr val="374151"/>
                </a:solidFill>
                <a:effectLst/>
                <a:latin typeface="Söhne"/>
              </a:rPr>
              <a:t>: The hidden state acts as the network's "working memory." It can selectively read from and write to the cell state, allowing it to capture relevant information while ignoring irrelevant data.</a:t>
            </a:r>
          </a:p>
          <a:p>
            <a:pPr algn="l">
              <a:buFont typeface="+mj-lt"/>
              <a:buAutoNum type="arabicPeriod"/>
            </a:pPr>
            <a:r>
              <a:rPr lang="en-US" b="1" i="0" dirty="0">
                <a:solidFill>
                  <a:srgbClr val="374151"/>
                </a:solidFill>
                <a:effectLst/>
                <a:latin typeface="Söhne"/>
              </a:rPr>
              <a:t>Gates</a:t>
            </a:r>
            <a:r>
              <a:rPr lang="en-US" b="0" i="0" dirty="0">
                <a:solidFill>
                  <a:srgbClr val="374151"/>
                </a:solidFill>
                <a:effectLst/>
                <a:latin typeface="Söhne"/>
              </a:rPr>
              <a:t>: LSTMs have three gates that regulate the flow of information: the input gate, the forget gate, and the output gate. These gates use sigmoid and tanh activation functions to control the information flow, making the network adaptive to the specific data patterns.</a:t>
            </a:r>
          </a:p>
          <a:p>
            <a:endParaRPr lang="en-US" dirty="0"/>
          </a:p>
        </p:txBody>
      </p:sp>
    </p:spTree>
    <p:extLst>
      <p:ext uri="{BB962C8B-B14F-4D97-AF65-F5344CB8AC3E}">
        <p14:creationId xmlns:p14="http://schemas.microsoft.com/office/powerpoint/2010/main" val="381163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E06F-8CED-ECA7-4D6A-AE67553E15D5}"/>
              </a:ext>
            </a:extLst>
          </p:cNvPr>
          <p:cNvSpPr>
            <a:spLocks noGrp="1"/>
          </p:cNvSpPr>
          <p:nvPr>
            <p:ph type="title"/>
          </p:nvPr>
        </p:nvSpPr>
        <p:spPr/>
        <p:txBody>
          <a:bodyPr>
            <a:normAutofit fontScale="90000"/>
          </a:bodyPr>
          <a:lstStyle/>
          <a:p>
            <a:r>
              <a:rPr lang="en-US" b="1" i="0" dirty="0">
                <a:effectLst/>
                <a:latin typeface="Söhne"/>
              </a:rPr>
              <a:t>How LSTMs Solve the Vanishing Gradient Problem</a:t>
            </a:r>
            <a:r>
              <a:rPr lang="en-US" b="0" i="0" dirty="0">
                <a:solidFill>
                  <a:srgbClr val="374151"/>
                </a:solidFill>
                <a:effectLst/>
                <a:latin typeface="Söhne"/>
              </a:rPr>
              <a:t>:</a:t>
            </a:r>
            <a:endParaRPr lang="en-US" dirty="0"/>
          </a:p>
        </p:txBody>
      </p:sp>
      <p:sp>
        <p:nvSpPr>
          <p:cNvPr id="3" name="Content Placeholder 2">
            <a:extLst>
              <a:ext uri="{FF2B5EF4-FFF2-40B4-BE49-F238E27FC236}">
                <a16:creationId xmlns:a16="http://schemas.microsoft.com/office/drawing/2014/main" id="{CBDD2A94-C799-0474-B1FE-84A2DCB89E88}"/>
              </a:ext>
            </a:extLst>
          </p:cNvPr>
          <p:cNvSpPr>
            <a:spLocks noGrp="1"/>
          </p:cNvSpPr>
          <p:nvPr>
            <p:ph idx="1"/>
          </p:nvPr>
        </p:nvSpPr>
        <p:spPr/>
        <p:txBody>
          <a:bodyPr/>
          <a:lstStyle/>
          <a:p>
            <a:r>
              <a:rPr lang="en-US" b="0" i="0" dirty="0">
                <a:solidFill>
                  <a:srgbClr val="374151"/>
                </a:solidFill>
                <a:effectLst/>
                <a:latin typeface="Söhne"/>
              </a:rPr>
              <a:t>LSTMs solve the vanishing gradient problem by allowing gradients to flow more effectively through the network, preserving important information over longer sequences. This is achieved through the following mechanisms:</a:t>
            </a:r>
          </a:p>
          <a:p>
            <a:r>
              <a:rPr lang="en-US" dirty="0">
                <a:solidFill>
                  <a:srgbClr val="374151"/>
                </a:solidFill>
                <a:latin typeface="Söhne"/>
              </a:rPr>
              <a:t>1. </a:t>
            </a:r>
            <a:r>
              <a:rPr lang="en-US" b="1" i="0" dirty="0">
                <a:effectLst/>
                <a:latin typeface="Söhne"/>
              </a:rPr>
              <a:t>Forget Gate</a:t>
            </a:r>
            <a:r>
              <a:rPr lang="en-US" b="0" i="0" dirty="0">
                <a:solidFill>
                  <a:srgbClr val="374151"/>
                </a:solidFill>
                <a:effectLst/>
                <a:latin typeface="Söhne"/>
              </a:rPr>
              <a:t>: The forget gate determines what information from the cell state should be thrown away or kept. It does this by using a sigmoid activation function, which can output values close to 0 (forget) or close to 1 (keep). This prevents irrelevant information from clogging up the memory and vanishing gradients caused by repeatedly multiplying with small numbers.</a:t>
            </a:r>
            <a:endParaRPr lang="en-US" dirty="0"/>
          </a:p>
        </p:txBody>
      </p:sp>
    </p:spTree>
    <p:extLst>
      <p:ext uri="{BB962C8B-B14F-4D97-AF65-F5344CB8AC3E}">
        <p14:creationId xmlns:p14="http://schemas.microsoft.com/office/powerpoint/2010/main" val="1513520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CCC2-1249-F38C-9DF9-DF22F94A28F3}"/>
              </a:ext>
            </a:extLst>
          </p:cNvPr>
          <p:cNvSpPr>
            <a:spLocks noGrp="1"/>
          </p:cNvSpPr>
          <p:nvPr>
            <p:ph type="title"/>
          </p:nvPr>
        </p:nvSpPr>
        <p:spPr>
          <a:xfrm>
            <a:off x="761801" y="-2275367"/>
            <a:ext cx="10380573" cy="1031358"/>
          </a:xfrm>
        </p:spPr>
        <p:txBody>
          <a:bodyPr>
            <a:normAutofit/>
          </a:bodyPr>
          <a:lstStyle/>
          <a:p>
            <a:endParaRPr lang="en-US" dirty="0"/>
          </a:p>
        </p:txBody>
      </p:sp>
      <p:sp>
        <p:nvSpPr>
          <p:cNvPr id="3" name="Content Placeholder 2">
            <a:extLst>
              <a:ext uri="{FF2B5EF4-FFF2-40B4-BE49-F238E27FC236}">
                <a16:creationId xmlns:a16="http://schemas.microsoft.com/office/drawing/2014/main" id="{AD0D8FB4-3533-844F-7805-55E566B6D312}"/>
              </a:ext>
            </a:extLst>
          </p:cNvPr>
          <p:cNvSpPr>
            <a:spLocks noGrp="1"/>
          </p:cNvSpPr>
          <p:nvPr>
            <p:ph idx="1"/>
          </p:nvPr>
        </p:nvSpPr>
        <p:spPr>
          <a:xfrm>
            <a:off x="761799" y="290270"/>
            <a:ext cx="10381205" cy="5721646"/>
          </a:xfrm>
        </p:spPr>
        <p:txBody>
          <a:bodyPr/>
          <a:lstStyle/>
          <a:p>
            <a:pPr algn="l"/>
            <a:r>
              <a:rPr lang="en-US" b="1" i="0" dirty="0">
                <a:solidFill>
                  <a:srgbClr val="374151"/>
                </a:solidFill>
                <a:effectLst/>
                <a:latin typeface="Söhne"/>
              </a:rPr>
              <a:t>2. Input Gate</a:t>
            </a:r>
            <a:r>
              <a:rPr lang="en-US" b="0" i="0" dirty="0">
                <a:solidFill>
                  <a:srgbClr val="374151"/>
                </a:solidFill>
                <a:effectLst/>
                <a:latin typeface="Söhne"/>
              </a:rPr>
              <a:t>: The input gate is responsible for updating the cell state with new information. It decides which values should be added to the cell state. The sigmoid function decides what to update, and the tanh function creates a vector of new candidate values. The combination of these two operations allows the network to capture relevant information while preventing the vanishing gradient problem.</a:t>
            </a:r>
          </a:p>
          <a:p>
            <a:pPr algn="l"/>
            <a:endParaRPr lang="en-US" b="0" i="0" dirty="0">
              <a:solidFill>
                <a:srgbClr val="374151"/>
              </a:solidFill>
              <a:effectLst/>
              <a:latin typeface="Söhne"/>
            </a:endParaRPr>
          </a:p>
          <a:p>
            <a:pPr algn="l"/>
            <a:r>
              <a:rPr lang="en-US" b="1" i="0" dirty="0">
                <a:solidFill>
                  <a:srgbClr val="374151"/>
                </a:solidFill>
                <a:effectLst/>
                <a:latin typeface="Söhne"/>
              </a:rPr>
              <a:t>3. Output Gate</a:t>
            </a:r>
            <a:r>
              <a:rPr lang="en-US" b="0" i="0" dirty="0">
                <a:solidFill>
                  <a:srgbClr val="374151"/>
                </a:solidFill>
                <a:effectLst/>
                <a:latin typeface="Söhne"/>
              </a:rPr>
              <a:t>: The output gate controls what information is read from the cell state to generate the hidden state. The sigmoid function determines which values in the cell state are worth reading, and the tanh function scales the values to be between -1 and 1. This regulated information flow helps in retaining important information while preventing the vanishing gradient issue.</a:t>
            </a:r>
          </a:p>
          <a:p>
            <a:br>
              <a:rPr lang="en-US" dirty="0"/>
            </a:br>
            <a:endParaRPr lang="en-US" dirty="0"/>
          </a:p>
        </p:txBody>
      </p:sp>
    </p:spTree>
    <p:extLst>
      <p:ext uri="{BB962C8B-B14F-4D97-AF65-F5344CB8AC3E}">
        <p14:creationId xmlns:p14="http://schemas.microsoft.com/office/powerpoint/2010/main" val="151910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E4C9-88D7-8F01-876B-033EBF53060A}"/>
              </a:ext>
            </a:extLst>
          </p:cNvPr>
          <p:cNvSpPr>
            <a:spLocks noGrp="1"/>
          </p:cNvSpPr>
          <p:nvPr>
            <p:ph type="title"/>
          </p:nvPr>
        </p:nvSpPr>
        <p:spPr/>
        <p:txBody>
          <a:bodyPr>
            <a:normAutofit fontScale="90000"/>
          </a:bodyPr>
          <a:lstStyle/>
          <a:p>
            <a:r>
              <a:rPr lang="en-US" b="1" i="0" dirty="0">
                <a:solidFill>
                  <a:srgbClr val="374151"/>
                </a:solidFill>
                <a:effectLst/>
                <a:latin typeface="Söhne"/>
              </a:rPr>
              <a:t>Example</a:t>
            </a:r>
            <a:r>
              <a:rPr lang="en-US" b="0" i="0" dirty="0">
                <a:solidFill>
                  <a:srgbClr val="374151"/>
                </a:solidFill>
                <a:effectLst/>
                <a:latin typeface="Söhne"/>
              </a:rPr>
              <a:t>: LSTM</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AC23E079-43BC-4893-03E5-9B1121FE8560}"/>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Imagine you're processing a long text document with an LSTM to determine the overall sentiment of the text. The document contains both positive and negative statements.</a:t>
            </a:r>
          </a:p>
          <a:p>
            <a:pPr algn="l">
              <a:buFont typeface="Arial" panose="020B0604020202020204" pitchFamily="34" charset="0"/>
              <a:buChar char="•"/>
            </a:pPr>
            <a:r>
              <a:rPr lang="en-US" b="0" i="0" dirty="0">
                <a:solidFill>
                  <a:srgbClr val="374151"/>
                </a:solidFill>
                <a:effectLst/>
                <a:latin typeface="Söhne"/>
              </a:rPr>
              <a:t>The forget gate helps the LSTM discard unimportant details in the text that are not relevant to the overall sentiment.</a:t>
            </a:r>
          </a:p>
          <a:p>
            <a:pPr algn="l">
              <a:buFont typeface="Arial" panose="020B0604020202020204" pitchFamily="34" charset="0"/>
              <a:buChar char="•"/>
            </a:pPr>
            <a:r>
              <a:rPr lang="en-US" b="0" i="0" dirty="0">
                <a:solidFill>
                  <a:srgbClr val="374151"/>
                </a:solidFill>
                <a:effectLst/>
                <a:latin typeface="Söhne"/>
              </a:rPr>
              <a:t>The input gate allows the LSTM to capture new and important information as it reads through the document.</a:t>
            </a:r>
          </a:p>
          <a:p>
            <a:pPr algn="l">
              <a:buFont typeface="Arial" panose="020B0604020202020204" pitchFamily="34" charset="0"/>
              <a:buChar char="•"/>
            </a:pPr>
            <a:r>
              <a:rPr lang="en-US" b="0" i="0" dirty="0">
                <a:solidFill>
                  <a:srgbClr val="374151"/>
                </a:solidFill>
                <a:effectLst/>
                <a:latin typeface="Söhne"/>
              </a:rPr>
              <a:t>The output gate controls which aspects of the text contribute to the final sentiment prediction.</a:t>
            </a:r>
          </a:p>
          <a:p>
            <a:br>
              <a:rPr lang="en-US" dirty="0"/>
            </a:br>
            <a:endParaRPr lang="en-US" dirty="0"/>
          </a:p>
        </p:txBody>
      </p:sp>
    </p:spTree>
    <p:extLst>
      <p:ext uri="{BB962C8B-B14F-4D97-AF65-F5344CB8AC3E}">
        <p14:creationId xmlns:p14="http://schemas.microsoft.com/office/powerpoint/2010/main" val="363400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736208-CA99-E50A-591F-135376F87C81}"/>
              </a:ext>
            </a:extLst>
          </p:cNvPr>
          <p:cNvSpPr>
            <a:spLocks noGrp="1"/>
          </p:cNvSpPr>
          <p:nvPr>
            <p:ph type="title"/>
          </p:nvPr>
        </p:nvSpPr>
        <p:spPr>
          <a:xfrm>
            <a:off x="761801" y="296712"/>
            <a:ext cx="9906199" cy="1157242"/>
          </a:xfrm>
        </p:spPr>
        <p:txBody>
          <a:bodyPr>
            <a:normAutofit/>
          </a:bodyPr>
          <a:lstStyle/>
          <a:p>
            <a:pPr algn="ctr"/>
            <a:r>
              <a:rPr lang="en-US" b="1" i="0" dirty="0">
                <a:effectLst/>
                <a:latin typeface="Söhne"/>
              </a:rPr>
              <a:t>Recap</a:t>
            </a:r>
            <a:endParaRPr lang="en-US" dirty="0"/>
          </a:p>
        </p:txBody>
      </p:sp>
      <p:cxnSp>
        <p:nvCxnSpPr>
          <p:cNvPr id="28" name="Straight Connector 2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B846BD3-E44D-0C3D-729A-FAA308ACD223}"/>
              </a:ext>
            </a:extLst>
          </p:cNvPr>
          <p:cNvSpPr>
            <a:spLocks noGrp="1"/>
          </p:cNvSpPr>
          <p:nvPr>
            <p:ph idx="1"/>
          </p:nvPr>
        </p:nvSpPr>
        <p:spPr>
          <a:xfrm>
            <a:off x="761799" y="1750666"/>
            <a:ext cx="10381205" cy="4261249"/>
          </a:xfrm>
        </p:spPr>
        <p:txBody>
          <a:bodyPr>
            <a:normAutofit fontScale="92500" lnSpcReduction="20000"/>
          </a:bodyPr>
          <a:lstStyle/>
          <a:p>
            <a:pPr marL="342900" indent="-342900" algn="l">
              <a:buFont typeface="Arial" panose="020B0604020202020204" pitchFamily="34" charset="0"/>
              <a:buChar char="•"/>
            </a:pPr>
            <a:r>
              <a:rPr lang="en-US" b="0" i="0" dirty="0">
                <a:solidFill>
                  <a:srgbClr val="000000"/>
                </a:solidFill>
                <a:effectLst/>
                <a:latin typeface="Arial" panose="020B0604020202020204" pitchFamily="34" charset="0"/>
              </a:rPr>
              <a:t>Language Model: A system that predicts the next word</a:t>
            </a:r>
          </a:p>
          <a:p>
            <a:pPr marL="342900" indent="-342900" algn="l">
              <a:buFont typeface="Arial" panose="020B0604020202020204" pitchFamily="34" charset="0"/>
              <a:buChar char="•"/>
            </a:pPr>
            <a:r>
              <a:rPr lang="en-US" b="0" i="0" dirty="0">
                <a:solidFill>
                  <a:srgbClr val="000000"/>
                </a:solidFill>
                <a:effectLst/>
                <a:latin typeface="Arial" panose="020B0604020202020204" pitchFamily="34" charset="0"/>
              </a:rPr>
              <a:t>Recurrent Neural Network: A family of neural networks that:</a:t>
            </a:r>
          </a:p>
          <a:p>
            <a:pPr marL="342900" indent="-342900" algn="l">
              <a:buFont typeface="Courier New" panose="02070309020205020404" pitchFamily="49" charset="0"/>
              <a:buChar char="o"/>
            </a:pPr>
            <a:r>
              <a:rPr lang="en-US" b="0" i="0" dirty="0">
                <a:solidFill>
                  <a:srgbClr val="000000"/>
                </a:solidFill>
                <a:effectLst/>
                <a:latin typeface="Arial" panose="020B0604020202020204" pitchFamily="34" charset="0"/>
              </a:rPr>
              <a:t>Take sequential input of any length</a:t>
            </a:r>
          </a:p>
          <a:p>
            <a:pPr marL="342900" indent="-342900" algn="l">
              <a:buFont typeface="Courier New" panose="02070309020205020404" pitchFamily="49" charset="0"/>
              <a:buChar char="o"/>
            </a:pPr>
            <a:r>
              <a:rPr lang="en-US" b="0" i="0" dirty="0">
                <a:solidFill>
                  <a:srgbClr val="000000"/>
                </a:solidFill>
                <a:effectLst/>
                <a:latin typeface="Arial" panose="020B0604020202020204" pitchFamily="34" charset="0"/>
              </a:rPr>
              <a:t>Apply the same weights on each step.</a:t>
            </a:r>
          </a:p>
          <a:p>
            <a:pPr marL="342900" indent="-342900" algn="l">
              <a:buFont typeface="Courier New" panose="02070309020205020404" pitchFamily="49" charset="0"/>
              <a:buChar char="o"/>
            </a:pPr>
            <a:r>
              <a:rPr lang="en-US" b="0" i="0" dirty="0">
                <a:solidFill>
                  <a:srgbClr val="000000"/>
                </a:solidFill>
                <a:effectLst/>
                <a:latin typeface="Arial" panose="020B0604020202020204" pitchFamily="34" charset="0"/>
              </a:rPr>
              <a:t>Can optionally produce output on each step</a:t>
            </a:r>
          </a:p>
          <a:p>
            <a:pPr algn="l"/>
            <a:br>
              <a:rPr lang="en-US" b="0" i="0" dirty="0">
                <a:solidFill>
                  <a:srgbClr val="000000"/>
                </a:solidFill>
                <a:effectLst/>
                <a:latin typeface="Lato" panose="020F0502020204030203" pitchFamily="34" charset="0"/>
              </a:rPr>
            </a:br>
            <a:r>
              <a:rPr lang="en-US" b="0" i="0" dirty="0">
                <a:solidFill>
                  <a:srgbClr val="000000"/>
                </a:solidFill>
                <a:effectLst/>
                <a:latin typeface="Arial" panose="020B0604020202020204" pitchFamily="34" charset="0"/>
              </a:rPr>
              <a:t>• RNNs are a great way to build a LM.</a:t>
            </a:r>
          </a:p>
          <a:p>
            <a:pPr algn="l"/>
            <a:br>
              <a:rPr lang="en-US" b="0" i="0" dirty="0">
                <a:solidFill>
                  <a:srgbClr val="000000"/>
                </a:solidFill>
                <a:effectLst/>
                <a:latin typeface="Lato" panose="020F0502020204030203" pitchFamily="34" charset="0"/>
              </a:rPr>
            </a:br>
            <a:r>
              <a:rPr lang="en-US" b="0" i="0" dirty="0">
                <a:solidFill>
                  <a:srgbClr val="000000"/>
                </a:solidFill>
                <a:effectLst/>
                <a:latin typeface="Arial" panose="020B0604020202020204" pitchFamily="34" charset="0"/>
              </a:rPr>
              <a:t>• But RNNs are useful for much more!</a:t>
            </a:r>
            <a:endParaRPr lang="en-US" b="0" i="0" dirty="0">
              <a:solidFill>
                <a:srgbClr val="000000"/>
              </a:solidFill>
              <a:effectLst/>
              <a:latin typeface="Lato" panose="020F0502020204030203" pitchFamily="34" charset="0"/>
            </a:endParaRPr>
          </a:p>
          <a:p>
            <a:br>
              <a:rPr lang="en-US" dirty="0"/>
            </a:br>
            <a:endParaRPr lang="en-US" dirty="0"/>
          </a:p>
        </p:txBody>
      </p:sp>
    </p:spTree>
    <p:extLst>
      <p:ext uri="{BB962C8B-B14F-4D97-AF65-F5344CB8AC3E}">
        <p14:creationId xmlns:p14="http://schemas.microsoft.com/office/powerpoint/2010/main" val="364793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1D15-D9C1-598D-0810-784470EE2977}"/>
              </a:ext>
            </a:extLst>
          </p:cNvPr>
          <p:cNvSpPr>
            <a:spLocks noGrp="1"/>
          </p:cNvSpPr>
          <p:nvPr>
            <p:ph type="title"/>
          </p:nvPr>
        </p:nvSpPr>
        <p:spPr/>
        <p:txBody>
          <a:bodyPr/>
          <a:lstStyle/>
          <a:p>
            <a:r>
              <a:rPr lang="en-US" dirty="0"/>
              <a:t>GRU</a:t>
            </a:r>
          </a:p>
        </p:txBody>
      </p:sp>
      <p:sp>
        <p:nvSpPr>
          <p:cNvPr id="3" name="Content Placeholder 2">
            <a:extLst>
              <a:ext uri="{FF2B5EF4-FFF2-40B4-BE49-F238E27FC236}">
                <a16:creationId xmlns:a16="http://schemas.microsoft.com/office/drawing/2014/main" id="{428736DF-AA0E-84C4-8910-753AD960C1F9}"/>
              </a:ext>
            </a:extLst>
          </p:cNvPr>
          <p:cNvSpPr>
            <a:spLocks noGrp="1"/>
          </p:cNvSpPr>
          <p:nvPr>
            <p:ph idx="1"/>
          </p:nvPr>
        </p:nvSpPr>
        <p:spPr/>
        <p:txBody>
          <a:bodyPr/>
          <a:lstStyle/>
          <a:p>
            <a:r>
              <a:rPr lang="en-US" b="0" i="0" dirty="0">
                <a:solidFill>
                  <a:srgbClr val="374151"/>
                </a:solidFill>
                <a:effectLst/>
                <a:latin typeface="Söhne"/>
              </a:rPr>
              <a:t>Gated Recurrent Units (GRUs) are a type of recurrent neural network (RNN) architecture designed to capture and model sequential data, such as time series, text, and speech. GRUs are similar to Long Short-Term Memory (LSTM) networks but have a more streamlined architecture.</a:t>
            </a:r>
            <a:endParaRPr lang="en-US" dirty="0"/>
          </a:p>
        </p:txBody>
      </p:sp>
    </p:spTree>
    <p:extLst>
      <p:ext uri="{BB962C8B-B14F-4D97-AF65-F5344CB8AC3E}">
        <p14:creationId xmlns:p14="http://schemas.microsoft.com/office/powerpoint/2010/main" val="399560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3635-B4A2-0877-B4FB-A3B381485843}"/>
              </a:ext>
            </a:extLst>
          </p:cNvPr>
          <p:cNvSpPr>
            <a:spLocks noGrp="1"/>
          </p:cNvSpPr>
          <p:nvPr>
            <p:ph type="title"/>
          </p:nvPr>
        </p:nvSpPr>
        <p:spPr/>
        <p:txBody>
          <a:bodyPr>
            <a:normAutofit fontScale="90000"/>
          </a:bodyPr>
          <a:lstStyle/>
          <a:p>
            <a:r>
              <a:rPr lang="en-US" b="1" i="0" dirty="0">
                <a:solidFill>
                  <a:srgbClr val="374151"/>
                </a:solidFill>
                <a:effectLst/>
                <a:latin typeface="Söhne"/>
              </a:rPr>
              <a:t>GRU Structure</a:t>
            </a:r>
            <a:r>
              <a:rPr lang="en-US" b="0" i="0" dirty="0">
                <a:solidFill>
                  <a:srgbClr val="374151"/>
                </a:solidFill>
                <a:effectLst/>
                <a:latin typeface="Söhne"/>
              </a:rPr>
              <a:t>:</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C03213FA-5F68-84D7-0FAE-FCFB58C24871}"/>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A GRU has two key components:</a:t>
            </a:r>
          </a:p>
          <a:p>
            <a:pPr algn="l">
              <a:buFont typeface="+mj-lt"/>
              <a:buAutoNum type="arabicPeriod"/>
            </a:pPr>
            <a:r>
              <a:rPr lang="en-US" b="1" i="0" dirty="0">
                <a:solidFill>
                  <a:srgbClr val="374151"/>
                </a:solidFill>
                <a:effectLst/>
                <a:latin typeface="Söhne"/>
              </a:rPr>
              <a:t>Hidden State (</a:t>
            </a:r>
            <a:r>
              <a:rPr lang="en-US" b="1" i="0" dirty="0" err="1">
                <a:solidFill>
                  <a:srgbClr val="374151"/>
                </a:solidFill>
                <a:effectLst/>
                <a:latin typeface="Söhne"/>
              </a:rPr>
              <a:t>h_t</a:t>
            </a:r>
            <a:r>
              <a:rPr lang="en-US" b="1" i="0" dirty="0">
                <a:solidFill>
                  <a:srgbClr val="374151"/>
                </a:solidFill>
                <a:effectLst/>
                <a:latin typeface="Söhne"/>
              </a:rPr>
              <a:t>)</a:t>
            </a:r>
            <a:r>
              <a:rPr lang="en-US" b="0" i="0" dirty="0">
                <a:solidFill>
                  <a:srgbClr val="374151"/>
                </a:solidFill>
                <a:effectLst/>
                <a:latin typeface="Söhne"/>
              </a:rPr>
              <a:t>: This is the network's memory of previous time steps and the primary output of a GRU at each time step. It carries information from past time steps and is updated at each step based on the current input and the previous hidden state.</a:t>
            </a:r>
          </a:p>
          <a:p>
            <a:pPr algn="l">
              <a:buFont typeface="+mj-lt"/>
              <a:buAutoNum type="arabicPeriod"/>
            </a:pPr>
            <a:r>
              <a:rPr lang="en-US" b="1" i="0" dirty="0">
                <a:solidFill>
                  <a:srgbClr val="374151"/>
                </a:solidFill>
                <a:effectLst/>
                <a:latin typeface="Söhne"/>
              </a:rPr>
              <a:t>Update Gate (</a:t>
            </a:r>
            <a:r>
              <a:rPr lang="en-US" b="1" i="0" dirty="0" err="1">
                <a:solidFill>
                  <a:srgbClr val="374151"/>
                </a:solidFill>
                <a:effectLst/>
                <a:latin typeface="Söhne"/>
              </a:rPr>
              <a:t>z_t</a:t>
            </a:r>
            <a:r>
              <a:rPr lang="en-US" b="1" i="0" dirty="0">
                <a:solidFill>
                  <a:srgbClr val="374151"/>
                </a:solidFill>
                <a:effectLst/>
                <a:latin typeface="Söhne"/>
              </a:rPr>
              <a:t>) and Reset Gate (</a:t>
            </a:r>
            <a:r>
              <a:rPr lang="en-US" b="1" i="0" dirty="0" err="1">
                <a:solidFill>
                  <a:srgbClr val="374151"/>
                </a:solidFill>
                <a:effectLst/>
                <a:latin typeface="Söhne"/>
              </a:rPr>
              <a:t>r_t</a:t>
            </a:r>
            <a:r>
              <a:rPr lang="en-US" b="1" i="0" dirty="0">
                <a:solidFill>
                  <a:srgbClr val="374151"/>
                </a:solidFill>
                <a:effectLst/>
                <a:latin typeface="Söhne"/>
              </a:rPr>
              <a:t>)</a:t>
            </a:r>
            <a:r>
              <a:rPr lang="en-US" b="0" i="0" dirty="0">
                <a:solidFill>
                  <a:srgbClr val="374151"/>
                </a:solidFill>
                <a:effectLst/>
                <a:latin typeface="Söhne"/>
              </a:rPr>
              <a:t>: These are two gates that regulate the flow of information in and out of the hidden state. The update gate (</a:t>
            </a:r>
            <a:r>
              <a:rPr lang="en-US" b="0" i="0" dirty="0" err="1">
                <a:solidFill>
                  <a:srgbClr val="374151"/>
                </a:solidFill>
                <a:effectLst/>
                <a:latin typeface="Söhne"/>
              </a:rPr>
              <a:t>z_t</a:t>
            </a:r>
            <a:r>
              <a:rPr lang="en-US" b="0" i="0" dirty="0">
                <a:solidFill>
                  <a:srgbClr val="374151"/>
                </a:solidFill>
                <a:effectLst/>
                <a:latin typeface="Söhne"/>
              </a:rPr>
              <a:t>) controls how much of the previous hidden state should be retained, and the reset gate (</a:t>
            </a:r>
            <a:r>
              <a:rPr lang="en-US" b="0" i="0" dirty="0" err="1">
                <a:solidFill>
                  <a:srgbClr val="374151"/>
                </a:solidFill>
                <a:effectLst/>
                <a:latin typeface="Söhne"/>
              </a:rPr>
              <a:t>r_t</a:t>
            </a:r>
            <a:r>
              <a:rPr lang="en-US" b="0" i="0" dirty="0">
                <a:solidFill>
                  <a:srgbClr val="374151"/>
                </a:solidFill>
                <a:effectLst/>
                <a:latin typeface="Söhne"/>
              </a:rPr>
              <a:t>) decides how much of the previous state should be ignored.</a:t>
            </a:r>
          </a:p>
          <a:p>
            <a:br>
              <a:rPr lang="en-US" dirty="0"/>
            </a:br>
            <a:endParaRPr lang="en-US" dirty="0"/>
          </a:p>
        </p:txBody>
      </p:sp>
    </p:spTree>
    <p:extLst>
      <p:ext uri="{BB962C8B-B14F-4D97-AF65-F5344CB8AC3E}">
        <p14:creationId xmlns:p14="http://schemas.microsoft.com/office/powerpoint/2010/main" val="345920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with text on it&#10;&#10;Description automatically generated">
            <a:extLst>
              <a:ext uri="{FF2B5EF4-FFF2-40B4-BE49-F238E27FC236}">
                <a16:creationId xmlns:a16="http://schemas.microsoft.com/office/drawing/2014/main" id="{B01DD3DE-BA8E-936A-D271-9E1D5E3AA100}"/>
              </a:ext>
            </a:extLst>
          </p:cNvPr>
          <p:cNvPicPr>
            <a:picLocks noChangeAspect="1"/>
          </p:cNvPicPr>
          <p:nvPr/>
        </p:nvPicPr>
        <p:blipFill>
          <a:blip r:embed="rId2"/>
          <a:stretch>
            <a:fillRect/>
          </a:stretch>
        </p:blipFill>
        <p:spPr>
          <a:xfrm>
            <a:off x="2349500" y="82550"/>
            <a:ext cx="7493000" cy="6692900"/>
          </a:xfrm>
          <a:prstGeom prst="rect">
            <a:avLst/>
          </a:prstGeom>
        </p:spPr>
      </p:pic>
    </p:spTree>
    <p:extLst>
      <p:ext uri="{BB962C8B-B14F-4D97-AF65-F5344CB8AC3E}">
        <p14:creationId xmlns:p14="http://schemas.microsoft.com/office/powerpoint/2010/main" val="2588391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8DAEC4-86F1-77E5-8406-2368AD045E20}"/>
              </a:ext>
            </a:extLst>
          </p:cNvPr>
          <p:cNvSpPr>
            <a:spLocks noGrp="1"/>
          </p:cNvSpPr>
          <p:nvPr>
            <p:ph type="title"/>
          </p:nvPr>
        </p:nvSpPr>
        <p:spPr>
          <a:xfrm flipV="1">
            <a:off x="761801" y="-1425827"/>
            <a:ext cx="9906799" cy="1072137"/>
          </a:xfrm>
        </p:spPr>
        <p:txBody>
          <a:bodyPr>
            <a:normAutofit/>
          </a:bodyPr>
          <a:lstStyle/>
          <a:p>
            <a:endParaRPr lang="en-US" dirty="0"/>
          </a:p>
        </p:txBody>
      </p:sp>
      <p:pic>
        <p:nvPicPr>
          <p:cNvPr id="7" name="Graphic 6" descr="Handshake">
            <a:extLst>
              <a:ext uri="{FF2B5EF4-FFF2-40B4-BE49-F238E27FC236}">
                <a16:creationId xmlns:a16="http://schemas.microsoft.com/office/drawing/2014/main" id="{C8DC84ED-A83F-3C9F-29A2-D6455B57D7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5182" y="1400175"/>
            <a:ext cx="3427516" cy="4598842"/>
          </a:xfrm>
          <a:prstGeom prst="rect">
            <a:avLst/>
          </a:prstGeom>
        </p:spPr>
      </p:pic>
      <p:sp>
        <p:nvSpPr>
          <p:cNvPr id="3" name="Content Placeholder 2">
            <a:extLst>
              <a:ext uri="{FF2B5EF4-FFF2-40B4-BE49-F238E27FC236}">
                <a16:creationId xmlns:a16="http://schemas.microsoft.com/office/drawing/2014/main" id="{5ACFD0B2-C134-E7A5-737E-74B408766984}"/>
              </a:ext>
            </a:extLst>
          </p:cNvPr>
          <p:cNvSpPr>
            <a:spLocks noGrp="1"/>
          </p:cNvSpPr>
          <p:nvPr>
            <p:ph idx="1"/>
          </p:nvPr>
        </p:nvSpPr>
        <p:spPr>
          <a:xfrm>
            <a:off x="6547560" y="1628209"/>
            <a:ext cx="4119258" cy="3601581"/>
          </a:xfrm>
        </p:spPr>
        <p:txBody>
          <a:bodyPr anchor="ctr">
            <a:normAutofit/>
          </a:bodyPr>
          <a:lstStyle/>
          <a:p>
            <a:r>
              <a:rPr lang="en-US" sz="3600" dirty="0"/>
              <a:t>Thank you.</a:t>
            </a: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96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EDA00C-F876-FA49-ED4B-6E3217456383}"/>
              </a:ext>
            </a:extLst>
          </p:cNvPr>
          <p:cNvSpPr>
            <a:spLocks noGrp="1"/>
          </p:cNvSpPr>
          <p:nvPr>
            <p:ph type="title"/>
          </p:nvPr>
        </p:nvSpPr>
        <p:spPr>
          <a:xfrm>
            <a:off x="761801" y="858982"/>
            <a:ext cx="10111983" cy="1515728"/>
          </a:xfrm>
        </p:spPr>
        <p:txBody>
          <a:bodyPr>
            <a:normAutofit/>
          </a:bodyPr>
          <a:lstStyle/>
          <a:p>
            <a:r>
              <a:rPr lang="en-US" dirty="0">
                <a:latin typeface="Söhne"/>
              </a:rPr>
              <a:t>RNN  Uses: 1. </a:t>
            </a:r>
            <a:r>
              <a:rPr lang="en-US" sz="4400" b="1" i="0" dirty="0">
                <a:solidFill>
                  <a:srgbClr val="374151"/>
                </a:solidFill>
                <a:effectLst/>
                <a:latin typeface="Söhne"/>
              </a:rPr>
              <a:t>Part-of-Speech Tagging: </a:t>
            </a:r>
            <a:br>
              <a:rPr lang="en-US" b="0" i="0" dirty="0">
                <a:effectLst/>
                <a:latin typeface="Söhne"/>
              </a:rPr>
            </a:br>
            <a:endParaRPr lang="en-US" dirty="0"/>
          </a:p>
        </p:txBody>
      </p:sp>
      <p:sp>
        <p:nvSpPr>
          <p:cNvPr id="18" name="Content Placeholder 2">
            <a:extLst>
              <a:ext uri="{FF2B5EF4-FFF2-40B4-BE49-F238E27FC236}">
                <a16:creationId xmlns:a16="http://schemas.microsoft.com/office/drawing/2014/main" id="{B5E0DAE6-B20B-2621-104B-454DEB136209}"/>
              </a:ext>
            </a:extLst>
          </p:cNvPr>
          <p:cNvSpPr>
            <a:spLocks noGrp="1"/>
          </p:cNvSpPr>
          <p:nvPr>
            <p:ph idx="1"/>
          </p:nvPr>
        </p:nvSpPr>
        <p:spPr>
          <a:xfrm>
            <a:off x="142875" y="2980525"/>
            <a:ext cx="5499269" cy="3259554"/>
          </a:xfrm>
        </p:spPr>
        <p:txBody>
          <a:bodyPr>
            <a:noAutofit/>
          </a:bodyPr>
          <a:lstStyle/>
          <a:p>
            <a:pPr algn="l"/>
            <a:r>
              <a:rPr lang="en-US" sz="1800" b="0" i="0" dirty="0">
                <a:solidFill>
                  <a:srgbClr val="374151"/>
                </a:solidFill>
                <a:effectLst/>
                <a:latin typeface="Söhne"/>
              </a:rPr>
              <a:t>RNNs can be used for part-of-speech tagging, where each word in a sentence is assigned a grammatical category (e.g., noun, verb, adjective). Here's an example:</a:t>
            </a:r>
          </a:p>
          <a:p>
            <a:pPr algn="l"/>
            <a:r>
              <a:rPr lang="en-US" sz="1800" b="1" i="0" dirty="0">
                <a:solidFill>
                  <a:srgbClr val="374151"/>
                </a:solidFill>
                <a:effectLst/>
                <a:latin typeface="Söhne"/>
              </a:rPr>
              <a:t>Input Sentence</a:t>
            </a:r>
            <a:r>
              <a:rPr lang="en-US" sz="1800" b="0" i="0" dirty="0">
                <a:solidFill>
                  <a:srgbClr val="374151"/>
                </a:solidFill>
                <a:effectLst/>
                <a:latin typeface="Söhne"/>
              </a:rPr>
              <a:t>: "The quick brown fox jumps over the lazy dog.”</a:t>
            </a:r>
          </a:p>
          <a:p>
            <a:pPr algn="l"/>
            <a:endParaRPr lang="en-US" sz="1800" b="0" i="0" dirty="0">
              <a:solidFill>
                <a:srgbClr val="374151"/>
              </a:solidFill>
              <a:effectLst/>
              <a:latin typeface="Söhne"/>
            </a:endParaRPr>
          </a:p>
          <a:p>
            <a:pPr algn="l"/>
            <a:r>
              <a:rPr lang="en-US" sz="1800" b="0" i="0" dirty="0">
                <a:solidFill>
                  <a:srgbClr val="374151"/>
                </a:solidFill>
                <a:effectLst/>
                <a:latin typeface="Söhne"/>
              </a:rPr>
              <a:t>RNNs can be trained to predict these tags based on the context of the words in a sentence.</a:t>
            </a:r>
          </a:p>
          <a:p>
            <a:br>
              <a:rPr lang="en-US" sz="1400" dirty="0"/>
            </a:br>
            <a:br>
              <a:rPr lang="en-US" sz="1800" dirty="0"/>
            </a:br>
            <a:endParaRPr lang="en-US" sz="1800" dirty="0"/>
          </a:p>
        </p:txBody>
      </p:sp>
      <p:cxnSp>
        <p:nvCxnSpPr>
          <p:cNvPr id="28" name="Straight Connector 27">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E34D948-7F48-7ADD-D53A-CCEF4EF0B24D}"/>
              </a:ext>
            </a:extLst>
          </p:cNvPr>
          <p:cNvSpPr txBox="1"/>
          <p:nvPr/>
        </p:nvSpPr>
        <p:spPr>
          <a:xfrm>
            <a:off x="6411433" y="2902688"/>
            <a:ext cx="5256722" cy="3416320"/>
          </a:xfrm>
          <a:prstGeom prst="rect">
            <a:avLst/>
          </a:prstGeom>
          <a:noFill/>
        </p:spPr>
        <p:txBody>
          <a:bodyPr wrap="square" rtlCol="0">
            <a:spAutoFit/>
          </a:bodyPr>
          <a:lstStyle/>
          <a:p>
            <a:pPr algn="l"/>
            <a:r>
              <a:rPr lang="en-US" sz="1800" b="1" i="0" dirty="0">
                <a:solidFill>
                  <a:srgbClr val="374151"/>
                </a:solidFill>
                <a:effectLst/>
                <a:latin typeface="Söhne"/>
              </a:rPr>
              <a:t>Output Tags</a:t>
            </a:r>
            <a:r>
              <a:rPr lang="en-US" sz="1800" b="0" i="0" dirty="0">
                <a:solidFill>
                  <a:srgbClr val="374151"/>
                </a:solidFill>
                <a:effectLst/>
                <a:latin typeface="Söhne"/>
              </a:rPr>
              <a:t>:</a:t>
            </a:r>
          </a:p>
          <a:p>
            <a:pPr algn="l">
              <a:buFont typeface="Arial" panose="020B0604020202020204" pitchFamily="34" charset="0"/>
              <a:buChar char="•"/>
            </a:pPr>
            <a:r>
              <a:rPr lang="en-US" sz="1800" b="0" i="0" dirty="0">
                <a:solidFill>
                  <a:srgbClr val="374151"/>
                </a:solidFill>
                <a:effectLst/>
                <a:latin typeface="Söhne"/>
              </a:rPr>
              <a:t>"The" - Determiner</a:t>
            </a:r>
          </a:p>
          <a:p>
            <a:pPr algn="l">
              <a:buFont typeface="Arial" panose="020B0604020202020204" pitchFamily="34" charset="0"/>
              <a:buChar char="•"/>
            </a:pPr>
            <a:r>
              <a:rPr lang="en-US" sz="1800" b="0" i="0" dirty="0">
                <a:solidFill>
                  <a:srgbClr val="374151"/>
                </a:solidFill>
                <a:effectLst/>
                <a:latin typeface="Söhne"/>
              </a:rPr>
              <a:t>"quick" - Adjective</a:t>
            </a:r>
          </a:p>
          <a:p>
            <a:pPr algn="l">
              <a:buFont typeface="Arial" panose="020B0604020202020204" pitchFamily="34" charset="0"/>
              <a:buChar char="•"/>
            </a:pPr>
            <a:r>
              <a:rPr lang="en-US" sz="1800" b="0" i="0" dirty="0">
                <a:solidFill>
                  <a:srgbClr val="374151"/>
                </a:solidFill>
                <a:effectLst/>
                <a:latin typeface="Söhne"/>
              </a:rPr>
              <a:t>"brown" - Adjective</a:t>
            </a:r>
          </a:p>
          <a:p>
            <a:pPr algn="l">
              <a:buFont typeface="Arial" panose="020B0604020202020204" pitchFamily="34" charset="0"/>
              <a:buChar char="•"/>
            </a:pPr>
            <a:r>
              <a:rPr lang="en-US" sz="1800" b="0" i="0" dirty="0">
                <a:solidFill>
                  <a:srgbClr val="374151"/>
                </a:solidFill>
                <a:effectLst/>
                <a:latin typeface="Söhne"/>
              </a:rPr>
              <a:t>"fox" - Noun</a:t>
            </a:r>
          </a:p>
          <a:p>
            <a:pPr algn="l">
              <a:buFont typeface="Arial" panose="020B0604020202020204" pitchFamily="34" charset="0"/>
              <a:buChar char="•"/>
            </a:pPr>
            <a:r>
              <a:rPr lang="en-US" sz="1800" b="0" i="0" dirty="0">
                <a:solidFill>
                  <a:srgbClr val="374151"/>
                </a:solidFill>
                <a:effectLst/>
                <a:latin typeface="Söhne"/>
              </a:rPr>
              <a:t>"jumps" - Verb</a:t>
            </a:r>
          </a:p>
          <a:p>
            <a:pPr algn="l">
              <a:buFont typeface="Arial" panose="020B0604020202020204" pitchFamily="34" charset="0"/>
              <a:buChar char="•"/>
            </a:pPr>
            <a:r>
              <a:rPr lang="en-US" sz="1800" b="0" i="0" dirty="0">
                <a:solidFill>
                  <a:srgbClr val="374151"/>
                </a:solidFill>
                <a:effectLst/>
                <a:latin typeface="Söhne"/>
              </a:rPr>
              <a:t>"over" - Preposition</a:t>
            </a:r>
          </a:p>
          <a:p>
            <a:pPr algn="l">
              <a:buFont typeface="Arial" panose="020B0604020202020204" pitchFamily="34" charset="0"/>
              <a:buChar char="•"/>
            </a:pPr>
            <a:r>
              <a:rPr lang="en-US" sz="1800" b="0" i="0" dirty="0">
                <a:solidFill>
                  <a:srgbClr val="374151"/>
                </a:solidFill>
                <a:effectLst/>
                <a:latin typeface="Söhne"/>
              </a:rPr>
              <a:t>"the" - Determiner</a:t>
            </a:r>
          </a:p>
          <a:p>
            <a:pPr algn="l">
              <a:buFont typeface="Arial" panose="020B0604020202020204" pitchFamily="34" charset="0"/>
              <a:buChar char="•"/>
            </a:pPr>
            <a:r>
              <a:rPr lang="en-US" sz="1800" b="0" i="0" dirty="0">
                <a:solidFill>
                  <a:srgbClr val="374151"/>
                </a:solidFill>
                <a:effectLst/>
                <a:latin typeface="Söhne"/>
              </a:rPr>
              <a:t>"lazy" - Adjective</a:t>
            </a:r>
          </a:p>
          <a:p>
            <a:pPr algn="l">
              <a:buFont typeface="Arial" panose="020B0604020202020204" pitchFamily="34" charset="0"/>
              <a:buChar char="•"/>
            </a:pPr>
            <a:r>
              <a:rPr lang="en-US" sz="1800" b="0" i="0" dirty="0">
                <a:solidFill>
                  <a:srgbClr val="374151"/>
                </a:solidFill>
                <a:effectLst/>
                <a:latin typeface="Söhne"/>
              </a:rPr>
              <a:t>"dog" - Noun</a:t>
            </a:r>
          </a:p>
          <a:p>
            <a:pPr algn="l">
              <a:buFont typeface="Arial" panose="020B0604020202020204" pitchFamily="34" charset="0"/>
              <a:buChar char="•"/>
            </a:pPr>
            <a:r>
              <a:rPr lang="en-US" sz="1800" b="0" i="0" dirty="0">
                <a:solidFill>
                  <a:srgbClr val="374151"/>
                </a:solidFill>
                <a:effectLst/>
                <a:latin typeface="Söhne"/>
              </a:rPr>
              <a:t>"." - Punctuation</a:t>
            </a:r>
          </a:p>
          <a:p>
            <a:endParaRPr lang="en-US" dirty="0"/>
          </a:p>
        </p:txBody>
      </p:sp>
    </p:spTree>
    <p:extLst>
      <p:ext uri="{BB962C8B-B14F-4D97-AF65-F5344CB8AC3E}">
        <p14:creationId xmlns:p14="http://schemas.microsoft.com/office/powerpoint/2010/main" val="423389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6BA8-E87E-8407-7F53-A6FE5BB2331F}"/>
              </a:ext>
            </a:extLst>
          </p:cNvPr>
          <p:cNvSpPr>
            <a:spLocks noGrp="1"/>
          </p:cNvSpPr>
          <p:nvPr>
            <p:ph type="title"/>
          </p:nvPr>
        </p:nvSpPr>
        <p:spPr/>
        <p:txBody>
          <a:bodyPr/>
          <a:lstStyle/>
          <a:p>
            <a:r>
              <a:rPr lang="en-US" dirty="0"/>
              <a:t>2. </a:t>
            </a:r>
            <a:r>
              <a:rPr lang="en-US" b="0" i="0" dirty="0">
                <a:solidFill>
                  <a:srgbClr val="374151"/>
                </a:solidFill>
                <a:effectLst/>
                <a:latin typeface="Söhne"/>
              </a:rPr>
              <a:t>Sentiment Analysis: </a:t>
            </a:r>
            <a:endParaRPr lang="en-US" dirty="0"/>
          </a:p>
        </p:txBody>
      </p:sp>
      <p:sp>
        <p:nvSpPr>
          <p:cNvPr id="3" name="Content Placeholder 2">
            <a:extLst>
              <a:ext uri="{FF2B5EF4-FFF2-40B4-BE49-F238E27FC236}">
                <a16:creationId xmlns:a16="http://schemas.microsoft.com/office/drawing/2014/main" id="{D7E88533-D1A1-2EF5-EE82-82CB45DF562C}"/>
              </a:ext>
            </a:extLst>
          </p:cNvPr>
          <p:cNvSpPr>
            <a:spLocks noGrp="1"/>
          </p:cNvSpPr>
          <p:nvPr>
            <p:ph idx="1"/>
          </p:nvPr>
        </p:nvSpPr>
        <p:spPr/>
        <p:txBody>
          <a:bodyPr/>
          <a:lstStyle/>
          <a:p>
            <a:pPr algn="l"/>
            <a:r>
              <a:rPr lang="en-US" b="0" i="0" dirty="0">
                <a:solidFill>
                  <a:srgbClr val="374151"/>
                </a:solidFill>
                <a:effectLst/>
                <a:latin typeface="Söhne"/>
              </a:rPr>
              <a:t>RNNs can be used for sentence or document classification tasks, such as sentiment analysis, where the goal is to determine the sentiment (positive, negative, neutral) of a piece of text. For example:</a:t>
            </a:r>
          </a:p>
          <a:p>
            <a:pPr algn="l"/>
            <a:r>
              <a:rPr lang="en-US" b="1" i="0" dirty="0">
                <a:solidFill>
                  <a:srgbClr val="374151"/>
                </a:solidFill>
                <a:effectLst/>
                <a:latin typeface="Söhne"/>
              </a:rPr>
              <a:t>Input Sentence</a:t>
            </a:r>
            <a:r>
              <a:rPr lang="en-US" b="0" i="0" dirty="0">
                <a:solidFill>
                  <a:srgbClr val="374151"/>
                </a:solidFill>
                <a:effectLst/>
                <a:latin typeface="Söhne"/>
              </a:rPr>
              <a:t>: "I loved the movie; it was so entertaining!"</a:t>
            </a:r>
          </a:p>
          <a:p>
            <a:pPr algn="l"/>
            <a:r>
              <a:rPr lang="en-US" b="1" i="0" dirty="0">
                <a:solidFill>
                  <a:srgbClr val="374151"/>
                </a:solidFill>
                <a:effectLst/>
                <a:latin typeface="Söhne"/>
              </a:rPr>
              <a:t>Sentiment</a:t>
            </a:r>
            <a:r>
              <a:rPr lang="en-US" b="0" i="0" dirty="0">
                <a:solidFill>
                  <a:srgbClr val="374151"/>
                </a:solidFill>
                <a:effectLst/>
                <a:latin typeface="Söhne"/>
              </a:rPr>
              <a:t>: Positive</a:t>
            </a:r>
          </a:p>
          <a:p>
            <a:pPr algn="l"/>
            <a:r>
              <a:rPr lang="en-US" b="0" i="0" dirty="0">
                <a:solidFill>
                  <a:srgbClr val="374151"/>
                </a:solidFill>
                <a:effectLst/>
                <a:latin typeface="Söhne"/>
              </a:rPr>
              <a:t>In this case, the RNN analyzes the words in the sentence and classifies it as expressing a positive sentiment.</a:t>
            </a:r>
          </a:p>
          <a:p>
            <a:endParaRPr lang="en-US" dirty="0"/>
          </a:p>
        </p:txBody>
      </p:sp>
    </p:spTree>
    <p:extLst>
      <p:ext uri="{BB962C8B-B14F-4D97-AF65-F5344CB8AC3E}">
        <p14:creationId xmlns:p14="http://schemas.microsoft.com/office/powerpoint/2010/main" val="358553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8440-AEFF-8473-8747-01CCEA599939}"/>
              </a:ext>
            </a:extLst>
          </p:cNvPr>
          <p:cNvSpPr>
            <a:spLocks noGrp="1"/>
          </p:cNvSpPr>
          <p:nvPr>
            <p:ph type="title"/>
          </p:nvPr>
        </p:nvSpPr>
        <p:spPr/>
        <p:txBody>
          <a:bodyPr/>
          <a:lstStyle/>
          <a:p>
            <a:r>
              <a:rPr lang="en-US" dirty="0"/>
              <a:t>3. </a:t>
            </a:r>
            <a:r>
              <a:rPr lang="en-US" b="0" i="0" dirty="0">
                <a:solidFill>
                  <a:srgbClr val="374151"/>
                </a:solidFill>
                <a:effectLst/>
                <a:latin typeface="Söhne"/>
              </a:rPr>
              <a:t>Text Generation: </a:t>
            </a:r>
            <a:endParaRPr lang="en-US" dirty="0"/>
          </a:p>
        </p:txBody>
      </p:sp>
      <p:sp>
        <p:nvSpPr>
          <p:cNvPr id="3" name="Content Placeholder 2">
            <a:extLst>
              <a:ext uri="{FF2B5EF4-FFF2-40B4-BE49-F238E27FC236}">
                <a16:creationId xmlns:a16="http://schemas.microsoft.com/office/drawing/2014/main" id="{D86B4A60-D585-ACBD-6ADB-CF80745D2CD0}"/>
              </a:ext>
            </a:extLst>
          </p:cNvPr>
          <p:cNvSpPr>
            <a:spLocks noGrp="1"/>
          </p:cNvSpPr>
          <p:nvPr>
            <p:ph idx="1"/>
          </p:nvPr>
        </p:nvSpPr>
        <p:spPr/>
        <p:txBody>
          <a:bodyPr/>
          <a:lstStyle/>
          <a:p>
            <a:pPr algn="l"/>
            <a:r>
              <a:rPr lang="en-US" b="0" i="0" dirty="0">
                <a:solidFill>
                  <a:srgbClr val="374151"/>
                </a:solidFill>
                <a:effectLst/>
                <a:latin typeface="Söhne"/>
              </a:rPr>
              <a:t>RNNs are often used to generate text, either character by character or word by word. For instance, you can train an RNN on a dataset of Shakespearean text and use it to generate Shakespearean-style text:</a:t>
            </a:r>
          </a:p>
          <a:p>
            <a:pPr algn="l"/>
            <a:r>
              <a:rPr lang="en-US" b="1" i="0" dirty="0">
                <a:solidFill>
                  <a:srgbClr val="374151"/>
                </a:solidFill>
                <a:effectLst/>
                <a:latin typeface="Söhne"/>
              </a:rPr>
              <a:t>Generated Text</a:t>
            </a:r>
            <a:r>
              <a:rPr lang="en-US" b="0" i="0" dirty="0">
                <a:solidFill>
                  <a:srgbClr val="374151"/>
                </a:solidFill>
                <a:effectLst/>
                <a:latin typeface="Söhne"/>
              </a:rPr>
              <a:t>: "To be or not to be, that is the question."</a:t>
            </a:r>
          </a:p>
          <a:p>
            <a:pPr algn="l"/>
            <a:r>
              <a:rPr lang="en-US" b="0" i="0" dirty="0">
                <a:solidFill>
                  <a:srgbClr val="374151"/>
                </a:solidFill>
                <a:effectLst/>
                <a:latin typeface="Söhne"/>
              </a:rPr>
              <a:t>The RNN, after being trained on a corpus of Shakespeare's works, can generate text that mimics his writing style.</a:t>
            </a:r>
          </a:p>
          <a:p>
            <a:endParaRPr lang="en-US" dirty="0"/>
          </a:p>
        </p:txBody>
      </p:sp>
    </p:spTree>
    <p:extLst>
      <p:ext uri="{BB962C8B-B14F-4D97-AF65-F5344CB8AC3E}">
        <p14:creationId xmlns:p14="http://schemas.microsoft.com/office/powerpoint/2010/main" val="3415871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39E0238D-E295-49BE-9BFE-E9189D69E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85E9A4A-0183-4A3C-B68E-A22927891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9" cy="6858000"/>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0" name="Rectangle 39">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5ACF3-F3FE-2C11-45BC-0B09B63E614A}"/>
              </a:ext>
            </a:extLst>
          </p:cNvPr>
          <p:cNvSpPr>
            <a:spLocks noGrp="1"/>
          </p:cNvSpPr>
          <p:nvPr>
            <p:ph type="title"/>
          </p:nvPr>
        </p:nvSpPr>
        <p:spPr>
          <a:xfrm>
            <a:off x="6580233" y="2579129"/>
            <a:ext cx="4709550" cy="3433149"/>
          </a:xfrm>
        </p:spPr>
        <p:txBody>
          <a:bodyPr vert="horz" lIns="91440" tIns="45720" rIns="91440" bIns="45720" rtlCol="0" anchor="ctr">
            <a:normAutofit/>
          </a:bodyPr>
          <a:lstStyle/>
          <a:p>
            <a:r>
              <a:rPr lang="en-US" sz="4800"/>
              <a:t>Problems with RNN?</a:t>
            </a:r>
          </a:p>
        </p:txBody>
      </p:sp>
      <p:sp useBgFill="1">
        <p:nvSpPr>
          <p:cNvPr id="42" name="Rectangle 4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0" cy="1874237"/>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od human figure">
            <a:extLst>
              <a:ext uri="{FF2B5EF4-FFF2-40B4-BE49-F238E27FC236}">
                <a16:creationId xmlns:a16="http://schemas.microsoft.com/office/drawing/2014/main" id="{8E849A74-6EFF-21AB-1E38-3026673E455E}"/>
              </a:ext>
            </a:extLst>
          </p:cNvPr>
          <p:cNvPicPr>
            <a:picLocks noChangeAspect="1"/>
          </p:cNvPicPr>
          <p:nvPr/>
        </p:nvPicPr>
        <p:blipFill rotWithShape="1">
          <a:blip r:embed="rId2"/>
          <a:srcRect r="40666" b="-2"/>
          <a:stretch/>
        </p:blipFill>
        <p:spPr>
          <a:xfrm>
            <a:off x="20" y="-1"/>
            <a:ext cx="6095978" cy="6857999"/>
          </a:xfrm>
          <a:prstGeom prst="rect">
            <a:avLst/>
          </a:prstGeom>
        </p:spPr>
      </p:pic>
      <p:cxnSp>
        <p:nvCxnSpPr>
          <p:cNvPr id="44" name="Straight Connector 43">
            <a:extLst>
              <a:ext uri="{FF2B5EF4-FFF2-40B4-BE49-F238E27FC236}">
                <a16:creationId xmlns:a16="http://schemas.microsoft.com/office/drawing/2014/main" id="{872DAFA4-5D2E-4391-AD38-B26F579F40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24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57871E-C065-5CF5-210D-539D3E524EF9}"/>
              </a:ext>
            </a:extLst>
          </p:cNvPr>
          <p:cNvSpPr>
            <a:spLocks noGrp="1"/>
          </p:cNvSpPr>
          <p:nvPr>
            <p:ph type="title"/>
          </p:nvPr>
        </p:nvSpPr>
        <p:spPr>
          <a:xfrm>
            <a:off x="761801" y="858983"/>
            <a:ext cx="9906799" cy="1161594"/>
          </a:xfrm>
        </p:spPr>
        <p:txBody>
          <a:bodyPr>
            <a:normAutofit/>
          </a:bodyPr>
          <a:lstStyle/>
          <a:p>
            <a:r>
              <a:rPr lang="en-US" dirty="0"/>
              <a:t>Problem 1: Vanishing Gradient </a:t>
            </a:r>
          </a:p>
        </p:txBody>
      </p:sp>
      <p:sp>
        <p:nvSpPr>
          <p:cNvPr id="3" name="Content Placeholder 2">
            <a:extLst>
              <a:ext uri="{FF2B5EF4-FFF2-40B4-BE49-F238E27FC236}">
                <a16:creationId xmlns:a16="http://schemas.microsoft.com/office/drawing/2014/main" id="{5A0DC3A2-CBDD-D98D-6D4A-2E323B58F308}"/>
              </a:ext>
            </a:extLst>
          </p:cNvPr>
          <p:cNvSpPr>
            <a:spLocks noGrp="1"/>
          </p:cNvSpPr>
          <p:nvPr>
            <p:ph idx="1"/>
          </p:nvPr>
        </p:nvSpPr>
        <p:spPr>
          <a:xfrm flipH="1" flipV="1">
            <a:off x="12525083" y="5943600"/>
            <a:ext cx="53233" cy="895548"/>
          </a:xfrm>
        </p:spPr>
        <p:txBody>
          <a:bodyPr anchor="ctr">
            <a:normAutofit/>
          </a:bodyPr>
          <a:lstStyle/>
          <a:p>
            <a:pPr>
              <a:lnSpc>
                <a:spcPct val="100000"/>
              </a:lnSpc>
            </a:pPr>
            <a:endParaRPr lang="en-US" sz="1800" dirty="0">
              <a:latin typeface="Söhne"/>
            </a:endParaRP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691A22F-BD07-FE5F-FD75-D8318B475A7B}"/>
              </a:ext>
            </a:extLst>
          </p:cNvPr>
          <p:cNvSpPr txBox="1"/>
          <p:nvPr/>
        </p:nvSpPr>
        <p:spPr>
          <a:xfrm>
            <a:off x="435934" y="3429000"/>
            <a:ext cx="11568215" cy="923330"/>
          </a:xfrm>
          <a:prstGeom prst="rect">
            <a:avLst/>
          </a:prstGeom>
          <a:noFill/>
        </p:spPr>
        <p:txBody>
          <a:bodyPr wrap="square" rtlCol="0">
            <a:spAutoFit/>
          </a:bodyPr>
          <a:lstStyle/>
          <a:p>
            <a:r>
              <a:rPr lang="en-US" b="0" i="0" dirty="0">
                <a:solidFill>
                  <a:srgbClr val="374151"/>
                </a:solidFill>
                <a:effectLst/>
                <a:latin typeface="Söhne"/>
              </a:rPr>
              <a:t>The vanishing gradient problem occurs when the gradients computed during backpropagation become very small as they are propagated backward through the network. As a result, the weights of the network are updated very slowly, and the network takes a long time to converge or may not converge at all.</a:t>
            </a:r>
            <a:endParaRPr lang="en-US" dirty="0"/>
          </a:p>
        </p:txBody>
      </p:sp>
    </p:spTree>
    <p:extLst>
      <p:ext uri="{BB962C8B-B14F-4D97-AF65-F5344CB8AC3E}">
        <p14:creationId xmlns:p14="http://schemas.microsoft.com/office/powerpoint/2010/main" val="132736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D9B4-3AB8-516D-DDA0-2DCA8144ACEF}"/>
              </a:ext>
            </a:extLst>
          </p:cNvPr>
          <p:cNvSpPr>
            <a:spLocks noGrp="1"/>
          </p:cNvSpPr>
          <p:nvPr>
            <p:ph type="title"/>
          </p:nvPr>
        </p:nvSpPr>
        <p:spPr/>
        <p:txBody>
          <a:bodyPr/>
          <a:lstStyle/>
          <a:p>
            <a:r>
              <a:rPr lang="en-US" b="1" i="0" dirty="0">
                <a:solidFill>
                  <a:srgbClr val="374151"/>
                </a:solidFill>
                <a:effectLst/>
                <a:latin typeface="Söhne"/>
              </a:rPr>
              <a:t>Vanishing Gradient Example</a:t>
            </a:r>
            <a:r>
              <a:rPr lang="en-US" b="0" i="0" dirty="0">
                <a:solidFill>
                  <a:srgbClr val="374151"/>
                </a:solidFill>
                <a:effectLst/>
                <a:latin typeface="Söhne"/>
              </a:rPr>
              <a:t>:</a:t>
            </a:r>
            <a:endParaRPr lang="en-US" dirty="0"/>
          </a:p>
        </p:txBody>
      </p:sp>
      <p:sp>
        <p:nvSpPr>
          <p:cNvPr id="3" name="Content Placeholder 2">
            <a:extLst>
              <a:ext uri="{FF2B5EF4-FFF2-40B4-BE49-F238E27FC236}">
                <a16:creationId xmlns:a16="http://schemas.microsoft.com/office/drawing/2014/main" id="{925BCFC7-DEAA-7167-C2B0-21D5DB282F96}"/>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Suppose you're training a simple neural network for a binary classification task, and you're using a sigmoid activation function. During backpropagation, the gradients start to become very small, close to zero. This means the weight updates are minimal, and the network learns very slowly. For instance:</a:t>
            </a:r>
          </a:p>
          <a:p>
            <a:pPr algn="l">
              <a:buFont typeface="Arial" panose="020B0604020202020204" pitchFamily="34" charset="0"/>
              <a:buChar char="•"/>
            </a:pPr>
            <a:r>
              <a:rPr lang="en-US" b="0" i="0" dirty="0">
                <a:solidFill>
                  <a:srgbClr val="374151"/>
                </a:solidFill>
                <a:effectLst/>
                <a:latin typeface="Söhne"/>
              </a:rPr>
              <a:t>Gradient of the loss with respect to a weight: 0.0001</a:t>
            </a:r>
          </a:p>
          <a:p>
            <a:pPr algn="l">
              <a:buFont typeface="Arial" panose="020B0604020202020204" pitchFamily="34" charset="0"/>
              <a:buChar char="•"/>
            </a:pPr>
            <a:r>
              <a:rPr lang="en-US" b="0" i="0" dirty="0">
                <a:solidFill>
                  <a:srgbClr val="374151"/>
                </a:solidFill>
                <a:effectLst/>
                <a:latin typeface="Söhne"/>
              </a:rPr>
              <a:t>Updated weight: 0.5 - 0.0001 = 0.4999</a:t>
            </a:r>
          </a:p>
          <a:p>
            <a:pPr algn="l"/>
            <a:r>
              <a:rPr lang="en-US" b="0" i="0" dirty="0">
                <a:solidFill>
                  <a:srgbClr val="374151"/>
                </a:solidFill>
                <a:effectLst/>
                <a:latin typeface="Söhne"/>
              </a:rPr>
              <a:t>As you can see, the gradient is extremely small, resulting in tiny weight updates. The network converges very slowly, and it may not effectively learn from the data.</a:t>
            </a:r>
          </a:p>
          <a:p>
            <a:endParaRPr lang="en-US" dirty="0"/>
          </a:p>
        </p:txBody>
      </p:sp>
    </p:spTree>
    <p:extLst>
      <p:ext uri="{BB962C8B-B14F-4D97-AF65-F5344CB8AC3E}">
        <p14:creationId xmlns:p14="http://schemas.microsoft.com/office/powerpoint/2010/main" val="370384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8B51-4B3E-30F0-9ACB-869946C82C11}"/>
              </a:ext>
            </a:extLst>
          </p:cNvPr>
          <p:cNvSpPr>
            <a:spLocks noGrp="1"/>
          </p:cNvSpPr>
          <p:nvPr>
            <p:ph type="title"/>
          </p:nvPr>
        </p:nvSpPr>
        <p:spPr/>
        <p:txBody>
          <a:bodyPr/>
          <a:lstStyle/>
          <a:p>
            <a:r>
              <a:rPr lang="en-US" dirty="0"/>
              <a:t>Problem 2: Exploding Gradient</a:t>
            </a:r>
          </a:p>
        </p:txBody>
      </p:sp>
      <p:sp>
        <p:nvSpPr>
          <p:cNvPr id="3" name="Content Placeholder 2">
            <a:extLst>
              <a:ext uri="{FF2B5EF4-FFF2-40B4-BE49-F238E27FC236}">
                <a16:creationId xmlns:a16="http://schemas.microsoft.com/office/drawing/2014/main" id="{4A6174CD-83BC-8F02-2081-408CB7C8F616}"/>
              </a:ext>
            </a:extLst>
          </p:cNvPr>
          <p:cNvSpPr>
            <a:spLocks noGrp="1"/>
          </p:cNvSpPr>
          <p:nvPr>
            <p:ph idx="1"/>
          </p:nvPr>
        </p:nvSpPr>
        <p:spPr/>
        <p:txBody>
          <a:bodyPr/>
          <a:lstStyle/>
          <a:p>
            <a:r>
              <a:rPr lang="en-US" b="0" i="0" dirty="0">
                <a:solidFill>
                  <a:srgbClr val="374151"/>
                </a:solidFill>
                <a:effectLst/>
                <a:latin typeface="Söhne"/>
              </a:rPr>
              <a:t>The exploding gradient problem occurs when the gradients become extremely large during backpropagation. This leads to very large weight updates, which can destabilize the training process and make it difficult to find good model parameters.</a:t>
            </a:r>
            <a:endParaRPr lang="en-US" dirty="0"/>
          </a:p>
        </p:txBody>
      </p:sp>
    </p:spTree>
    <p:extLst>
      <p:ext uri="{BB962C8B-B14F-4D97-AF65-F5344CB8AC3E}">
        <p14:creationId xmlns:p14="http://schemas.microsoft.com/office/powerpoint/2010/main" val="1368050699"/>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1827</Words>
  <Application>Microsoft Macintosh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Bierstadt</vt:lpstr>
      <vt:lpstr>Calibri</vt:lpstr>
      <vt:lpstr>Courier New</vt:lpstr>
      <vt:lpstr>Lato</vt:lpstr>
      <vt:lpstr>Söhne</vt:lpstr>
      <vt:lpstr>BevelVTI</vt:lpstr>
      <vt:lpstr>Natural Language Processing</vt:lpstr>
      <vt:lpstr>Recap</vt:lpstr>
      <vt:lpstr>RNN  Uses: 1. Part-of-Speech Tagging:  </vt:lpstr>
      <vt:lpstr>2. Sentiment Analysis: </vt:lpstr>
      <vt:lpstr>3. Text Generation: </vt:lpstr>
      <vt:lpstr>Problems with RNN?</vt:lpstr>
      <vt:lpstr>Problem 1: Vanishing Gradient </vt:lpstr>
      <vt:lpstr>Vanishing Gradient Example:</vt:lpstr>
      <vt:lpstr>Problem 2: Exploding Gradient</vt:lpstr>
      <vt:lpstr>Exploding Gradient Example:</vt:lpstr>
      <vt:lpstr>Solution to Exploding Gradient</vt:lpstr>
      <vt:lpstr>Gradient Clipping Process: </vt:lpstr>
      <vt:lpstr>Mathematically, gradient clipping can be expressed as follows. </vt:lpstr>
      <vt:lpstr>Simple Example for Gradient Clipping</vt:lpstr>
      <vt:lpstr>Solution to Vanishing Gradient: LSTM</vt:lpstr>
      <vt:lpstr>LSTM Structure: </vt:lpstr>
      <vt:lpstr>How LSTMs Solve the Vanishing Gradient Problem:</vt:lpstr>
      <vt:lpstr>PowerPoint Presentation</vt:lpstr>
      <vt:lpstr>Example: LSTM </vt:lpstr>
      <vt:lpstr>GRU</vt:lpstr>
      <vt:lpstr>GRU Structure: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Merchant, Maryam Yahayabhai</dc:creator>
  <cp:lastModifiedBy>Merchant, Maryam Yahayabhai</cp:lastModifiedBy>
  <cp:revision>2</cp:revision>
  <dcterms:created xsi:type="dcterms:W3CDTF">2023-09-07T15:15:58Z</dcterms:created>
  <dcterms:modified xsi:type="dcterms:W3CDTF">2023-10-13T12:54:21Z</dcterms:modified>
</cp:coreProperties>
</file>