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72" r:id="rId2"/>
  </p:sldMasterIdLst>
  <p:notesMasterIdLst>
    <p:notesMasterId r:id="rId36"/>
  </p:notesMasterIdLst>
  <p:sldIdLst>
    <p:sldId id="256" r:id="rId3"/>
    <p:sldId id="258" r:id="rId4"/>
    <p:sldId id="259" r:id="rId5"/>
    <p:sldId id="275" r:id="rId6"/>
    <p:sldId id="276" r:id="rId7"/>
    <p:sldId id="277" r:id="rId8"/>
    <p:sldId id="283" r:id="rId9"/>
    <p:sldId id="284" r:id="rId10"/>
    <p:sldId id="278" r:id="rId11"/>
    <p:sldId id="279" r:id="rId12"/>
    <p:sldId id="260" r:id="rId13"/>
    <p:sldId id="261" r:id="rId14"/>
    <p:sldId id="280" r:id="rId15"/>
    <p:sldId id="282" r:id="rId16"/>
    <p:sldId id="281" r:id="rId17"/>
    <p:sldId id="285" r:id="rId18"/>
    <p:sldId id="286" r:id="rId19"/>
    <p:sldId id="288" r:id="rId20"/>
    <p:sldId id="289" r:id="rId21"/>
    <p:sldId id="290" r:id="rId22"/>
    <p:sldId id="291" r:id="rId23"/>
    <p:sldId id="292" r:id="rId24"/>
    <p:sldId id="294" r:id="rId25"/>
    <p:sldId id="293" r:id="rId26"/>
    <p:sldId id="295" r:id="rId27"/>
    <p:sldId id="296" r:id="rId28"/>
    <p:sldId id="297" r:id="rId29"/>
    <p:sldId id="298" r:id="rId30"/>
    <p:sldId id="299" r:id="rId31"/>
    <p:sldId id="301" r:id="rId32"/>
    <p:sldId id="300" r:id="rId33"/>
    <p:sldId id="302" r:id="rId34"/>
    <p:sldId id="274" r:id="rId3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i2DMbwcICz7YsxXxHxbC70Ehsa3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94"/>
    <p:restoredTop sz="94711"/>
  </p:normalViewPr>
  <p:slideViewPr>
    <p:cSldViewPr snapToGrid="0">
      <p:cViewPr varScale="1">
        <p:scale>
          <a:sx n="165" d="100"/>
          <a:sy n="165" d="100"/>
        </p:scale>
        <p:origin x="208" y="112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14f0dacd04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8" name="Google Shape;158;g114f0dacd0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7303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14f0dacd0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14f0dacd04_0_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g114f0dacd04_0_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14f0dacd04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14f0dacd04_0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g114f0dacd04_0_1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14f0dacd04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14f0dacd04_0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g114f0dacd04_0_1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2213741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14f0dacd04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14f0dacd04_0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g114f0dacd04_0_1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34833066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14f0dacd04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14f0dacd04_0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2" name="Google Shape;172;g114f0dacd04_0_1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1056448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14f0dacd04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14f0dacd04_0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2" name="Google Shape;172;g114f0dacd04_0_1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7306660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14f0dacd04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14f0dacd04_0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2" name="Google Shape;172;g114f0dacd04_0_1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29959366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14f0dacd04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8" name="Google Shape;158;g114f0dacd0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21658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14f0dacd04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8" name="Google Shape;158;g114f0dacd0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839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14f0dacd04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8" name="Google Shape;158;g114f0dacd0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60519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14f0dacd04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8" name="Google Shape;158;g114f0dacd0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57824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14f0dacd04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8" name="Google Shape;158;g114f0dacd0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32397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14f0dacd04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8" name="Google Shape;158;g114f0dacd0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02202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14f0dacd04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8" name="Google Shape;158;g114f0dacd0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11898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14f0dacd04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8" name="Google Shape;158;g114f0dacd0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87931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14f0dacd04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8" name="Google Shape;158;g114f0dacd0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33758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14f0dacd04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8" name="Google Shape;158;g114f0dacd0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00601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14f0dacd04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8" name="Google Shape;158;g114f0dacd0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55099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14f0dacd04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8" name="Google Shape;158;g114f0dacd0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1924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14f0dacd04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8" name="Google Shape;158;g114f0dacd0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14f0dacd04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8" name="Google Shape;158;g114f0dacd0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35392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14f0dacd04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8" name="Google Shape;158;g114f0dacd0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76950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14f0dacd04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8" name="Google Shape;158;g114f0dacd0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46605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150af27c6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1150af27c69_0_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g1150af27c69_0_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14f0dacd04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8" name="Google Shape;158;g114f0dacd0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823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14f0dacd04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8" name="Google Shape;158;g114f0dacd0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7402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14f0dacd04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8" name="Google Shape;158;g114f0dacd0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4998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14f0dacd04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8" name="Google Shape;158;g114f0dacd0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6928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14f0dacd04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8" name="Google Shape;158;g114f0dacd0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6886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14f0dacd04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8" name="Google Shape;158;g114f0dacd0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3930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 – Bullets">
  <p:cSld name="1 – Bullets">
    <p:spTree>
      <p:nvGrpSpPr>
        <p:cNvPr id="1" name="Shape 10"/>
        <p:cNvGrpSpPr/>
        <p:nvPr/>
      </p:nvGrpSpPr>
      <p:grpSpPr>
        <a:xfrm>
          <a:off x="0" y="0"/>
          <a:ext cx="0" cy="0"/>
          <a:chOff x="0" y="0"/>
          <a:chExt cx="0" cy="0"/>
        </a:xfrm>
      </p:grpSpPr>
      <p:cxnSp>
        <p:nvCxnSpPr>
          <p:cNvPr id="11" name="Google Shape;11;p6"/>
          <p:cNvCxnSpPr/>
          <p:nvPr/>
        </p:nvCxnSpPr>
        <p:spPr>
          <a:xfrm>
            <a:off x="381000" y="1981200"/>
            <a:ext cx="11430000" cy="0"/>
          </a:xfrm>
          <a:prstGeom prst="straightConnector1">
            <a:avLst/>
          </a:prstGeom>
          <a:noFill/>
          <a:ln w="25400" cap="flat" cmpd="sng">
            <a:solidFill>
              <a:srgbClr val="EE2A3B"/>
            </a:solidFill>
            <a:prstDash val="solid"/>
            <a:miter lim="800000"/>
            <a:headEnd type="none" w="sm" len="sm"/>
            <a:tailEnd type="none" w="sm" len="sm"/>
          </a:ln>
        </p:spPr>
      </p:cxnSp>
      <p:sp>
        <p:nvSpPr>
          <p:cNvPr id="12" name="Google Shape;12;p6"/>
          <p:cNvSpPr txBox="1">
            <a:spLocks noGrp="1"/>
          </p:cNvSpPr>
          <p:nvPr>
            <p:ph type="body" idx="1"/>
          </p:nvPr>
        </p:nvSpPr>
        <p:spPr>
          <a:xfrm>
            <a:off x="381000" y="2209800"/>
            <a:ext cx="11430000" cy="4267200"/>
          </a:xfrm>
          <a:prstGeom prst="rect">
            <a:avLst/>
          </a:prstGeom>
          <a:noFill/>
          <a:ln>
            <a:noFill/>
          </a:ln>
        </p:spPr>
        <p:txBody>
          <a:bodyPr spcFirstLastPara="1" wrap="square" lIns="91425" tIns="45700" rIns="91425" bIns="45700" anchor="t" anchorCtr="0">
            <a:noAutofit/>
          </a:bodyPr>
          <a:lstStyle>
            <a:lvl1pPr marL="457200" marR="0" lvl="0" indent="-368300" algn="l" rtl="0">
              <a:lnSpc>
                <a:spcPct val="100000"/>
              </a:lnSpc>
              <a:spcBef>
                <a:spcPts val="10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body" idx="2"/>
          </p:nvPr>
        </p:nvSpPr>
        <p:spPr>
          <a:xfrm>
            <a:off x="380999" y="1219200"/>
            <a:ext cx="11430001" cy="5334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 – Bullet/Image">
  <p:cSld name="1 – Bullet/Image">
    <p:spTree>
      <p:nvGrpSpPr>
        <p:cNvPr id="1" name="Shape 60"/>
        <p:cNvGrpSpPr/>
        <p:nvPr/>
      </p:nvGrpSpPr>
      <p:grpSpPr>
        <a:xfrm>
          <a:off x="0" y="0"/>
          <a:ext cx="0" cy="0"/>
          <a:chOff x="0" y="0"/>
          <a:chExt cx="0" cy="0"/>
        </a:xfrm>
      </p:grpSpPr>
      <p:cxnSp>
        <p:nvCxnSpPr>
          <p:cNvPr id="61" name="Google Shape;61;p19"/>
          <p:cNvCxnSpPr/>
          <p:nvPr/>
        </p:nvCxnSpPr>
        <p:spPr>
          <a:xfrm>
            <a:off x="381000" y="1981200"/>
            <a:ext cx="5334001" cy="0"/>
          </a:xfrm>
          <a:prstGeom prst="straightConnector1">
            <a:avLst/>
          </a:prstGeom>
          <a:noFill/>
          <a:ln w="25400" cap="flat" cmpd="sng">
            <a:solidFill>
              <a:srgbClr val="EE2A3B"/>
            </a:solidFill>
            <a:prstDash val="solid"/>
            <a:miter lim="800000"/>
            <a:headEnd type="none" w="sm" len="sm"/>
            <a:tailEnd type="none" w="sm" len="sm"/>
          </a:ln>
        </p:spPr>
      </p:cxnSp>
      <p:sp>
        <p:nvSpPr>
          <p:cNvPr id="62" name="Google Shape;62;p19"/>
          <p:cNvSpPr>
            <a:spLocks noGrp="1"/>
          </p:cNvSpPr>
          <p:nvPr>
            <p:ph type="pic" idx="2"/>
          </p:nvPr>
        </p:nvSpPr>
        <p:spPr>
          <a:xfrm>
            <a:off x="6096000" y="0"/>
            <a:ext cx="6096000" cy="6858000"/>
          </a:xfrm>
          <a:prstGeom prst="rect">
            <a:avLst/>
          </a:prstGeom>
          <a:noFill/>
          <a:ln>
            <a:noFill/>
          </a:ln>
        </p:spPr>
      </p:sp>
      <p:sp>
        <p:nvSpPr>
          <p:cNvPr id="63" name="Google Shape;63;p19"/>
          <p:cNvSpPr txBox="1">
            <a:spLocks noGrp="1"/>
          </p:cNvSpPr>
          <p:nvPr>
            <p:ph type="body" idx="1"/>
          </p:nvPr>
        </p:nvSpPr>
        <p:spPr>
          <a:xfrm>
            <a:off x="380999" y="2200276"/>
            <a:ext cx="5334001" cy="4276724"/>
          </a:xfrm>
          <a:prstGeom prst="rect">
            <a:avLst/>
          </a:prstGeom>
          <a:noFill/>
          <a:ln>
            <a:noFill/>
          </a:ln>
        </p:spPr>
        <p:txBody>
          <a:bodyPr spcFirstLastPara="1" wrap="square" lIns="91425" tIns="45700" rIns="91425" bIns="45700" anchor="t" anchorCtr="0">
            <a:noAutofit/>
          </a:bodyPr>
          <a:lstStyle>
            <a:lvl1pPr marL="457200" marR="0" lvl="0" indent="-368300" algn="l" rtl="0">
              <a:lnSpc>
                <a:spcPct val="100000"/>
              </a:lnSpc>
              <a:spcBef>
                <a:spcPts val="10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4" name="Google Shape;64;p19"/>
          <p:cNvSpPr txBox="1">
            <a:spLocks noGrp="1"/>
          </p:cNvSpPr>
          <p:nvPr>
            <p:ph type="body" idx="3"/>
          </p:nvPr>
        </p:nvSpPr>
        <p:spPr>
          <a:xfrm>
            <a:off x="380999" y="1219200"/>
            <a:ext cx="5334001" cy="5334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 – Prominent/Image">
  <p:cSld name="1 – Prominent/Image">
    <p:spTree>
      <p:nvGrpSpPr>
        <p:cNvPr id="1" name="Shape 65"/>
        <p:cNvGrpSpPr/>
        <p:nvPr/>
      </p:nvGrpSpPr>
      <p:grpSpPr>
        <a:xfrm>
          <a:off x="0" y="0"/>
          <a:ext cx="0" cy="0"/>
          <a:chOff x="0" y="0"/>
          <a:chExt cx="0" cy="0"/>
        </a:xfrm>
      </p:grpSpPr>
      <p:cxnSp>
        <p:nvCxnSpPr>
          <p:cNvPr id="66" name="Google Shape;66;p20"/>
          <p:cNvCxnSpPr/>
          <p:nvPr/>
        </p:nvCxnSpPr>
        <p:spPr>
          <a:xfrm>
            <a:off x="381000" y="1981200"/>
            <a:ext cx="5334000" cy="0"/>
          </a:xfrm>
          <a:prstGeom prst="straightConnector1">
            <a:avLst/>
          </a:prstGeom>
          <a:noFill/>
          <a:ln w="25400" cap="flat" cmpd="sng">
            <a:solidFill>
              <a:srgbClr val="EE2A3B"/>
            </a:solidFill>
            <a:prstDash val="solid"/>
            <a:miter lim="800000"/>
            <a:headEnd type="none" w="sm" len="sm"/>
            <a:tailEnd type="none" w="sm" len="sm"/>
          </a:ln>
        </p:spPr>
      </p:cxnSp>
      <p:sp>
        <p:nvSpPr>
          <p:cNvPr id="67" name="Google Shape;67;p20"/>
          <p:cNvSpPr>
            <a:spLocks noGrp="1"/>
          </p:cNvSpPr>
          <p:nvPr>
            <p:ph type="pic" idx="2"/>
          </p:nvPr>
        </p:nvSpPr>
        <p:spPr>
          <a:xfrm>
            <a:off x="6096000" y="0"/>
            <a:ext cx="6096000" cy="6858000"/>
          </a:xfrm>
          <a:prstGeom prst="rect">
            <a:avLst/>
          </a:prstGeom>
          <a:noFill/>
          <a:ln>
            <a:noFill/>
          </a:ln>
        </p:spPr>
      </p:sp>
      <p:sp>
        <p:nvSpPr>
          <p:cNvPr id="68" name="Google Shape;68;p20"/>
          <p:cNvSpPr txBox="1">
            <a:spLocks noGrp="1"/>
          </p:cNvSpPr>
          <p:nvPr>
            <p:ph type="body" idx="1"/>
          </p:nvPr>
        </p:nvSpPr>
        <p:spPr>
          <a:xfrm>
            <a:off x="381000" y="2209800"/>
            <a:ext cx="5334000" cy="4267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10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9" name="Google Shape;69;p20"/>
          <p:cNvSpPr txBox="1">
            <a:spLocks noGrp="1"/>
          </p:cNvSpPr>
          <p:nvPr>
            <p:ph type="body" idx="3"/>
          </p:nvPr>
        </p:nvSpPr>
        <p:spPr>
          <a:xfrm>
            <a:off x="380998" y="1230351"/>
            <a:ext cx="5334001" cy="5334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 – Subhead/Bullet">
  <p:cSld name="2 – Subhead/Bullet">
    <p:spTree>
      <p:nvGrpSpPr>
        <p:cNvPr id="1" name="Shape 70"/>
        <p:cNvGrpSpPr/>
        <p:nvPr/>
      </p:nvGrpSpPr>
      <p:grpSpPr>
        <a:xfrm>
          <a:off x="0" y="0"/>
          <a:ext cx="0" cy="0"/>
          <a:chOff x="0" y="0"/>
          <a:chExt cx="0" cy="0"/>
        </a:xfrm>
      </p:grpSpPr>
      <p:sp>
        <p:nvSpPr>
          <p:cNvPr id="71" name="Google Shape;71;p21"/>
          <p:cNvSpPr txBox="1">
            <a:spLocks noGrp="1"/>
          </p:cNvSpPr>
          <p:nvPr>
            <p:ph type="body" idx="1"/>
          </p:nvPr>
        </p:nvSpPr>
        <p:spPr>
          <a:xfrm>
            <a:off x="381000" y="3200400"/>
            <a:ext cx="11430000" cy="3276599"/>
          </a:xfrm>
          <a:prstGeom prst="rect">
            <a:avLst/>
          </a:prstGeom>
          <a:noFill/>
          <a:ln>
            <a:noFill/>
          </a:ln>
        </p:spPr>
        <p:txBody>
          <a:bodyPr spcFirstLastPara="1" wrap="square" lIns="91425" tIns="45700" rIns="91425" bIns="45700" anchor="t" anchorCtr="0">
            <a:noAutofit/>
          </a:bodyPr>
          <a:lstStyle>
            <a:lvl1pPr marL="457200" marR="0" lvl="0" indent="-368300" algn="l" rtl="0">
              <a:lnSpc>
                <a:spcPct val="100000"/>
              </a:lnSpc>
              <a:spcBef>
                <a:spcPts val="10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cxnSp>
        <p:nvCxnSpPr>
          <p:cNvPr id="72" name="Google Shape;72;p21"/>
          <p:cNvCxnSpPr/>
          <p:nvPr/>
        </p:nvCxnSpPr>
        <p:spPr>
          <a:xfrm>
            <a:off x="381000" y="2514600"/>
            <a:ext cx="11430000" cy="0"/>
          </a:xfrm>
          <a:prstGeom prst="straightConnector1">
            <a:avLst/>
          </a:prstGeom>
          <a:noFill/>
          <a:ln w="25400" cap="flat" cmpd="sng">
            <a:solidFill>
              <a:srgbClr val="EE2A3B"/>
            </a:solidFill>
            <a:prstDash val="solid"/>
            <a:miter lim="800000"/>
            <a:headEnd type="none" w="sm" len="sm"/>
            <a:tailEnd type="none" w="sm" len="sm"/>
          </a:ln>
        </p:spPr>
      </p:cxnSp>
      <p:sp>
        <p:nvSpPr>
          <p:cNvPr id="73" name="Google Shape;73;p21"/>
          <p:cNvSpPr txBox="1">
            <a:spLocks noGrp="1"/>
          </p:cNvSpPr>
          <p:nvPr>
            <p:ph type="body" idx="2"/>
          </p:nvPr>
        </p:nvSpPr>
        <p:spPr>
          <a:xfrm>
            <a:off x="381000" y="2743200"/>
            <a:ext cx="11430000" cy="30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EE2A3B"/>
              </a:buClr>
              <a:buSzPts val="2200"/>
              <a:buFont typeface="Arial"/>
              <a:buNone/>
              <a:defRPr sz="22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4" name="Google Shape;74;p21"/>
          <p:cNvSpPr txBox="1">
            <a:spLocks noGrp="1"/>
          </p:cNvSpPr>
          <p:nvPr>
            <p:ph type="body" idx="3"/>
          </p:nvPr>
        </p:nvSpPr>
        <p:spPr>
          <a:xfrm>
            <a:off x="380999" y="1219200"/>
            <a:ext cx="11430001" cy="1066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 Bullets">
  <p:cSld name="2 – Bullets">
    <p:spTree>
      <p:nvGrpSpPr>
        <p:cNvPr id="1" name="Shape 75"/>
        <p:cNvGrpSpPr/>
        <p:nvPr/>
      </p:nvGrpSpPr>
      <p:grpSpPr>
        <a:xfrm>
          <a:off x="0" y="0"/>
          <a:ext cx="0" cy="0"/>
          <a:chOff x="0" y="0"/>
          <a:chExt cx="0" cy="0"/>
        </a:xfrm>
      </p:grpSpPr>
      <p:cxnSp>
        <p:nvCxnSpPr>
          <p:cNvPr id="76" name="Google Shape;76;p22"/>
          <p:cNvCxnSpPr/>
          <p:nvPr/>
        </p:nvCxnSpPr>
        <p:spPr>
          <a:xfrm>
            <a:off x="381000" y="2514600"/>
            <a:ext cx="11430000" cy="0"/>
          </a:xfrm>
          <a:prstGeom prst="straightConnector1">
            <a:avLst/>
          </a:prstGeom>
          <a:noFill/>
          <a:ln w="25400" cap="flat" cmpd="sng">
            <a:solidFill>
              <a:srgbClr val="EE2A3B"/>
            </a:solidFill>
            <a:prstDash val="solid"/>
            <a:miter lim="800000"/>
            <a:headEnd type="none" w="sm" len="sm"/>
            <a:tailEnd type="none" w="sm" len="sm"/>
          </a:ln>
        </p:spPr>
      </p:cxnSp>
      <p:sp>
        <p:nvSpPr>
          <p:cNvPr id="77" name="Google Shape;77;p22"/>
          <p:cNvSpPr txBox="1">
            <a:spLocks noGrp="1"/>
          </p:cNvSpPr>
          <p:nvPr>
            <p:ph type="body" idx="1"/>
          </p:nvPr>
        </p:nvSpPr>
        <p:spPr>
          <a:xfrm>
            <a:off x="381000" y="2743201"/>
            <a:ext cx="11430000" cy="3733799"/>
          </a:xfrm>
          <a:prstGeom prst="rect">
            <a:avLst/>
          </a:prstGeom>
          <a:noFill/>
          <a:ln>
            <a:noFill/>
          </a:ln>
        </p:spPr>
        <p:txBody>
          <a:bodyPr spcFirstLastPara="1" wrap="square" lIns="91425" tIns="45700" rIns="91425" bIns="45700" anchor="t" anchorCtr="0">
            <a:noAutofit/>
          </a:bodyPr>
          <a:lstStyle>
            <a:lvl1pPr marL="457200" marR="0" lvl="0" indent="-368300" algn="l" rtl="0">
              <a:lnSpc>
                <a:spcPct val="100000"/>
              </a:lnSpc>
              <a:spcBef>
                <a:spcPts val="10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Google Shape;78;p22"/>
          <p:cNvSpPr txBox="1">
            <a:spLocks noGrp="1"/>
          </p:cNvSpPr>
          <p:nvPr>
            <p:ph type="body" idx="2"/>
          </p:nvPr>
        </p:nvSpPr>
        <p:spPr>
          <a:xfrm>
            <a:off x="380999" y="1219200"/>
            <a:ext cx="11430001" cy="1066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 Prominent">
  <p:cSld name="2 – Prominent">
    <p:spTree>
      <p:nvGrpSpPr>
        <p:cNvPr id="1" name="Shape 79"/>
        <p:cNvGrpSpPr/>
        <p:nvPr/>
      </p:nvGrpSpPr>
      <p:grpSpPr>
        <a:xfrm>
          <a:off x="0" y="0"/>
          <a:ext cx="0" cy="0"/>
          <a:chOff x="0" y="0"/>
          <a:chExt cx="0" cy="0"/>
        </a:xfrm>
      </p:grpSpPr>
      <p:cxnSp>
        <p:nvCxnSpPr>
          <p:cNvPr id="80" name="Google Shape;80;p23"/>
          <p:cNvCxnSpPr/>
          <p:nvPr/>
        </p:nvCxnSpPr>
        <p:spPr>
          <a:xfrm>
            <a:off x="381000" y="2519083"/>
            <a:ext cx="11430000" cy="0"/>
          </a:xfrm>
          <a:prstGeom prst="straightConnector1">
            <a:avLst/>
          </a:prstGeom>
          <a:noFill/>
          <a:ln w="25400" cap="flat" cmpd="sng">
            <a:solidFill>
              <a:srgbClr val="EE2A3B"/>
            </a:solidFill>
            <a:prstDash val="solid"/>
            <a:miter lim="800000"/>
            <a:headEnd type="none" w="sm" len="sm"/>
            <a:tailEnd type="none" w="sm" len="sm"/>
          </a:ln>
        </p:spPr>
      </p:cxnSp>
      <p:sp>
        <p:nvSpPr>
          <p:cNvPr id="81" name="Google Shape;81;p23"/>
          <p:cNvSpPr txBox="1">
            <a:spLocks noGrp="1"/>
          </p:cNvSpPr>
          <p:nvPr>
            <p:ph type="body" idx="1"/>
          </p:nvPr>
        </p:nvSpPr>
        <p:spPr>
          <a:xfrm>
            <a:off x="381000" y="2747684"/>
            <a:ext cx="11430000" cy="372931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10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2" name="Google Shape;82;p23"/>
          <p:cNvSpPr txBox="1">
            <a:spLocks noGrp="1"/>
          </p:cNvSpPr>
          <p:nvPr>
            <p:ph type="body" idx="2"/>
          </p:nvPr>
        </p:nvSpPr>
        <p:spPr>
          <a:xfrm>
            <a:off x="380998" y="1219200"/>
            <a:ext cx="11430001" cy="1066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2 –  Double Subhead/Bullets">
  <p:cSld name="2 –  Double Subhead/Bullets">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381000" y="3177988"/>
            <a:ext cx="5562600" cy="3299012"/>
          </a:xfrm>
          <a:prstGeom prst="rect">
            <a:avLst/>
          </a:prstGeom>
          <a:noFill/>
          <a:ln>
            <a:noFill/>
          </a:ln>
        </p:spPr>
        <p:txBody>
          <a:bodyPr spcFirstLastPara="1" wrap="square" lIns="91425" tIns="45700" rIns="91425" bIns="45700" anchor="t" anchorCtr="0">
            <a:noAutofit/>
          </a:bodyPr>
          <a:lstStyle>
            <a:lvl1pPr marL="457200" marR="0" lvl="0" indent="-368300" algn="l" rtl="0">
              <a:lnSpc>
                <a:spcPct val="100000"/>
              </a:lnSpc>
              <a:spcBef>
                <a:spcPts val="10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cxnSp>
        <p:nvCxnSpPr>
          <p:cNvPr id="85" name="Google Shape;85;p24"/>
          <p:cNvCxnSpPr/>
          <p:nvPr/>
        </p:nvCxnSpPr>
        <p:spPr>
          <a:xfrm>
            <a:off x="381000" y="2492188"/>
            <a:ext cx="11430000" cy="0"/>
          </a:xfrm>
          <a:prstGeom prst="straightConnector1">
            <a:avLst/>
          </a:prstGeom>
          <a:noFill/>
          <a:ln w="25400" cap="flat" cmpd="sng">
            <a:solidFill>
              <a:srgbClr val="EE2A3B"/>
            </a:solidFill>
            <a:prstDash val="solid"/>
            <a:miter lim="800000"/>
            <a:headEnd type="none" w="sm" len="sm"/>
            <a:tailEnd type="none" w="sm" len="sm"/>
          </a:ln>
        </p:spPr>
      </p:cxnSp>
      <p:sp>
        <p:nvSpPr>
          <p:cNvPr id="86" name="Google Shape;86;p24"/>
          <p:cNvSpPr txBox="1">
            <a:spLocks noGrp="1"/>
          </p:cNvSpPr>
          <p:nvPr>
            <p:ph type="body" idx="2"/>
          </p:nvPr>
        </p:nvSpPr>
        <p:spPr>
          <a:xfrm>
            <a:off x="6252883" y="3177988"/>
            <a:ext cx="5562600" cy="3299012"/>
          </a:xfrm>
          <a:prstGeom prst="rect">
            <a:avLst/>
          </a:prstGeom>
          <a:noFill/>
          <a:ln>
            <a:noFill/>
          </a:ln>
        </p:spPr>
        <p:txBody>
          <a:bodyPr spcFirstLastPara="1" wrap="square" lIns="91425" tIns="45700" rIns="91425" bIns="45700" anchor="t" anchorCtr="0">
            <a:noAutofit/>
          </a:bodyPr>
          <a:lstStyle>
            <a:lvl1pPr marL="457200" marR="0" lvl="0" indent="-368300" algn="l" rtl="0">
              <a:lnSpc>
                <a:spcPct val="100000"/>
              </a:lnSpc>
              <a:spcBef>
                <a:spcPts val="10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7" name="Google Shape;87;p24"/>
          <p:cNvSpPr txBox="1">
            <a:spLocks noGrp="1"/>
          </p:cNvSpPr>
          <p:nvPr>
            <p:ph type="body" idx="3"/>
          </p:nvPr>
        </p:nvSpPr>
        <p:spPr>
          <a:xfrm>
            <a:off x="381000" y="2720789"/>
            <a:ext cx="5562600" cy="30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EE2A3B"/>
              </a:buClr>
              <a:buSzPts val="2200"/>
              <a:buFont typeface="Arial"/>
              <a:buNone/>
              <a:defRPr sz="22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 name="Google Shape;88;p24"/>
          <p:cNvSpPr txBox="1">
            <a:spLocks noGrp="1"/>
          </p:cNvSpPr>
          <p:nvPr>
            <p:ph type="body" idx="4"/>
          </p:nvPr>
        </p:nvSpPr>
        <p:spPr>
          <a:xfrm>
            <a:off x="6252883" y="2732180"/>
            <a:ext cx="5558117" cy="30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EE2A3B"/>
              </a:buClr>
              <a:buSzPts val="2200"/>
              <a:buFont typeface="Arial"/>
              <a:buNone/>
              <a:defRPr sz="22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9" name="Google Shape;89;p24"/>
          <p:cNvSpPr txBox="1">
            <a:spLocks noGrp="1"/>
          </p:cNvSpPr>
          <p:nvPr>
            <p:ph type="body" idx="5"/>
          </p:nvPr>
        </p:nvSpPr>
        <p:spPr>
          <a:xfrm>
            <a:off x="380998" y="1219200"/>
            <a:ext cx="11430001" cy="1066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2 – Double Bullets">
  <p:cSld name="2 – Double Bullets">
    <p:spTree>
      <p:nvGrpSpPr>
        <p:cNvPr id="1" name="Shape 90"/>
        <p:cNvGrpSpPr/>
        <p:nvPr/>
      </p:nvGrpSpPr>
      <p:grpSpPr>
        <a:xfrm>
          <a:off x="0" y="0"/>
          <a:ext cx="0" cy="0"/>
          <a:chOff x="0" y="0"/>
          <a:chExt cx="0" cy="0"/>
        </a:xfrm>
      </p:grpSpPr>
      <p:sp>
        <p:nvSpPr>
          <p:cNvPr id="91" name="Google Shape;91;p25"/>
          <p:cNvSpPr txBox="1">
            <a:spLocks noGrp="1"/>
          </p:cNvSpPr>
          <p:nvPr>
            <p:ph type="body" idx="1"/>
          </p:nvPr>
        </p:nvSpPr>
        <p:spPr>
          <a:xfrm>
            <a:off x="381000" y="2754592"/>
            <a:ext cx="5562600" cy="3722408"/>
          </a:xfrm>
          <a:prstGeom prst="rect">
            <a:avLst/>
          </a:prstGeom>
          <a:noFill/>
          <a:ln>
            <a:noFill/>
          </a:ln>
        </p:spPr>
        <p:txBody>
          <a:bodyPr spcFirstLastPara="1" wrap="square" lIns="91425" tIns="45700" rIns="91425" bIns="45700" anchor="t" anchorCtr="0">
            <a:noAutofit/>
          </a:bodyPr>
          <a:lstStyle>
            <a:lvl1pPr marL="457200" marR="0" lvl="0" indent="-368300" algn="l" rtl="0">
              <a:lnSpc>
                <a:spcPct val="100000"/>
              </a:lnSpc>
              <a:spcBef>
                <a:spcPts val="10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cxnSp>
        <p:nvCxnSpPr>
          <p:cNvPr id="92" name="Google Shape;92;p25"/>
          <p:cNvCxnSpPr/>
          <p:nvPr/>
        </p:nvCxnSpPr>
        <p:spPr>
          <a:xfrm>
            <a:off x="381000" y="2514600"/>
            <a:ext cx="11430000" cy="0"/>
          </a:xfrm>
          <a:prstGeom prst="straightConnector1">
            <a:avLst/>
          </a:prstGeom>
          <a:noFill/>
          <a:ln w="25400" cap="flat" cmpd="sng">
            <a:solidFill>
              <a:srgbClr val="EE2A3B"/>
            </a:solidFill>
            <a:prstDash val="solid"/>
            <a:miter lim="800000"/>
            <a:headEnd type="none" w="sm" len="sm"/>
            <a:tailEnd type="none" w="sm" len="sm"/>
          </a:ln>
        </p:spPr>
      </p:cxnSp>
      <p:sp>
        <p:nvSpPr>
          <p:cNvPr id="93" name="Google Shape;93;p25"/>
          <p:cNvSpPr txBox="1">
            <a:spLocks noGrp="1"/>
          </p:cNvSpPr>
          <p:nvPr>
            <p:ph type="body" idx="2"/>
          </p:nvPr>
        </p:nvSpPr>
        <p:spPr>
          <a:xfrm>
            <a:off x="6252883" y="2754592"/>
            <a:ext cx="5562600" cy="3722408"/>
          </a:xfrm>
          <a:prstGeom prst="rect">
            <a:avLst/>
          </a:prstGeom>
          <a:noFill/>
          <a:ln>
            <a:noFill/>
          </a:ln>
        </p:spPr>
        <p:txBody>
          <a:bodyPr spcFirstLastPara="1" wrap="square" lIns="91425" tIns="45700" rIns="91425" bIns="45700" anchor="t" anchorCtr="0">
            <a:noAutofit/>
          </a:bodyPr>
          <a:lstStyle>
            <a:lvl1pPr marL="457200" marR="0" lvl="0" indent="-368300" algn="l" rtl="0">
              <a:lnSpc>
                <a:spcPct val="100000"/>
              </a:lnSpc>
              <a:spcBef>
                <a:spcPts val="10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4" name="Google Shape;94;p25"/>
          <p:cNvSpPr txBox="1">
            <a:spLocks noGrp="1"/>
          </p:cNvSpPr>
          <p:nvPr>
            <p:ph type="body" idx="3"/>
          </p:nvPr>
        </p:nvSpPr>
        <p:spPr>
          <a:xfrm>
            <a:off x="380998" y="1219200"/>
            <a:ext cx="11430001" cy="1066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2 – Double Prominent">
  <p:cSld name="2 – Double Prominent">
    <p:spTree>
      <p:nvGrpSpPr>
        <p:cNvPr id="1" name="Shape 95"/>
        <p:cNvGrpSpPr/>
        <p:nvPr/>
      </p:nvGrpSpPr>
      <p:grpSpPr>
        <a:xfrm>
          <a:off x="0" y="0"/>
          <a:ext cx="0" cy="0"/>
          <a:chOff x="0" y="0"/>
          <a:chExt cx="0" cy="0"/>
        </a:xfrm>
      </p:grpSpPr>
      <p:cxnSp>
        <p:nvCxnSpPr>
          <p:cNvPr id="96" name="Google Shape;96;p26"/>
          <p:cNvCxnSpPr/>
          <p:nvPr/>
        </p:nvCxnSpPr>
        <p:spPr>
          <a:xfrm>
            <a:off x="381000" y="2514600"/>
            <a:ext cx="11430000" cy="0"/>
          </a:xfrm>
          <a:prstGeom prst="straightConnector1">
            <a:avLst/>
          </a:prstGeom>
          <a:noFill/>
          <a:ln w="25400" cap="flat" cmpd="sng">
            <a:solidFill>
              <a:srgbClr val="EE2A3B"/>
            </a:solidFill>
            <a:prstDash val="solid"/>
            <a:miter lim="800000"/>
            <a:headEnd type="none" w="sm" len="sm"/>
            <a:tailEnd type="none" w="sm" len="sm"/>
          </a:ln>
        </p:spPr>
      </p:cxnSp>
      <p:sp>
        <p:nvSpPr>
          <p:cNvPr id="97" name="Google Shape;97;p26"/>
          <p:cNvSpPr txBox="1">
            <a:spLocks noGrp="1"/>
          </p:cNvSpPr>
          <p:nvPr>
            <p:ph type="body" idx="1"/>
          </p:nvPr>
        </p:nvSpPr>
        <p:spPr>
          <a:xfrm>
            <a:off x="381000" y="2743200"/>
            <a:ext cx="5562600" cy="3733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10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8" name="Google Shape;98;p26"/>
          <p:cNvSpPr txBox="1">
            <a:spLocks noGrp="1"/>
          </p:cNvSpPr>
          <p:nvPr>
            <p:ph type="body" idx="2"/>
          </p:nvPr>
        </p:nvSpPr>
        <p:spPr>
          <a:xfrm>
            <a:off x="6248400" y="2747010"/>
            <a:ext cx="5562600" cy="3733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10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9" name="Google Shape;99;p26"/>
          <p:cNvSpPr txBox="1">
            <a:spLocks noGrp="1"/>
          </p:cNvSpPr>
          <p:nvPr>
            <p:ph type="body" idx="3"/>
          </p:nvPr>
        </p:nvSpPr>
        <p:spPr>
          <a:xfrm>
            <a:off x="380998" y="1219200"/>
            <a:ext cx="11430001" cy="1066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2 – Double Images">
  <p:cSld name="2 – Double Images">
    <p:spTree>
      <p:nvGrpSpPr>
        <p:cNvPr id="1" name="Shape 100"/>
        <p:cNvGrpSpPr/>
        <p:nvPr/>
      </p:nvGrpSpPr>
      <p:grpSpPr>
        <a:xfrm>
          <a:off x="0" y="0"/>
          <a:ext cx="0" cy="0"/>
          <a:chOff x="0" y="0"/>
          <a:chExt cx="0" cy="0"/>
        </a:xfrm>
      </p:grpSpPr>
      <p:cxnSp>
        <p:nvCxnSpPr>
          <p:cNvPr id="101" name="Google Shape;101;p27"/>
          <p:cNvCxnSpPr/>
          <p:nvPr/>
        </p:nvCxnSpPr>
        <p:spPr>
          <a:xfrm>
            <a:off x="381000" y="2514600"/>
            <a:ext cx="11430000" cy="0"/>
          </a:xfrm>
          <a:prstGeom prst="straightConnector1">
            <a:avLst/>
          </a:prstGeom>
          <a:noFill/>
          <a:ln w="25400" cap="flat" cmpd="sng">
            <a:solidFill>
              <a:srgbClr val="EE2A3B"/>
            </a:solidFill>
            <a:prstDash val="solid"/>
            <a:miter lim="800000"/>
            <a:headEnd type="none" w="sm" len="sm"/>
            <a:tailEnd type="none" w="sm" len="sm"/>
          </a:ln>
        </p:spPr>
      </p:cxnSp>
      <p:sp>
        <p:nvSpPr>
          <p:cNvPr id="102" name="Google Shape;102;p27"/>
          <p:cNvSpPr>
            <a:spLocks noGrp="1"/>
          </p:cNvSpPr>
          <p:nvPr>
            <p:ph type="pic" idx="2"/>
          </p:nvPr>
        </p:nvSpPr>
        <p:spPr>
          <a:xfrm>
            <a:off x="398318" y="2743201"/>
            <a:ext cx="5697682" cy="3733799"/>
          </a:xfrm>
          <a:prstGeom prst="rect">
            <a:avLst/>
          </a:prstGeom>
          <a:noFill/>
          <a:ln>
            <a:noFill/>
          </a:ln>
        </p:spPr>
      </p:sp>
      <p:sp>
        <p:nvSpPr>
          <p:cNvPr id="103" name="Google Shape;103;p27"/>
          <p:cNvSpPr>
            <a:spLocks noGrp="1"/>
          </p:cNvSpPr>
          <p:nvPr>
            <p:ph type="pic" idx="3"/>
          </p:nvPr>
        </p:nvSpPr>
        <p:spPr>
          <a:xfrm>
            <a:off x="6096000" y="2743201"/>
            <a:ext cx="5715000" cy="3733799"/>
          </a:xfrm>
          <a:prstGeom prst="rect">
            <a:avLst/>
          </a:prstGeom>
          <a:noFill/>
          <a:ln>
            <a:noFill/>
          </a:ln>
        </p:spPr>
      </p:sp>
      <p:sp>
        <p:nvSpPr>
          <p:cNvPr id="104" name="Google Shape;104;p27"/>
          <p:cNvSpPr txBox="1">
            <a:spLocks noGrp="1"/>
          </p:cNvSpPr>
          <p:nvPr>
            <p:ph type="body" idx="1"/>
          </p:nvPr>
        </p:nvSpPr>
        <p:spPr>
          <a:xfrm>
            <a:off x="380998" y="1219200"/>
            <a:ext cx="11430001" cy="1066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 – Double Images/Bullets">
  <p:cSld name="2 – Double Images/Bullets">
    <p:spTree>
      <p:nvGrpSpPr>
        <p:cNvPr id="1" name="Shape 105"/>
        <p:cNvGrpSpPr/>
        <p:nvPr/>
      </p:nvGrpSpPr>
      <p:grpSpPr>
        <a:xfrm>
          <a:off x="0" y="0"/>
          <a:ext cx="0" cy="0"/>
          <a:chOff x="0" y="0"/>
          <a:chExt cx="0" cy="0"/>
        </a:xfrm>
      </p:grpSpPr>
      <p:cxnSp>
        <p:nvCxnSpPr>
          <p:cNvPr id="106" name="Google Shape;106;p28"/>
          <p:cNvCxnSpPr/>
          <p:nvPr/>
        </p:nvCxnSpPr>
        <p:spPr>
          <a:xfrm>
            <a:off x="381000" y="2514600"/>
            <a:ext cx="11430000" cy="0"/>
          </a:xfrm>
          <a:prstGeom prst="straightConnector1">
            <a:avLst/>
          </a:prstGeom>
          <a:noFill/>
          <a:ln w="25400" cap="flat" cmpd="sng">
            <a:solidFill>
              <a:srgbClr val="EE2A3B"/>
            </a:solidFill>
            <a:prstDash val="solid"/>
            <a:miter lim="800000"/>
            <a:headEnd type="none" w="sm" len="sm"/>
            <a:tailEnd type="none" w="sm" len="sm"/>
          </a:ln>
        </p:spPr>
      </p:cxnSp>
      <p:sp>
        <p:nvSpPr>
          <p:cNvPr id="107" name="Google Shape;107;p28"/>
          <p:cNvSpPr txBox="1">
            <a:spLocks noGrp="1"/>
          </p:cNvSpPr>
          <p:nvPr>
            <p:ph type="body" idx="1"/>
          </p:nvPr>
        </p:nvSpPr>
        <p:spPr>
          <a:xfrm>
            <a:off x="381000" y="5648266"/>
            <a:ext cx="5562600" cy="828734"/>
          </a:xfrm>
          <a:prstGeom prst="rect">
            <a:avLst/>
          </a:prstGeom>
          <a:noFill/>
          <a:ln>
            <a:noFill/>
          </a:ln>
        </p:spPr>
        <p:txBody>
          <a:bodyPr spcFirstLastPara="1" wrap="square" lIns="91425" tIns="45700" rIns="91425" bIns="45700" anchor="t" anchorCtr="0">
            <a:noAutofit/>
          </a:bodyPr>
          <a:lstStyle>
            <a:lvl1pPr marL="457200" marR="0" lvl="0" indent="-368300" algn="l" rtl="0">
              <a:lnSpc>
                <a:spcPct val="100000"/>
              </a:lnSpc>
              <a:spcBef>
                <a:spcPts val="10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8" name="Google Shape;108;p28"/>
          <p:cNvSpPr txBox="1">
            <a:spLocks noGrp="1"/>
          </p:cNvSpPr>
          <p:nvPr>
            <p:ph type="body" idx="2"/>
          </p:nvPr>
        </p:nvSpPr>
        <p:spPr>
          <a:xfrm>
            <a:off x="6248400" y="5648266"/>
            <a:ext cx="5539740" cy="828734"/>
          </a:xfrm>
          <a:prstGeom prst="rect">
            <a:avLst/>
          </a:prstGeom>
          <a:noFill/>
          <a:ln>
            <a:noFill/>
          </a:ln>
        </p:spPr>
        <p:txBody>
          <a:bodyPr spcFirstLastPara="1" wrap="square" lIns="91425" tIns="45700" rIns="91425" bIns="45700" anchor="t" anchorCtr="0">
            <a:noAutofit/>
          </a:bodyPr>
          <a:lstStyle>
            <a:lvl1pPr marL="457200" marR="0" lvl="0" indent="-368300" algn="l" rtl="0">
              <a:lnSpc>
                <a:spcPct val="100000"/>
              </a:lnSpc>
              <a:spcBef>
                <a:spcPts val="10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9" name="Google Shape;109;p28"/>
          <p:cNvSpPr>
            <a:spLocks noGrp="1"/>
          </p:cNvSpPr>
          <p:nvPr>
            <p:ph type="pic" idx="3"/>
          </p:nvPr>
        </p:nvSpPr>
        <p:spPr>
          <a:xfrm>
            <a:off x="381000" y="2743200"/>
            <a:ext cx="5562600" cy="2676465"/>
          </a:xfrm>
          <a:prstGeom prst="rect">
            <a:avLst/>
          </a:prstGeom>
          <a:noFill/>
          <a:ln>
            <a:noFill/>
          </a:ln>
        </p:spPr>
      </p:sp>
      <p:sp>
        <p:nvSpPr>
          <p:cNvPr id="110" name="Google Shape;110;p28"/>
          <p:cNvSpPr>
            <a:spLocks noGrp="1"/>
          </p:cNvSpPr>
          <p:nvPr>
            <p:ph type="pic" idx="4"/>
          </p:nvPr>
        </p:nvSpPr>
        <p:spPr>
          <a:xfrm>
            <a:off x="6248400" y="2743200"/>
            <a:ext cx="5539740" cy="2676465"/>
          </a:xfrm>
          <a:prstGeom prst="rect">
            <a:avLst/>
          </a:prstGeom>
          <a:noFill/>
          <a:ln>
            <a:noFill/>
          </a:ln>
        </p:spPr>
      </p:sp>
      <p:sp>
        <p:nvSpPr>
          <p:cNvPr id="111" name="Google Shape;111;p28"/>
          <p:cNvSpPr txBox="1">
            <a:spLocks noGrp="1"/>
          </p:cNvSpPr>
          <p:nvPr>
            <p:ph type="body" idx="5"/>
          </p:nvPr>
        </p:nvSpPr>
        <p:spPr>
          <a:xfrm>
            <a:off x="380998" y="1219200"/>
            <a:ext cx="11407141" cy="1066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entered Text ">
  <p:cSld name="Centered Text ">
    <p:spTree>
      <p:nvGrpSpPr>
        <p:cNvPr id="1" name="Shape 21"/>
        <p:cNvGrpSpPr/>
        <p:nvPr/>
      </p:nvGrpSpPr>
      <p:grpSpPr>
        <a:xfrm>
          <a:off x="0" y="0"/>
          <a:ext cx="0" cy="0"/>
          <a:chOff x="0" y="0"/>
          <a:chExt cx="0" cy="0"/>
        </a:xfrm>
      </p:grpSpPr>
      <p:sp>
        <p:nvSpPr>
          <p:cNvPr id="22" name="Google Shape;22;p11"/>
          <p:cNvSpPr txBox="1">
            <a:spLocks noGrp="1"/>
          </p:cNvSpPr>
          <p:nvPr>
            <p:ph type="body" idx="1"/>
          </p:nvPr>
        </p:nvSpPr>
        <p:spPr>
          <a:xfrm>
            <a:off x="381000" y="1219200"/>
            <a:ext cx="11430000" cy="5257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228600" algn="ctr"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L="1371600" marR="0" lvl="2"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3pPr>
            <a:lvl4pPr marL="1828800" marR="0" lvl="3"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 – Subhead/Bullets/Image">
  <p:cSld name="2 – Subhead/Bullets/Image">
    <p:spTree>
      <p:nvGrpSpPr>
        <p:cNvPr id="1" name="Shape 112"/>
        <p:cNvGrpSpPr/>
        <p:nvPr/>
      </p:nvGrpSpPr>
      <p:grpSpPr>
        <a:xfrm>
          <a:off x="0" y="0"/>
          <a:ext cx="0" cy="0"/>
          <a:chOff x="0" y="0"/>
          <a:chExt cx="0" cy="0"/>
        </a:xfrm>
      </p:grpSpPr>
      <p:cxnSp>
        <p:nvCxnSpPr>
          <p:cNvPr id="113" name="Google Shape;113;p29"/>
          <p:cNvCxnSpPr/>
          <p:nvPr/>
        </p:nvCxnSpPr>
        <p:spPr>
          <a:xfrm>
            <a:off x="381000" y="2595282"/>
            <a:ext cx="5334000" cy="0"/>
          </a:xfrm>
          <a:prstGeom prst="straightConnector1">
            <a:avLst/>
          </a:prstGeom>
          <a:noFill/>
          <a:ln w="25400" cap="flat" cmpd="sng">
            <a:solidFill>
              <a:srgbClr val="EE2A3B"/>
            </a:solidFill>
            <a:prstDash val="solid"/>
            <a:miter lim="800000"/>
            <a:headEnd type="none" w="sm" len="sm"/>
            <a:tailEnd type="none" w="sm" len="sm"/>
          </a:ln>
        </p:spPr>
      </p:cxnSp>
      <p:sp>
        <p:nvSpPr>
          <p:cNvPr id="114" name="Google Shape;114;p29"/>
          <p:cNvSpPr>
            <a:spLocks noGrp="1"/>
          </p:cNvSpPr>
          <p:nvPr>
            <p:ph type="pic" idx="2"/>
          </p:nvPr>
        </p:nvSpPr>
        <p:spPr>
          <a:xfrm>
            <a:off x="6096000" y="0"/>
            <a:ext cx="6096000" cy="6858000"/>
          </a:xfrm>
          <a:prstGeom prst="rect">
            <a:avLst/>
          </a:prstGeom>
          <a:noFill/>
          <a:ln>
            <a:noFill/>
          </a:ln>
        </p:spPr>
      </p:sp>
      <p:sp>
        <p:nvSpPr>
          <p:cNvPr id="115" name="Google Shape;115;p29"/>
          <p:cNvSpPr txBox="1">
            <a:spLocks noGrp="1"/>
          </p:cNvSpPr>
          <p:nvPr>
            <p:ph type="body" idx="1"/>
          </p:nvPr>
        </p:nvSpPr>
        <p:spPr>
          <a:xfrm>
            <a:off x="381000" y="3352800"/>
            <a:ext cx="5334000" cy="3128682"/>
          </a:xfrm>
          <a:prstGeom prst="rect">
            <a:avLst/>
          </a:prstGeom>
          <a:noFill/>
          <a:ln>
            <a:noFill/>
          </a:ln>
        </p:spPr>
        <p:txBody>
          <a:bodyPr spcFirstLastPara="1" wrap="square" lIns="91425" tIns="45700" rIns="91425" bIns="45700" anchor="t" anchorCtr="0">
            <a:noAutofit/>
          </a:bodyPr>
          <a:lstStyle>
            <a:lvl1pPr marL="457200" marR="0" lvl="0" indent="-368300" algn="l" rtl="0">
              <a:lnSpc>
                <a:spcPct val="100000"/>
              </a:lnSpc>
              <a:spcBef>
                <a:spcPts val="10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6" name="Google Shape;116;p29"/>
          <p:cNvSpPr txBox="1">
            <a:spLocks noGrp="1"/>
          </p:cNvSpPr>
          <p:nvPr>
            <p:ph type="body" idx="3"/>
          </p:nvPr>
        </p:nvSpPr>
        <p:spPr>
          <a:xfrm>
            <a:off x="380999" y="2832641"/>
            <a:ext cx="5334000" cy="30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EE2A3B"/>
              </a:buClr>
              <a:buSzPts val="2200"/>
              <a:buFont typeface="Arial"/>
              <a:buNone/>
              <a:defRPr sz="22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7" name="Google Shape;117;p29"/>
          <p:cNvSpPr txBox="1">
            <a:spLocks noGrp="1"/>
          </p:cNvSpPr>
          <p:nvPr>
            <p:ph type="body" idx="4"/>
          </p:nvPr>
        </p:nvSpPr>
        <p:spPr>
          <a:xfrm>
            <a:off x="380998" y="1219200"/>
            <a:ext cx="5334000" cy="1066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2 – Bullets/Image">
  <p:cSld name="2 – Bullets/Image">
    <p:spTree>
      <p:nvGrpSpPr>
        <p:cNvPr id="1" name="Shape 118"/>
        <p:cNvGrpSpPr/>
        <p:nvPr/>
      </p:nvGrpSpPr>
      <p:grpSpPr>
        <a:xfrm>
          <a:off x="0" y="0"/>
          <a:ext cx="0" cy="0"/>
          <a:chOff x="0" y="0"/>
          <a:chExt cx="0" cy="0"/>
        </a:xfrm>
      </p:grpSpPr>
      <p:cxnSp>
        <p:nvCxnSpPr>
          <p:cNvPr id="119" name="Google Shape;119;p30"/>
          <p:cNvCxnSpPr/>
          <p:nvPr/>
        </p:nvCxnSpPr>
        <p:spPr>
          <a:xfrm>
            <a:off x="381000" y="2595282"/>
            <a:ext cx="5334000" cy="0"/>
          </a:xfrm>
          <a:prstGeom prst="straightConnector1">
            <a:avLst/>
          </a:prstGeom>
          <a:noFill/>
          <a:ln w="25400" cap="flat" cmpd="sng">
            <a:solidFill>
              <a:srgbClr val="EE2A3B"/>
            </a:solidFill>
            <a:prstDash val="solid"/>
            <a:miter lim="800000"/>
            <a:headEnd type="none" w="sm" len="sm"/>
            <a:tailEnd type="none" w="sm" len="sm"/>
          </a:ln>
        </p:spPr>
      </p:cxnSp>
      <p:sp>
        <p:nvSpPr>
          <p:cNvPr id="120" name="Google Shape;120;p30"/>
          <p:cNvSpPr>
            <a:spLocks noGrp="1"/>
          </p:cNvSpPr>
          <p:nvPr>
            <p:ph type="pic" idx="2"/>
          </p:nvPr>
        </p:nvSpPr>
        <p:spPr>
          <a:xfrm>
            <a:off x="6096000" y="0"/>
            <a:ext cx="6096000" cy="6858000"/>
          </a:xfrm>
          <a:prstGeom prst="rect">
            <a:avLst/>
          </a:prstGeom>
          <a:noFill/>
          <a:ln>
            <a:noFill/>
          </a:ln>
        </p:spPr>
      </p:sp>
      <p:sp>
        <p:nvSpPr>
          <p:cNvPr id="121" name="Google Shape;121;p30"/>
          <p:cNvSpPr txBox="1">
            <a:spLocks noGrp="1"/>
          </p:cNvSpPr>
          <p:nvPr>
            <p:ph type="body" idx="1"/>
          </p:nvPr>
        </p:nvSpPr>
        <p:spPr>
          <a:xfrm>
            <a:off x="381000" y="2904564"/>
            <a:ext cx="5334000" cy="3576917"/>
          </a:xfrm>
          <a:prstGeom prst="rect">
            <a:avLst/>
          </a:prstGeom>
          <a:noFill/>
          <a:ln>
            <a:noFill/>
          </a:ln>
        </p:spPr>
        <p:txBody>
          <a:bodyPr spcFirstLastPara="1" wrap="square" lIns="91425" tIns="45700" rIns="91425" bIns="45700" anchor="t" anchorCtr="0">
            <a:noAutofit/>
          </a:bodyPr>
          <a:lstStyle>
            <a:lvl1pPr marL="457200" marR="0" lvl="0" indent="-368300" algn="l" rtl="0">
              <a:lnSpc>
                <a:spcPct val="100000"/>
              </a:lnSpc>
              <a:spcBef>
                <a:spcPts val="10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2" name="Google Shape;122;p30"/>
          <p:cNvSpPr txBox="1">
            <a:spLocks noGrp="1"/>
          </p:cNvSpPr>
          <p:nvPr>
            <p:ph type="body" idx="3"/>
          </p:nvPr>
        </p:nvSpPr>
        <p:spPr>
          <a:xfrm>
            <a:off x="380998" y="1219200"/>
            <a:ext cx="5334001" cy="1066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2 – Prominent/Image">
  <p:cSld name="2 – Prominent/Image">
    <p:spTree>
      <p:nvGrpSpPr>
        <p:cNvPr id="1" name="Shape 123"/>
        <p:cNvGrpSpPr/>
        <p:nvPr/>
      </p:nvGrpSpPr>
      <p:grpSpPr>
        <a:xfrm>
          <a:off x="0" y="0"/>
          <a:ext cx="0" cy="0"/>
          <a:chOff x="0" y="0"/>
          <a:chExt cx="0" cy="0"/>
        </a:xfrm>
      </p:grpSpPr>
      <p:cxnSp>
        <p:nvCxnSpPr>
          <p:cNvPr id="124" name="Google Shape;124;p31"/>
          <p:cNvCxnSpPr/>
          <p:nvPr/>
        </p:nvCxnSpPr>
        <p:spPr>
          <a:xfrm>
            <a:off x="381000" y="2595282"/>
            <a:ext cx="5334000" cy="0"/>
          </a:xfrm>
          <a:prstGeom prst="straightConnector1">
            <a:avLst/>
          </a:prstGeom>
          <a:noFill/>
          <a:ln w="25400" cap="flat" cmpd="sng">
            <a:solidFill>
              <a:srgbClr val="EE2A3B"/>
            </a:solidFill>
            <a:prstDash val="solid"/>
            <a:miter lim="800000"/>
            <a:headEnd type="none" w="sm" len="sm"/>
            <a:tailEnd type="none" w="sm" len="sm"/>
          </a:ln>
        </p:spPr>
      </p:cxnSp>
      <p:sp>
        <p:nvSpPr>
          <p:cNvPr id="125" name="Google Shape;125;p31"/>
          <p:cNvSpPr>
            <a:spLocks noGrp="1"/>
          </p:cNvSpPr>
          <p:nvPr>
            <p:ph type="pic" idx="2"/>
          </p:nvPr>
        </p:nvSpPr>
        <p:spPr>
          <a:xfrm>
            <a:off x="6096000" y="0"/>
            <a:ext cx="6096000" cy="6858000"/>
          </a:xfrm>
          <a:prstGeom prst="rect">
            <a:avLst/>
          </a:prstGeom>
          <a:noFill/>
          <a:ln>
            <a:noFill/>
          </a:ln>
        </p:spPr>
      </p:sp>
      <p:sp>
        <p:nvSpPr>
          <p:cNvPr id="126" name="Google Shape;126;p31"/>
          <p:cNvSpPr txBox="1">
            <a:spLocks noGrp="1"/>
          </p:cNvSpPr>
          <p:nvPr>
            <p:ph type="body" idx="1"/>
          </p:nvPr>
        </p:nvSpPr>
        <p:spPr>
          <a:xfrm>
            <a:off x="381000" y="2904564"/>
            <a:ext cx="5334000" cy="357243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10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7" name="Google Shape;127;p31"/>
          <p:cNvSpPr txBox="1">
            <a:spLocks noGrp="1"/>
          </p:cNvSpPr>
          <p:nvPr>
            <p:ph type="body" idx="3"/>
          </p:nvPr>
        </p:nvSpPr>
        <p:spPr>
          <a:xfrm>
            <a:off x="380998" y="1219200"/>
            <a:ext cx="5334001" cy="1066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29"/>
        <p:cNvGrpSpPr/>
        <p:nvPr/>
      </p:nvGrpSpPr>
      <p:grpSpPr>
        <a:xfrm>
          <a:off x="0" y="0"/>
          <a:ext cx="0" cy="0"/>
          <a:chOff x="0" y="0"/>
          <a:chExt cx="0" cy="0"/>
        </a:xfrm>
      </p:grpSpPr>
      <p:sp>
        <p:nvSpPr>
          <p:cNvPr id="130" name="Google Shape;130;p9"/>
          <p:cNvSpPr txBox="1">
            <a:spLocks noGrp="1"/>
          </p:cNvSpPr>
          <p:nvPr>
            <p:ph type="ctrTitle"/>
          </p:nvPr>
        </p:nvSpPr>
        <p:spPr>
          <a:xfrm>
            <a:off x="609600" y="1956815"/>
            <a:ext cx="10896600" cy="143427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lt1"/>
              </a:buClr>
              <a:buSzPts val="5000"/>
              <a:buFont typeface="Arial"/>
              <a:buNone/>
              <a:defRPr sz="50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1" name="Google Shape;131;p9"/>
          <p:cNvSpPr txBox="1">
            <a:spLocks noGrp="1"/>
          </p:cNvSpPr>
          <p:nvPr>
            <p:ph type="subTitle" idx="1"/>
          </p:nvPr>
        </p:nvSpPr>
        <p:spPr>
          <a:xfrm>
            <a:off x="609600" y="3903790"/>
            <a:ext cx="10896599" cy="851090"/>
          </a:xfrm>
          <a:prstGeom prst="rect">
            <a:avLst/>
          </a:prstGeom>
          <a:noFill/>
          <a:ln>
            <a:noFill/>
          </a:ln>
        </p:spPr>
        <p:txBody>
          <a:bodyPr spcFirstLastPara="1" wrap="square" lIns="91425" tIns="45700" rIns="91425" bIns="45700" anchor="t" anchorCtr="0">
            <a:noAutofit/>
          </a:bodyPr>
          <a:lstStyle>
            <a:lvl1pPr marR="0" lvl="0" algn="l" rtl="0">
              <a:spcBef>
                <a:spcPts val="56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1pPr>
            <a:lvl2pPr marR="0" lvl="1" algn="ctr"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R="0" lvl="2" algn="ctr"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ctr"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ctr"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ctr" rtl="0">
              <a:spcBef>
                <a:spcPts val="32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spcBef>
                <a:spcPts val="32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spcBef>
                <a:spcPts val="32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spcBef>
                <a:spcPts val="32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Title">
  <p:cSld name="Section Title">
    <p:spTree>
      <p:nvGrpSpPr>
        <p:cNvPr id="1" name="Shape 132"/>
        <p:cNvGrpSpPr/>
        <p:nvPr/>
      </p:nvGrpSpPr>
      <p:grpSpPr>
        <a:xfrm>
          <a:off x="0" y="0"/>
          <a:ext cx="0" cy="0"/>
          <a:chOff x="0" y="0"/>
          <a:chExt cx="0" cy="0"/>
        </a:xfrm>
      </p:grpSpPr>
      <p:sp>
        <p:nvSpPr>
          <p:cNvPr id="133" name="Google Shape;133;p10"/>
          <p:cNvSpPr txBox="1">
            <a:spLocks noGrp="1"/>
          </p:cNvSpPr>
          <p:nvPr>
            <p:ph type="ctrTitle"/>
          </p:nvPr>
        </p:nvSpPr>
        <p:spPr>
          <a:xfrm>
            <a:off x="609600" y="1956815"/>
            <a:ext cx="10896600" cy="143427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lt1"/>
              </a:buClr>
              <a:buSzPts val="5000"/>
              <a:buFont typeface="Arial"/>
              <a:buNone/>
              <a:defRPr sz="50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 – Subhead/Bullet">
  <p:cSld name="1 – Subhead/Bullet">
    <p:spTree>
      <p:nvGrpSpPr>
        <p:cNvPr id="1" name="Shape 23"/>
        <p:cNvGrpSpPr/>
        <p:nvPr/>
      </p:nvGrpSpPr>
      <p:grpSpPr>
        <a:xfrm>
          <a:off x="0" y="0"/>
          <a:ext cx="0" cy="0"/>
          <a:chOff x="0" y="0"/>
          <a:chExt cx="0" cy="0"/>
        </a:xfrm>
      </p:grpSpPr>
      <p:cxnSp>
        <p:nvCxnSpPr>
          <p:cNvPr id="24" name="Google Shape;24;p12"/>
          <p:cNvCxnSpPr/>
          <p:nvPr/>
        </p:nvCxnSpPr>
        <p:spPr>
          <a:xfrm>
            <a:off x="381000" y="1981200"/>
            <a:ext cx="11430000" cy="0"/>
          </a:xfrm>
          <a:prstGeom prst="straightConnector1">
            <a:avLst/>
          </a:prstGeom>
          <a:noFill/>
          <a:ln w="25400" cap="flat" cmpd="sng">
            <a:solidFill>
              <a:srgbClr val="EE2A3B"/>
            </a:solidFill>
            <a:prstDash val="solid"/>
            <a:miter lim="800000"/>
            <a:headEnd type="none" w="sm" len="sm"/>
            <a:tailEnd type="none" w="sm" len="sm"/>
          </a:ln>
        </p:spPr>
      </p:cxnSp>
      <p:sp>
        <p:nvSpPr>
          <p:cNvPr id="25" name="Google Shape;25;p12"/>
          <p:cNvSpPr txBox="1">
            <a:spLocks noGrp="1"/>
          </p:cNvSpPr>
          <p:nvPr>
            <p:ph type="body" idx="1"/>
          </p:nvPr>
        </p:nvSpPr>
        <p:spPr>
          <a:xfrm>
            <a:off x="381000" y="2733675"/>
            <a:ext cx="11430000" cy="3743325"/>
          </a:xfrm>
          <a:prstGeom prst="rect">
            <a:avLst/>
          </a:prstGeom>
          <a:noFill/>
          <a:ln>
            <a:noFill/>
          </a:ln>
        </p:spPr>
        <p:txBody>
          <a:bodyPr spcFirstLastPara="1" wrap="square" lIns="91425" tIns="45700" rIns="91425" bIns="45700" anchor="t" anchorCtr="0">
            <a:noAutofit/>
          </a:bodyPr>
          <a:lstStyle>
            <a:lvl1pPr marL="457200" marR="0" lvl="0" indent="-368300" algn="l" rtl="0">
              <a:lnSpc>
                <a:spcPct val="100000"/>
              </a:lnSpc>
              <a:spcBef>
                <a:spcPts val="10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6" name="Google Shape;26;p12"/>
          <p:cNvSpPr txBox="1">
            <a:spLocks noGrp="1"/>
          </p:cNvSpPr>
          <p:nvPr>
            <p:ph type="body" idx="2"/>
          </p:nvPr>
        </p:nvSpPr>
        <p:spPr>
          <a:xfrm>
            <a:off x="381000" y="2209800"/>
            <a:ext cx="11430000" cy="30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EE2A3B"/>
              </a:buClr>
              <a:buSzPts val="2200"/>
              <a:buFont typeface="Arial"/>
              <a:buNone/>
              <a:defRPr sz="22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12"/>
          <p:cNvSpPr txBox="1">
            <a:spLocks noGrp="1"/>
          </p:cNvSpPr>
          <p:nvPr>
            <p:ph type="body" idx="3"/>
          </p:nvPr>
        </p:nvSpPr>
        <p:spPr>
          <a:xfrm>
            <a:off x="380999" y="1219200"/>
            <a:ext cx="11430001" cy="5334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 – Prominent ">
  <p:cSld name="1 – Prominent ">
    <p:spTree>
      <p:nvGrpSpPr>
        <p:cNvPr id="1" name="Shape 28"/>
        <p:cNvGrpSpPr/>
        <p:nvPr/>
      </p:nvGrpSpPr>
      <p:grpSpPr>
        <a:xfrm>
          <a:off x="0" y="0"/>
          <a:ext cx="0" cy="0"/>
          <a:chOff x="0" y="0"/>
          <a:chExt cx="0" cy="0"/>
        </a:xfrm>
      </p:grpSpPr>
      <p:cxnSp>
        <p:nvCxnSpPr>
          <p:cNvPr id="29" name="Google Shape;29;p13"/>
          <p:cNvCxnSpPr/>
          <p:nvPr/>
        </p:nvCxnSpPr>
        <p:spPr>
          <a:xfrm>
            <a:off x="381000" y="1981200"/>
            <a:ext cx="11430000" cy="0"/>
          </a:xfrm>
          <a:prstGeom prst="straightConnector1">
            <a:avLst/>
          </a:prstGeom>
          <a:noFill/>
          <a:ln w="25400" cap="flat" cmpd="sng">
            <a:solidFill>
              <a:srgbClr val="EE2A3B"/>
            </a:solidFill>
            <a:prstDash val="solid"/>
            <a:miter lim="800000"/>
            <a:headEnd type="none" w="sm" len="sm"/>
            <a:tailEnd type="none" w="sm" len="sm"/>
          </a:ln>
        </p:spPr>
      </p:cxnSp>
      <p:sp>
        <p:nvSpPr>
          <p:cNvPr id="30" name="Google Shape;30;p13"/>
          <p:cNvSpPr txBox="1">
            <a:spLocks noGrp="1"/>
          </p:cNvSpPr>
          <p:nvPr>
            <p:ph type="body" idx="1"/>
          </p:nvPr>
        </p:nvSpPr>
        <p:spPr>
          <a:xfrm>
            <a:off x="381000" y="2209800"/>
            <a:ext cx="11430000" cy="4267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10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1" name="Google Shape;31;p13"/>
          <p:cNvSpPr txBox="1">
            <a:spLocks noGrp="1"/>
          </p:cNvSpPr>
          <p:nvPr>
            <p:ph type="body" idx="2"/>
          </p:nvPr>
        </p:nvSpPr>
        <p:spPr>
          <a:xfrm>
            <a:off x="380999" y="1219200"/>
            <a:ext cx="11430001" cy="5334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 – Double Subhead/Bullet">
  <p:cSld name="1 – Double Subhead/Bullet">
    <p:spTree>
      <p:nvGrpSpPr>
        <p:cNvPr id="1" name="Shape 32"/>
        <p:cNvGrpSpPr/>
        <p:nvPr/>
      </p:nvGrpSpPr>
      <p:grpSpPr>
        <a:xfrm>
          <a:off x="0" y="0"/>
          <a:ext cx="0" cy="0"/>
          <a:chOff x="0" y="0"/>
          <a:chExt cx="0" cy="0"/>
        </a:xfrm>
      </p:grpSpPr>
      <p:cxnSp>
        <p:nvCxnSpPr>
          <p:cNvPr id="33" name="Google Shape;33;p14"/>
          <p:cNvCxnSpPr/>
          <p:nvPr/>
        </p:nvCxnSpPr>
        <p:spPr>
          <a:xfrm>
            <a:off x="381000" y="1968311"/>
            <a:ext cx="11430000" cy="0"/>
          </a:xfrm>
          <a:prstGeom prst="straightConnector1">
            <a:avLst/>
          </a:prstGeom>
          <a:noFill/>
          <a:ln w="25400" cap="flat" cmpd="sng">
            <a:solidFill>
              <a:srgbClr val="EE2A3B"/>
            </a:solidFill>
            <a:prstDash val="solid"/>
            <a:miter lim="800000"/>
            <a:headEnd type="none" w="sm" len="sm"/>
            <a:tailEnd type="none" w="sm" len="sm"/>
          </a:ln>
        </p:spPr>
      </p:cxnSp>
      <p:sp>
        <p:nvSpPr>
          <p:cNvPr id="34" name="Google Shape;34;p14"/>
          <p:cNvSpPr txBox="1">
            <a:spLocks noGrp="1"/>
          </p:cNvSpPr>
          <p:nvPr>
            <p:ph type="body" idx="1"/>
          </p:nvPr>
        </p:nvSpPr>
        <p:spPr>
          <a:xfrm>
            <a:off x="381000" y="2739834"/>
            <a:ext cx="5562600" cy="3737166"/>
          </a:xfrm>
          <a:prstGeom prst="rect">
            <a:avLst/>
          </a:prstGeom>
          <a:noFill/>
          <a:ln>
            <a:noFill/>
          </a:ln>
        </p:spPr>
        <p:txBody>
          <a:bodyPr spcFirstLastPara="1" wrap="square" lIns="91425" tIns="45700" rIns="91425" bIns="45700" anchor="t" anchorCtr="0">
            <a:noAutofit/>
          </a:bodyPr>
          <a:lstStyle>
            <a:lvl1pPr marL="457200" marR="0" lvl="0" indent="-368300" algn="l" rtl="0">
              <a:lnSpc>
                <a:spcPct val="100000"/>
              </a:lnSpc>
              <a:spcBef>
                <a:spcPts val="10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5" name="Google Shape;35;p14"/>
          <p:cNvSpPr txBox="1">
            <a:spLocks noGrp="1"/>
          </p:cNvSpPr>
          <p:nvPr>
            <p:ph type="body" idx="2"/>
          </p:nvPr>
        </p:nvSpPr>
        <p:spPr>
          <a:xfrm>
            <a:off x="6248400" y="2739834"/>
            <a:ext cx="5539740" cy="3737166"/>
          </a:xfrm>
          <a:prstGeom prst="rect">
            <a:avLst/>
          </a:prstGeom>
          <a:noFill/>
          <a:ln>
            <a:noFill/>
          </a:ln>
        </p:spPr>
        <p:txBody>
          <a:bodyPr spcFirstLastPara="1" wrap="square" lIns="91425" tIns="45700" rIns="91425" bIns="45700" anchor="t" anchorCtr="0">
            <a:noAutofit/>
          </a:bodyPr>
          <a:lstStyle>
            <a:lvl1pPr marL="457200" marR="0" lvl="0" indent="-368300" algn="l" rtl="0">
              <a:lnSpc>
                <a:spcPct val="100000"/>
              </a:lnSpc>
              <a:spcBef>
                <a:spcPts val="10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Google Shape;36;p14"/>
          <p:cNvSpPr txBox="1">
            <a:spLocks noGrp="1"/>
          </p:cNvSpPr>
          <p:nvPr>
            <p:ph type="body" idx="3"/>
          </p:nvPr>
        </p:nvSpPr>
        <p:spPr>
          <a:xfrm>
            <a:off x="381000" y="2209800"/>
            <a:ext cx="5562600" cy="30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EE2A3B"/>
              </a:buClr>
              <a:buSzPts val="2200"/>
              <a:buFont typeface="Arial"/>
              <a:buNone/>
              <a:defRPr sz="22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Google Shape;37;p14"/>
          <p:cNvSpPr txBox="1">
            <a:spLocks noGrp="1"/>
          </p:cNvSpPr>
          <p:nvPr>
            <p:ph type="body" idx="4"/>
          </p:nvPr>
        </p:nvSpPr>
        <p:spPr>
          <a:xfrm>
            <a:off x="6243210" y="2195052"/>
            <a:ext cx="5567790" cy="30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EE2A3B"/>
              </a:buClr>
              <a:buSzPts val="2200"/>
              <a:buFont typeface="Arial"/>
              <a:buNone/>
              <a:defRPr sz="22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 name="Google Shape;38;p14"/>
          <p:cNvSpPr txBox="1">
            <a:spLocks noGrp="1"/>
          </p:cNvSpPr>
          <p:nvPr>
            <p:ph type="body" idx="5"/>
          </p:nvPr>
        </p:nvSpPr>
        <p:spPr>
          <a:xfrm>
            <a:off x="380999" y="1219200"/>
            <a:ext cx="11407141" cy="5334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 – Double Bullet">
  <p:cSld name="1 – Double Bullet">
    <p:spTree>
      <p:nvGrpSpPr>
        <p:cNvPr id="1" name="Shape 39"/>
        <p:cNvGrpSpPr/>
        <p:nvPr/>
      </p:nvGrpSpPr>
      <p:grpSpPr>
        <a:xfrm>
          <a:off x="0" y="0"/>
          <a:ext cx="0" cy="0"/>
          <a:chOff x="0" y="0"/>
          <a:chExt cx="0" cy="0"/>
        </a:xfrm>
      </p:grpSpPr>
      <p:cxnSp>
        <p:nvCxnSpPr>
          <p:cNvPr id="40" name="Google Shape;40;p15"/>
          <p:cNvCxnSpPr/>
          <p:nvPr/>
        </p:nvCxnSpPr>
        <p:spPr>
          <a:xfrm>
            <a:off x="381000" y="1980641"/>
            <a:ext cx="11430000" cy="0"/>
          </a:xfrm>
          <a:prstGeom prst="straightConnector1">
            <a:avLst/>
          </a:prstGeom>
          <a:noFill/>
          <a:ln w="25400" cap="flat" cmpd="sng">
            <a:solidFill>
              <a:srgbClr val="EE2A3B"/>
            </a:solidFill>
            <a:prstDash val="solid"/>
            <a:miter lim="800000"/>
            <a:headEnd type="none" w="sm" len="sm"/>
            <a:tailEnd type="none" w="sm" len="sm"/>
          </a:ln>
        </p:spPr>
      </p:cxnSp>
      <p:sp>
        <p:nvSpPr>
          <p:cNvPr id="41" name="Google Shape;41;p15"/>
          <p:cNvSpPr txBox="1">
            <a:spLocks noGrp="1"/>
          </p:cNvSpPr>
          <p:nvPr>
            <p:ph type="body" idx="1"/>
          </p:nvPr>
        </p:nvSpPr>
        <p:spPr>
          <a:xfrm>
            <a:off x="381000" y="2199716"/>
            <a:ext cx="5562600" cy="4277283"/>
          </a:xfrm>
          <a:prstGeom prst="rect">
            <a:avLst/>
          </a:prstGeom>
          <a:noFill/>
          <a:ln>
            <a:noFill/>
          </a:ln>
        </p:spPr>
        <p:txBody>
          <a:bodyPr spcFirstLastPara="1" wrap="square" lIns="91425" tIns="45700" rIns="91425" bIns="45700" anchor="t" anchorCtr="0">
            <a:noAutofit/>
          </a:bodyPr>
          <a:lstStyle>
            <a:lvl1pPr marL="457200" marR="0" lvl="0" indent="-368300" algn="l" rtl="0">
              <a:lnSpc>
                <a:spcPct val="100000"/>
              </a:lnSpc>
              <a:spcBef>
                <a:spcPts val="10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Google Shape;42;p15"/>
          <p:cNvSpPr txBox="1">
            <a:spLocks noGrp="1"/>
          </p:cNvSpPr>
          <p:nvPr>
            <p:ph type="body" idx="2"/>
          </p:nvPr>
        </p:nvSpPr>
        <p:spPr>
          <a:xfrm>
            <a:off x="6248400" y="2199716"/>
            <a:ext cx="5539740" cy="4277283"/>
          </a:xfrm>
          <a:prstGeom prst="rect">
            <a:avLst/>
          </a:prstGeom>
          <a:noFill/>
          <a:ln>
            <a:noFill/>
          </a:ln>
        </p:spPr>
        <p:txBody>
          <a:bodyPr spcFirstLastPara="1" wrap="square" lIns="91425" tIns="45700" rIns="91425" bIns="45700" anchor="t" anchorCtr="0">
            <a:noAutofit/>
          </a:bodyPr>
          <a:lstStyle>
            <a:lvl1pPr marL="457200" marR="0" lvl="0" indent="-368300" algn="l" rtl="0">
              <a:lnSpc>
                <a:spcPct val="100000"/>
              </a:lnSpc>
              <a:spcBef>
                <a:spcPts val="10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3" name="Google Shape;43;p15"/>
          <p:cNvSpPr txBox="1">
            <a:spLocks noGrp="1"/>
          </p:cNvSpPr>
          <p:nvPr>
            <p:ph type="body" idx="3"/>
          </p:nvPr>
        </p:nvSpPr>
        <p:spPr>
          <a:xfrm>
            <a:off x="380999" y="1219200"/>
            <a:ext cx="11430001" cy="5334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 – Double Prominent">
  <p:cSld name="1 – Double Prominent">
    <p:spTree>
      <p:nvGrpSpPr>
        <p:cNvPr id="1" name="Shape 44"/>
        <p:cNvGrpSpPr/>
        <p:nvPr/>
      </p:nvGrpSpPr>
      <p:grpSpPr>
        <a:xfrm>
          <a:off x="0" y="0"/>
          <a:ext cx="0" cy="0"/>
          <a:chOff x="0" y="0"/>
          <a:chExt cx="0" cy="0"/>
        </a:xfrm>
      </p:grpSpPr>
      <p:cxnSp>
        <p:nvCxnSpPr>
          <p:cNvPr id="45" name="Google Shape;45;p16"/>
          <p:cNvCxnSpPr/>
          <p:nvPr/>
        </p:nvCxnSpPr>
        <p:spPr>
          <a:xfrm>
            <a:off x="381000" y="1981200"/>
            <a:ext cx="11430000" cy="0"/>
          </a:xfrm>
          <a:prstGeom prst="straightConnector1">
            <a:avLst/>
          </a:prstGeom>
          <a:noFill/>
          <a:ln w="25400" cap="flat" cmpd="sng">
            <a:solidFill>
              <a:srgbClr val="EE2A3B"/>
            </a:solidFill>
            <a:prstDash val="solid"/>
            <a:miter lim="800000"/>
            <a:headEnd type="none" w="sm" len="sm"/>
            <a:tailEnd type="none" w="sm" len="sm"/>
          </a:ln>
        </p:spPr>
      </p:cxnSp>
      <p:sp>
        <p:nvSpPr>
          <p:cNvPr id="46" name="Google Shape;46;p16"/>
          <p:cNvSpPr txBox="1">
            <a:spLocks noGrp="1"/>
          </p:cNvSpPr>
          <p:nvPr>
            <p:ph type="body" idx="1"/>
          </p:nvPr>
        </p:nvSpPr>
        <p:spPr>
          <a:xfrm>
            <a:off x="381000" y="2209800"/>
            <a:ext cx="5562600" cy="4191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10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7" name="Google Shape;47;p16"/>
          <p:cNvSpPr txBox="1">
            <a:spLocks noGrp="1"/>
          </p:cNvSpPr>
          <p:nvPr>
            <p:ph type="body" idx="2"/>
          </p:nvPr>
        </p:nvSpPr>
        <p:spPr>
          <a:xfrm>
            <a:off x="6248400" y="2213610"/>
            <a:ext cx="5562600" cy="4191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10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8" name="Google Shape;48;p16"/>
          <p:cNvSpPr txBox="1">
            <a:spLocks noGrp="1"/>
          </p:cNvSpPr>
          <p:nvPr>
            <p:ph type="body" idx="3"/>
          </p:nvPr>
        </p:nvSpPr>
        <p:spPr>
          <a:xfrm>
            <a:off x="380999" y="1219200"/>
            <a:ext cx="11430001" cy="5334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 – Double Image">
  <p:cSld name="1 – Double Image">
    <p:spTree>
      <p:nvGrpSpPr>
        <p:cNvPr id="1" name="Shape 49"/>
        <p:cNvGrpSpPr/>
        <p:nvPr/>
      </p:nvGrpSpPr>
      <p:grpSpPr>
        <a:xfrm>
          <a:off x="0" y="0"/>
          <a:ext cx="0" cy="0"/>
          <a:chOff x="0" y="0"/>
          <a:chExt cx="0" cy="0"/>
        </a:xfrm>
      </p:grpSpPr>
      <p:cxnSp>
        <p:nvCxnSpPr>
          <p:cNvPr id="50" name="Google Shape;50;p17"/>
          <p:cNvCxnSpPr/>
          <p:nvPr/>
        </p:nvCxnSpPr>
        <p:spPr>
          <a:xfrm>
            <a:off x="381000" y="1981200"/>
            <a:ext cx="11430000" cy="0"/>
          </a:xfrm>
          <a:prstGeom prst="straightConnector1">
            <a:avLst/>
          </a:prstGeom>
          <a:noFill/>
          <a:ln w="25400" cap="flat" cmpd="sng">
            <a:solidFill>
              <a:srgbClr val="EE2A3B"/>
            </a:solidFill>
            <a:prstDash val="solid"/>
            <a:miter lim="800000"/>
            <a:headEnd type="none" w="sm" len="sm"/>
            <a:tailEnd type="none" w="sm" len="sm"/>
          </a:ln>
        </p:spPr>
      </p:cxnSp>
      <p:sp>
        <p:nvSpPr>
          <p:cNvPr id="51" name="Google Shape;51;p17"/>
          <p:cNvSpPr>
            <a:spLocks noGrp="1"/>
          </p:cNvSpPr>
          <p:nvPr>
            <p:ph type="pic" idx="2"/>
          </p:nvPr>
        </p:nvSpPr>
        <p:spPr>
          <a:xfrm>
            <a:off x="398318" y="2200276"/>
            <a:ext cx="5697682" cy="4276724"/>
          </a:xfrm>
          <a:prstGeom prst="rect">
            <a:avLst/>
          </a:prstGeom>
          <a:noFill/>
          <a:ln>
            <a:noFill/>
          </a:ln>
        </p:spPr>
      </p:sp>
      <p:sp>
        <p:nvSpPr>
          <p:cNvPr id="52" name="Google Shape;52;p17"/>
          <p:cNvSpPr>
            <a:spLocks noGrp="1"/>
          </p:cNvSpPr>
          <p:nvPr>
            <p:ph type="pic" idx="3"/>
          </p:nvPr>
        </p:nvSpPr>
        <p:spPr>
          <a:xfrm>
            <a:off x="6096000" y="2200276"/>
            <a:ext cx="5715000" cy="4276724"/>
          </a:xfrm>
          <a:prstGeom prst="rect">
            <a:avLst/>
          </a:prstGeom>
          <a:noFill/>
          <a:ln>
            <a:noFill/>
          </a:ln>
        </p:spPr>
      </p:sp>
      <p:sp>
        <p:nvSpPr>
          <p:cNvPr id="53" name="Google Shape;53;p17"/>
          <p:cNvSpPr txBox="1">
            <a:spLocks noGrp="1"/>
          </p:cNvSpPr>
          <p:nvPr>
            <p:ph type="body" idx="1"/>
          </p:nvPr>
        </p:nvSpPr>
        <p:spPr>
          <a:xfrm>
            <a:off x="380999" y="1219200"/>
            <a:ext cx="11430001" cy="5334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 – Subhead/Bullet/Image">
  <p:cSld name="1 – Subhead/Bullet/Image">
    <p:spTree>
      <p:nvGrpSpPr>
        <p:cNvPr id="1" name="Shape 54"/>
        <p:cNvGrpSpPr/>
        <p:nvPr/>
      </p:nvGrpSpPr>
      <p:grpSpPr>
        <a:xfrm>
          <a:off x="0" y="0"/>
          <a:ext cx="0" cy="0"/>
          <a:chOff x="0" y="0"/>
          <a:chExt cx="0" cy="0"/>
        </a:xfrm>
      </p:grpSpPr>
      <p:cxnSp>
        <p:nvCxnSpPr>
          <p:cNvPr id="55" name="Google Shape;55;p18"/>
          <p:cNvCxnSpPr/>
          <p:nvPr/>
        </p:nvCxnSpPr>
        <p:spPr>
          <a:xfrm>
            <a:off x="381000" y="1976718"/>
            <a:ext cx="5334000" cy="0"/>
          </a:xfrm>
          <a:prstGeom prst="straightConnector1">
            <a:avLst/>
          </a:prstGeom>
          <a:noFill/>
          <a:ln w="25400" cap="flat" cmpd="sng">
            <a:solidFill>
              <a:srgbClr val="EE2A3B"/>
            </a:solidFill>
            <a:prstDash val="solid"/>
            <a:miter lim="800000"/>
            <a:headEnd type="none" w="sm" len="sm"/>
            <a:tailEnd type="none" w="sm" len="sm"/>
          </a:ln>
        </p:spPr>
      </p:cxnSp>
      <p:sp>
        <p:nvSpPr>
          <p:cNvPr id="56" name="Google Shape;56;p18"/>
          <p:cNvSpPr txBox="1">
            <a:spLocks noGrp="1"/>
          </p:cNvSpPr>
          <p:nvPr>
            <p:ph type="body" idx="1"/>
          </p:nvPr>
        </p:nvSpPr>
        <p:spPr>
          <a:xfrm>
            <a:off x="381000" y="2738718"/>
            <a:ext cx="5334000" cy="3738282"/>
          </a:xfrm>
          <a:prstGeom prst="rect">
            <a:avLst/>
          </a:prstGeom>
          <a:noFill/>
          <a:ln>
            <a:noFill/>
          </a:ln>
        </p:spPr>
        <p:txBody>
          <a:bodyPr spcFirstLastPara="1" wrap="square" lIns="91425" tIns="45700" rIns="91425" bIns="45700" anchor="t" anchorCtr="0">
            <a:noAutofit/>
          </a:bodyPr>
          <a:lstStyle>
            <a:lvl1pPr marL="457200" marR="0" lvl="0" indent="-368300" algn="l" rtl="0">
              <a:lnSpc>
                <a:spcPct val="100000"/>
              </a:lnSpc>
              <a:spcBef>
                <a:spcPts val="10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7" name="Google Shape;57;p18"/>
          <p:cNvSpPr>
            <a:spLocks noGrp="1"/>
          </p:cNvSpPr>
          <p:nvPr>
            <p:ph type="pic" idx="2"/>
          </p:nvPr>
        </p:nvSpPr>
        <p:spPr>
          <a:xfrm>
            <a:off x="6096000" y="0"/>
            <a:ext cx="6096000" cy="6858000"/>
          </a:xfrm>
          <a:prstGeom prst="rect">
            <a:avLst/>
          </a:prstGeom>
          <a:noFill/>
          <a:ln>
            <a:noFill/>
          </a:ln>
        </p:spPr>
      </p:sp>
      <p:sp>
        <p:nvSpPr>
          <p:cNvPr id="58" name="Google Shape;58;p18"/>
          <p:cNvSpPr txBox="1">
            <a:spLocks noGrp="1"/>
          </p:cNvSpPr>
          <p:nvPr>
            <p:ph type="body" idx="3"/>
          </p:nvPr>
        </p:nvSpPr>
        <p:spPr>
          <a:xfrm>
            <a:off x="380999" y="2209800"/>
            <a:ext cx="5334000" cy="30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EE2A3B"/>
              </a:buClr>
              <a:buSzPts val="2200"/>
              <a:buFont typeface="Arial"/>
              <a:buNone/>
              <a:defRPr sz="22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9" name="Google Shape;59;p18"/>
          <p:cNvSpPr txBox="1">
            <a:spLocks noGrp="1"/>
          </p:cNvSpPr>
          <p:nvPr>
            <p:ph type="body" idx="4"/>
          </p:nvPr>
        </p:nvSpPr>
        <p:spPr>
          <a:xfrm>
            <a:off x="380999" y="1219200"/>
            <a:ext cx="5334000" cy="5334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4.xml"/><Relationship Id="rId1" Type="http://schemas.openxmlformats.org/officeDocument/2006/relationships/slideLayout" Target="../slideLayouts/slideLayout23.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24">
            <a:alphaModFix/>
          </a:blip>
          <a:stretch>
            <a:fillRect/>
          </a:stretch>
        </a:blip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40">
          <p15:clr>
            <a:srgbClr val="F26B43"/>
          </p15:clr>
        </p15:guide>
        <p15:guide id="2" pos="7440">
          <p15:clr>
            <a:srgbClr val="F26B43"/>
          </p15:clr>
        </p15:guide>
        <p15:guide id="3" orient="horz" pos="4080">
          <p15:clr>
            <a:srgbClr val="F26B43"/>
          </p15:clr>
        </p15:guide>
        <p15:guide id="4" orient="horz" pos="768">
          <p15:clr>
            <a:srgbClr val="F26B43"/>
          </p15:clr>
        </p15:guide>
        <p15:guide id="5"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128"/>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73" r:id="rId1"/>
    <p:sldLayoutId id="2147483674"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hyperlink" Target="https://research.google/pubs/pub36632/"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https://lh3.googleusercontent.com/Sm_u-_geCAxFJX8uEUu7AYv7pj-oTLPVd_O787Y9y0df5QrvgCPnmBJcIRFy_Q7RWFo-I_lXSmAS6EepQ9jABaEN_MHnZGmJtDgV"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https://www.grow-force.com/wp-content/uploads/2021/07/product-recommendations-hero.png"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searchengineland.com/faq-all-about-the-new-google-rankbrain-algorithm-234440" TargetMode="External"/><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static.googleusercontent.com/media/research.google.com/en/archive/mapreduce-osdi04.pdf"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Papers%20:%20https:/www.semanticscholar.org/topic/Apache-Hadoop/23927"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hyperlink" Target="https://pdf.sciencedirectassets.com/272229/1-s2.0-S1568494620X00081/1-s2.0-S1568494620304361/main.pdf?X-Amz-Security-Token=IQoJb3JpZ2luX2VjEMj%2F%2F%2F%2F%2F%2F%2F%2F%2F%2FwEaCXVzLWVhc3QtMSJIMEYCIQDaU40LDmiZmm%2Fpy7kNj1cGg9%2Baic9nSJc%2FfWSpKqNg9wIhAI9qOny8YIi4YCaB7aH7tdQ87%2F77a9UM6ZH0SZbBUn9iKvoDCCEQBBoMMDU5MDAzNTQ2ODY1Igz3NSz0%2FYfvjcgpHEgq1wNOp%2F1Wa5%2BNyIdFhJsaUx6hpGK60onFQi7E8%2BPWQiouOvE3npF0RFjabCgH3D2Mvyw2iDrZS3D3J2ZQ1821LptFvAQJ6kMQTG4hXVQ5lti0JTknenjnACHAP9aBxYf4Rja7n7WRHtXdHa%2FsE%2BHXyxn2O50q0jPHGN0K%2BmqkKXF1SnlEciJpm%2FaKyPSnVnBcI9%2B8ZEmJh9iTsA5Kfff2sWSjMAQC02iszHeOHFMYQtPanVj8N%2Bl3Jo518g4h9LY7XoN4S%2FrlQKOThkKc07gA2A5vKG4geHw5UcDu7PvTLx4w9dYNWgWx%2B2RKah1%2FlIgZeZIjr5PpJ%2B5TPVCzEU7aaghJnMvWWBCkoFmAZqI9mZHvSM%2BO9WXfXz%2BlcvISR7Zw6%2Bm31oXQiHgl%2FmOV9wwvamVD%2FwQ0eCOFjDGUXZp6ve3D3VxvfaEPHyaXpKszYhF4fg8xjkGsh%2FO7pcF11lUwavFH3iODN%2Fwp39lJ%2Bnvl7td75fduc3T5cMmuAH2NvwUQacLIn2N%2Bqs3cBx0YsU4VQKbsjHLwsBkn0tliPfJBt49U4e%2BHgsxGt81WNwtRSmMLn6%2FaJRDBfnBC3rFEb9QQSKqlgkws%2B0NpG6v81PwOtbZ1VK%2B%2Bxu9seHcwoYrGkAY6pAEfG%2FWRVuAMAgS9chxvaKGMmmHz4J85tYnj13FVY%2BETlsRLKTv4gI%2BSIYWGmlxeWLVJSsZ5jadm14eXzVjPWg%2BDxo0ytLyM2xAu86Cd3JSHRUruEZsVZsIm01tHMPxrb43BgTOxmESF%2FQZjmWFV5KxVbrJe47SoiU7wwTF90%2Bl%2BPLYerJR3s4VONsIO8sMG%2FSRo5Ee8HN7kIYlHKXQB1RxpOMCsWg%3D%3D&amp;X-Amz-Algorithm=AWS4-HMAC-SHA256&amp;X-Amz-Date=20220220T002853Z&amp;X-Amz-SignedHeaders=host&amp;X-Amz-Expires=300&amp;X-Amz-Credential=ASIAQ3PHCVTYRRUDYMV5%2F20220220%2Fus-east-1%2Fs3%2Faws4_request&amp;X-Amz-Signature=b3d7fdfed27f1746b67e396ff28f2fa75720e0bcd4bca9141eca26c93ea4139c&amp;hash=772e7cd70aa415682cf6821f43f71d2d6e90cade8eb178c79874d7608d3da9e2&amp;host=68042c943591013ac2b2430a89b270f6af2c76d8dfd086a07176afe7c76c2c61&amp;pii=S1568494620304361&amp;tid=spdf-43f8a78e-b8ed-4af7-94a1-80cefe6ce6e5&amp;sid=40e47acf8f9e724b46280a76fff297bc2c30gxrqa&amp;type=client&amp;ua=530653505e045e5755&amp;rr=6e039e123ba38131"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MfF750YVDxM"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4"/>
          <p:cNvSpPr txBox="1">
            <a:spLocks noGrp="1"/>
          </p:cNvSpPr>
          <p:nvPr>
            <p:ph type="ctrTitle"/>
          </p:nvPr>
        </p:nvSpPr>
        <p:spPr>
          <a:xfrm>
            <a:off x="609600" y="1956815"/>
            <a:ext cx="10896600" cy="143427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1"/>
              </a:buClr>
              <a:buSzPts val="5000"/>
              <a:buFont typeface="Arial"/>
              <a:buNone/>
            </a:pPr>
            <a:r>
              <a:rPr lang="en-US"/>
              <a:t>Big Data Platforms</a:t>
            </a:r>
            <a:endParaRPr/>
          </a:p>
        </p:txBody>
      </p:sp>
      <p:sp>
        <p:nvSpPr>
          <p:cNvPr id="139" name="Google Shape;139;p4"/>
          <p:cNvSpPr txBox="1">
            <a:spLocks noGrp="1"/>
          </p:cNvSpPr>
          <p:nvPr>
            <p:ph type="subTitle" idx="1"/>
          </p:nvPr>
        </p:nvSpPr>
        <p:spPr>
          <a:xfrm>
            <a:off x="609600" y="3903790"/>
            <a:ext cx="10896599" cy="85109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1"/>
              </a:buClr>
              <a:buSzPts val="2800"/>
              <a:buNone/>
            </a:pPr>
            <a:r>
              <a:rPr lang="en-US" dirty="0"/>
              <a:t>Class Session#2</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1" name="Google Shape;161;g114f0dacd04_0_0"/>
          <p:cNvSpPr txBox="1">
            <a:spLocks noGrp="1"/>
          </p:cNvSpPr>
          <p:nvPr>
            <p:ph type="body" idx="2"/>
          </p:nvPr>
        </p:nvSpPr>
        <p:spPr>
          <a:xfrm>
            <a:off x="380999" y="1219200"/>
            <a:ext cx="11430000" cy="533400"/>
          </a:xfrm>
          <a:prstGeom prst="rect">
            <a:avLst/>
          </a:prstGeom>
          <a:noFill/>
          <a:ln>
            <a:noFill/>
          </a:ln>
        </p:spPr>
        <p:txBody>
          <a:bodyPr spcFirstLastPara="1" wrap="square" lIns="91425" tIns="45700" rIns="91425" bIns="45700" anchor="t" anchorCtr="0">
            <a:noAutofit/>
          </a:bodyPr>
          <a:lstStyle/>
          <a:p>
            <a:pPr marL="0" lvl="0" indent="0">
              <a:spcBef>
                <a:spcPts val="0"/>
              </a:spcBef>
            </a:pPr>
            <a:r>
              <a:rPr lang="en-CA" dirty="0"/>
              <a:t>Dremel </a:t>
            </a:r>
            <a:endParaRPr dirty="0"/>
          </a:p>
        </p:txBody>
      </p:sp>
      <p:sp>
        <p:nvSpPr>
          <p:cNvPr id="3" name="Text Placeholder 2">
            <a:extLst>
              <a:ext uri="{FF2B5EF4-FFF2-40B4-BE49-F238E27FC236}">
                <a16:creationId xmlns:a16="http://schemas.microsoft.com/office/drawing/2014/main" id="{4E29A53A-CCEA-C243-BB67-3BE9CEC0E5E1}"/>
              </a:ext>
            </a:extLst>
          </p:cNvPr>
          <p:cNvSpPr>
            <a:spLocks noGrp="1"/>
          </p:cNvSpPr>
          <p:nvPr>
            <p:ph type="body" idx="1"/>
          </p:nvPr>
        </p:nvSpPr>
        <p:spPr/>
        <p:txBody>
          <a:bodyPr/>
          <a:lstStyle/>
          <a:p>
            <a:r>
              <a:rPr lang="en-CA" sz="1400" dirty="0"/>
              <a:t>One issue with MapReduce is that developers have to write code to manage all of the infrastructure.</a:t>
            </a:r>
          </a:p>
          <a:p>
            <a:r>
              <a:rPr lang="en-CA" sz="1400" dirty="0"/>
              <a:t>So between 2008 and 2010, Google started to move away from MapReduce to process and query large data sets.</a:t>
            </a:r>
          </a:p>
          <a:p>
            <a:r>
              <a:rPr lang="en-CA" sz="1400" dirty="0"/>
              <a:t>Dremel took a new approach to big data processing where Dremel breaks data into small chunks called shards, and compresses them into a columnar format across distributed storage. </a:t>
            </a:r>
          </a:p>
          <a:p>
            <a:r>
              <a:rPr lang="en-CA" sz="1400" dirty="0"/>
              <a:t>Dremel became the query engine behind </a:t>
            </a:r>
            <a:r>
              <a:rPr lang="en-CA" sz="1400" dirty="0" err="1"/>
              <a:t>BigQuery</a:t>
            </a:r>
            <a:r>
              <a:rPr lang="en-CA" sz="1400" dirty="0"/>
              <a:t>.</a:t>
            </a:r>
          </a:p>
          <a:p>
            <a:r>
              <a:rPr lang="en-CA" sz="1400" dirty="0">
                <a:hlinkClick r:id="rId3"/>
              </a:rPr>
              <a:t>Paper</a:t>
            </a:r>
            <a:r>
              <a:rPr lang="en-CA" sz="1400" dirty="0"/>
              <a:t> </a:t>
            </a:r>
          </a:p>
          <a:p>
            <a:pPr marL="88900" indent="0">
              <a:buNone/>
            </a:pPr>
            <a:endParaRPr lang="en-US" sz="1400" dirty="0"/>
          </a:p>
        </p:txBody>
      </p:sp>
    </p:spTree>
    <p:extLst>
      <p:ext uri="{BB962C8B-B14F-4D97-AF65-F5344CB8AC3E}">
        <p14:creationId xmlns:p14="http://schemas.microsoft.com/office/powerpoint/2010/main" val="2173319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8" name="Google Shape;168;g114f0dacd04_0_5"/>
          <p:cNvSpPr txBox="1">
            <a:spLocks noGrp="1"/>
          </p:cNvSpPr>
          <p:nvPr>
            <p:ph type="body" idx="2"/>
          </p:nvPr>
        </p:nvSpPr>
        <p:spPr>
          <a:xfrm>
            <a:off x="380999" y="1219200"/>
            <a:ext cx="11430000" cy="5334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dirty="0"/>
              <a:t>Data Processing</a:t>
            </a:r>
            <a:endParaRPr dirty="0"/>
          </a:p>
        </p:txBody>
      </p:sp>
      <p:pic>
        <p:nvPicPr>
          <p:cNvPr id="6" name="Picture 5">
            <a:extLst>
              <a:ext uri="{FF2B5EF4-FFF2-40B4-BE49-F238E27FC236}">
                <a16:creationId xmlns:a16="http://schemas.microsoft.com/office/drawing/2014/main" id="{5DAD8DAA-0EC0-FF49-952D-2F07E08587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3480" y="2310272"/>
            <a:ext cx="8670533" cy="37461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5" name="Google Shape;175;g114f0dacd04_0_12"/>
          <p:cNvSpPr txBox="1">
            <a:spLocks noGrp="1"/>
          </p:cNvSpPr>
          <p:nvPr>
            <p:ph type="body" idx="2"/>
          </p:nvPr>
        </p:nvSpPr>
        <p:spPr>
          <a:xfrm>
            <a:off x="380999" y="1219200"/>
            <a:ext cx="11430000" cy="5334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dirty="0"/>
              <a:t>Google tools for Data Processing</a:t>
            </a:r>
            <a:endParaRPr dirty="0"/>
          </a:p>
        </p:txBody>
      </p:sp>
      <p:pic>
        <p:nvPicPr>
          <p:cNvPr id="6" name="Picture 5">
            <a:extLst>
              <a:ext uri="{FF2B5EF4-FFF2-40B4-BE49-F238E27FC236}">
                <a16:creationId xmlns:a16="http://schemas.microsoft.com/office/drawing/2014/main" id="{2E9F627B-A0C5-544E-ADC2-1772F04CA3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661" y="2468979"/>
            <a:ext cx="9810964" cy="417804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5" name="Google Shape;175;g114f0dacd04_0_12"/>
          <p:cNvSpPr txBox="1">
            <a:spLocks noGrp="1"/>
          </p:cNvSpPr>
          <p:nvPr>
            <p:ph type="body" idx="2"/>
          </p:nvPr>
        </p:nvSpPr>
        <p:spPr>
          <a:xfrm>
            <a:off x="380999" y="1219200"/>
            <a:ext cx="11430000" cy="5334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dirty="0"/>
              <a:t>Compute Engines on GCP</a:t>
            </a:r>
            <a:endParaRPr dirty="0"/>
          </a:p>
        </p:txBody>
      </p:sp>
      <p:pic>
        <p:nvPicPr>
          <p:cNvPr id="3" name="Picture 2">
            <a:extLst>
              <a:ext uri="{FF2B5EF4-FFF2-40B4-BE49-F238E27FC236}">
                <a16:creationId xmlns:a16="http://schemas.microsoft.com/office/drawing/2014/main" id="{218BF269-A094-4F42-BC89-F26BF09092D9}"/>
              </a:ext>
            </a:extLst>
          </p:cNvPr>
          <p:cNvPicPr>
            <a:picLocks noChangeAspect="1"/>
          </p:cNvPicPr>
          <p:nvPr/>
        </p:nvPicPr>
        <p:blipFill>
          <a:blip r:embed="rId3"/>
          <a:stretch>
            <a:fillRect/>
          </a:stretch>
        </p:blipFill>
        <p:spPr>
          <a:xfrm>
            <a:off x="2209799" y="2731187"/>
            <a:ext cx="5513174" cy="3207010"/>
          </a:xfrm>
          <a:prstGeom prst="rect">
            <a:avLst/>
          </a:prstGeom>
        </p:spPr>
      </p:pic>
    </p:spTree>
    <p:extLst>
      <p:ext uri="{BB962C8B-B14F-4D97-AF65-F5344CB8AC3E}">
        <p14:creationId xmlns:p14="http://schemas.microsoft.com/office/powerpoint/2010/main" val="2225813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5" name="Google Shape;175;g114f0dacd04_0_12"/>
          <p:cNvSpPr txBox="1">
            <a:spLocks noGrp="1"/>
          </p:cNvSpPr>
          <p:nvPr>
            <p:ph type="body" idx="2"/>
          </p:nvPr>
        </p:nvSpPr>
        <p:spPr>
          <a:xfrm>
            <a:off x="380999" y="1219200"/>
            <a:ext cx="11430000" cy="5334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dirty="0"/>
              <a:t>Storage Services on GCP</a:t>
            </a:r>
            <a:endParaRPr dirty="0"/>
          </a:p>
        </p:txBody>
      </p:sp>
      <p:pic>
        <p:nvPicPr>
          <p:cNvPr id="4" name="Picture 3">
            <a:extLst>
              <a:ext uri="{FF2B5EF4-FFF2-40B4-BE49-F238E27FC236}">
                <a16:creationId xmlns:a16="http://schemas.microsoft.com/office/drawing/2014/main" id="{088C73EC-F2AE-EA45-94C3-3EA6205761AC}"/>
              </a:ext>
            </a:extLst>
          </p:cNvPr>
          <p:cNvPicPr>
            <a:picLocks noChangeAspect="1"/>
          </p:cNvPicPr>
          <p:nvPr/>
        </p:nvPicPr>
        <p:blipFill>
          <a:blip r:embed="rId3"/>
          <a:stretch>
            <a:fillRect/>
          </a:stretch>
        </p:blipFill>
        <p:spPr>
          <a:xfrm>
            <a:off x="2434281" y="2476740"/>
            <a:ext cx="6383780" cy="3162060"/>
          </a:xfrm>
          <a:prstGeom prst="rect">
            <a:avLst/>
          </a:prstGeom>
        </p:spPr>
      </p:pic>
    </p:spTree>
    <p:extLst>
      <p:ext uri="{BB962C8B-B14F-4D97-AF65-F5344CB8AC3E}">
        <p14:creationId xmlns:p14="http://schemas.microsoft.com/office/powerpoint/2010/main" val="647415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5" name="Google Shape;175;g114f0dacd04_0_12"/>
          <p:cNvSpPr txBox="1">
            <a:spLocks noGrp="1"/>
          </p:cNvSpPr>
          <p:nvPr>
            <p:ph type="body" idx="2"/>
          </p:nvPr>
        </p:nvSpPr>
        <p:spPr>
          <a:xfrm>
            <a:off x="380999" y="1219200"/>
            <a:ext cx="11430000" cy="5334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dirty="0"/>
              <a:t>Google Cloud Services</a:t>
            </a:r>
            <a:endParaRPr dirty="0"/>
          </a:p>
        </p:txBody>
      </p:sp>
      <p:pic>
        <p:nvPicPr>
          <p:cNvPr id="4" name="Picture 3">
            <a:extLst>
              <a:ext uri="{FF2B5EF4-FFF2-40B4-BE49-F238E27FC236}">
                <a16:creationId xmlns:a16="http://schemas.microsoft.com/office/drawing/2014/main" id="{EC7CCC06-B368-C242-ADE8-8EDE84F360CF}"/>
              </a:ext>
            </a:extLst>
          </p:cNvPr>
          <p:cNvPicPr>
            <a:picLocks noChangeAspect="1"/>
          </p:cNvPicPr>
          <p:nvPr/>
        </p:nvPicPr>
        <p:blipFill>
          <a:blip r:embed="rId3"/>
          <a:stretch>
            <a:fillRect/>
          </a:stretch>
        </p:blipFill>
        <p:spPr>
          <a:xfrm>
            <a:off x="2214605" y="2700980"/>
            <a:ext cx="6879968" cy="3789357"/>
          </a:xfrm>
          <a:prstGeom prst="rect">
            <a:avLst/>
          </a:prstGeom>
        </p:spPr>
      </p:pic>
    </p:spTree>
    <p:extLst>
      <p:ext uri="{BB962C8B-B14F-4D97-AF65-F5344CB8AC3E}">
        <p14:creationId xmlns:p14="http://schemas.microsoft.com/office/powerpoint/2010/main" val="3911018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5" name="Google Shape;175;g114f0dacd04_0_12"/>
          <p:cNvSpPr txBox="1">
            <a:spLocks noGrp="1"/>
          </p:cNvSpPr>
          <p:nvPr>
            <p:ph type="body" idx="2"/>
          </p:nvPr>
        </p:nvSpPr>
        <p:spPr>
          <a:xfrm>
            <a:off x="380999" y="1219200"/>
            <a:ext cx="11430000" cy="5334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dirty="0"/>
              <a:t>Big Data Products on GC</a:t>
            </a:r>
            <a:endParaRPr dirty="0"/>
          </a:p>
        </p:txBody>
      </p:sp>
      <p:pic>
        <p:nvPicPr>
          <p:cNvPr id="5" name="Picture 4">
            <a:extLst>
              <a:ext uri="{FF2B5EF4-FFF2-40B4-BE49-F238E27FC236}">
                <a16:creationId xmlns:a16="http://schemas.microsoft.com/office/drawing/2014/main" id="{2E438EBD-2B54-E74C-BA89-38787A0F03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0848" y="2289716"/>
            <a:ext cx="7870005" cy="4298181"/>
          </a:xfrm>
          <a:prstGeom prst="rect">
            <a:avLst/>
          </a:prstGeom>
        </p:spPr>
      </p:pic>
    </p:spTree>
    <p:extLst>
      <p:ext uri="{BB962C8B-B14F-4D97-AF65-F5344CB8AC3E}">
        <p14:creationId xmlns:p14="http://schemas.microsoft.com/office/powerpoint/2010/main" val="1445514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5" name="Google Shape;175;g114f0dacd04_0_12"/>
          <p:cNvSpPr txBox="1">
            <a:spLocks noGrp="1"/>
          </p:cNvSpPr>
          <p:nvPr>
            <p:ph type="body" idx="2"/>
          </p:nvPr>
        </p:nvSpPr>
        <p:spPr>
          <a:xfrm>
            <a:off x="380999" y="1219200"/>
            <a:ext cx="11430000" cy="5334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dirty="0"/>
              <a:t>An Example of Big data</a:t>
            </a:r>
            <a:endParaRPr dirty="0"/>
          </a:p>
        </p:txBody>
      </p:sp>
    </p:spTree>
    <p:extLst>
      <p:ext uri="{BB962C8B-B14F-4D97-AF65-F5344CB8AC3E}">
        <p14:creationId xmlns:p14="http://schemas.microsoft.com/office/powerpoint/2010/main" val="3737424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1" name="Google Shape;161;g114f0dacd04_0_0"/>
          <p:cNvSpPr txBox="1">
            <a:spLocks noGrp="1"/>
          </p:cNvSpPr>
          <p:nvPr>
            <p:ph type="body" idx="2"/>
          </p:nvPr>
        </p:nvSpPr>
        <p:spPr>
          <a:xfrm>
            <a:off x="380999" y="1219200"/>
            <a:ext cx="11430000" cy="5334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dirty="0"/>
              <a:t>An Example of Big data</a:t>
            </a:r>
          </a:p>
          <a:p>
            <a:pPr marL="0" lvl="0" indent="0">
              <a:spcBef>
                <a:spcPts val="0"/>
              </a:spcBef>
            </a:pPr>
            <a:r>
              <a:rPr lang="en-CA" dirty="0"/>
              <a:t> </a:t>
            </a:r>
            <a:endParaRPr dirty="0"/>
          </a:p>
        </p:txBody>
      </p:sp>
      <p:sp>
        <p:nvSpPr>
          <p:cNvPr id="3" name="Text Placeholder 2">
            <a:extLst>
              <a:ext uri="{FF2B5EF4-FFF2-40B4-BE49-F238E27FC236}">
                <a16:creationId xmlns:a16="http://schemas.microsoft.com/office/drawing/2014/main" id="{4E29A53A-CCEA-C243-BB67-3BE9CEC0E5E1}"/>
              </a:ext>
            </a:extLst>
          </p:cNvPr>
          <p:cNvSpPr>
            <a:spLocks noGrp="1"/>
          </p:cNvSpPr>
          <p:nvPr>
            <p:ph type="body" idx="1"/>
          </p:nvPr>
        </p:nvSpPr>
        <p:spPr/>
        <p:txBody>
          <a:bodyPr/>
          <a:lstStyle/>
          <a:p>
            <a:r>
              <a:rPr lang="en-CA" sz="1400" dirty="0"/>
              <a:t>Keller Williams is a US real estate company.</a:t>
            </a:r>
          </a:p>
          <a:p>
            <a:r>
              <a:rPr lang="en-CA" sz="1400" dirty="0"/>
              <a:t>Keller Williams uses “</a:t>
            </a:r>
            <a:r>
              <a:rPr lang="en-CA" sz="1400" dirty="0" err="1"/>
              <a:t>AutoML</a:t>
            </a:r>
            <a:r>
              <a:rPr lang="en-CA" sz="1400" dirty="0"/>
              <a:t> Vision” to automatically recognize specific features of houses, like this house has a built-in bookcase. </a:t>
            </a:r>
          </a:p>
          <a:p>
            <a:r>
              <a:rPr lang="en-CA" sz="1400" dirty="0"/>
              <a:t>This application uses the object detection capabilities of </a:t>
            </a:r>
            <a:r>
              <a:rPr lang="en-CA" sz="1400" u="sng" dirty="0" err="1"/>
              <a:t>AutoML</a:t>
            </a:r>
            <a:r>
              <a:rPr lang="en-CA" sz="1400" u="sng" dirty="0"/>
              <a:t> Vision</a:t>
            </a:r>
            <a:r>
              <a:rPr lang="en-CA" sz="1400" dirty="0"/>
              <a:t> to find and tag key aspects of the home that customers might want to search on. </a:t>
            </a:r>
          </a:p>
          <a:p>
            <a:endParaRPr lang="en-CA" dirty="0"/>
          </a:p>
          <a:p>
            <a:pPr marL="88900" indent="0">
              <a:buNone/>
            </a:pPr>
            <a:endParaRPr lang="en-US" sz="1400" dirty="0"/>
          </a:p>
        </p:txBody>
      </p:sp>
      <p:pic>
        <p:nvPicPr>
          <p:cNvPr id="4" name="Picture 3">
            <a:extLst>
              <a:ext uri="{FF2B5EF4-FFF2-40B4-BE49-F238E27FC236}">
                <a16:creationId xmlns:a16="http://schemas.microsoft.com/office/drawing/2014/main" id="{2B432EA2-5C95-7145-AC74-FDF6A316D9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3983804"/>
            <a:ext cx="1752600" cy="1460500"/>
          </a:xfrm>
          <a:prstGeom prst="rect">
            <a:avLst/>
          </a:prstGeom>
        </p:spPr>
      </p:pic>
    </p:spTree>
    <p:extLst>
      <p:ext uri="{BB962C8B-B14F-4D97-AF65-F5344CB8AC3E}">
        <p14:creationId xmlns:p14="http://schemas.microsoft.com/office/powerpoint/2010/main" val="3500322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1" name="Google Shape;161;g114f0dacd04_0_0"/>
          <p:cNvSpPr txBox="1">
            <a:spLocks noGrp="1"/>
          </p:cNvSpPr>
          <p:nvPr>
            <p:ph type="body" idx="2"/>
          </p:nvPr>
        </p:nvSpPr>
        <p:spPr>
          <a:xfrm>
            <a:off x="380999" y="1219200"/>
            <a:ext cx="11430000" cy="5334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dirty="0"/>
              <a:t>An Example of Big data</a:t>
            </a:r>
          </a:p>
          <a:p>
            <a:pPr marL="0" lvl="0" indent="0">
              <a:spcBef>
                <a:spcPts val="0"/>
              </a:spcBef>
            </a:pPr>
            <a:r>
              <a:rPr lang="en-CA" dirty="0"/>
              <a:t> </a:t>
            </a:r>
            <a:endParaRPr dirty="0"/>
          </a:p>
        </p:txBody>
      </p:sp>
      <p:sp>
        <p:nvSpPr>
          <p:cNvPr id="3" name="Text Placeholder 2">
            <a:extLst>
              <a:ext uri="{FF2B5EF4-FFF2-40B4-BE49-F238E27FC236}">
                <a16:creationId xmlns:a16="http://schemas.microsoft.com/office/drawing/2014/main" id="{4E29A53A-CCEA-C243-BB67-3BE9CEC0E5E1}"/>
              </a:ext>
            </a:extLst>
          </p:cNvPr>
          <p:cNvSpPr>
            <a:spLocks noGrp="1"/>
          </p:cNvSpPr>
          <p:nvPr>
            <p:ph type="body" idx="1"/>
          </p:nvPr>
        </p:nvSpPr>
        <p:spPr>
          <a:xfrm>
            <a:off x="380999" y="3505200"/>
            <a:ext cx="11430000" cy="2772310"/>
          </a:xfrm>
        </p:spPr>
        <p:txBody>
          <a:bodyPr/>
          <a:lstStyle/>
          <a:p>
            <a:r>
              <a:rPr lang="en-CA" sz="1400" dirty="0"/>
              <a:t>GO-JEK is an Indonesia-based company that gives shared motorcycle rides, brings goods, and provides a wide variety of other services for over two million families across 50 cities in Indonesia.</a:t>
            </a:r>
          </a:p>
          <a:p>
            <a:r>
              <a:rPr lang="en-CA" sz="1400" dirty="0"/>
              <a:t>they have over one million drivers delivering goods and giving rides across 50 cities and GO-JEK gets censored data from all of these drivers. So GO-JEK manages more than five terabytes per day of data for analysis. </a:t>
            </a:r>
          </a:p>
          <a:p>
            <a:r>
              <a:rPr lang="en-CA" sz="1600" dirty="0"/>
              <a:t>They need to leverage this data to tell </a:t>
            </a:r>
            <a:r>
              <a:rPr lang="en-CA" sz="1600" dirty="0" err="1"/>
              <a:t>thier</a:t>
            </a:r>
            <a:r>
              <a:rPr lang="en-CA" sz="1600" dirty="0"/>
              <a:t> drivers where demand from customers is strongest and how to get there. </a:t>
            </a:r>
          </a:p>
          <a:p>
            <a:r>
              <a:rPr lang="en-CA" sz="1600" dirty="0"/>
              <a:t>Their big challenge :"Most of the reports are produced one day later so we couldn't identify the problems that were happening as soon as possible." </a:t>
            </a:r>
          </a:p>
          <a:p>
            <a:endParaRPr lang="en-CA" dirty="0"/>
          </a:p>
          <a:p>
            <a:pPr marL="88900" indent="0">
              <a:buNone/>
            </a:pPr>
            <a:endParaRPr lang="en-CA" sz="1400" dirty="0"/>
          </a:p>
          <a:p>
            <a:pPr marL="88900" indent="0">
              <a:buNone/>
            </a:pPr>
            <a:endParaRPr lang="en-US" sz="1400" dirty="0"/>
          </a:p>
        </p:txBody>
      </p:sp>
      <p:sp>
        <p:nvSpPr>
          <p:cNvPr id="5" name="Rectangle 4">
            <a:extLst>
              <a:ext uri="{FF2B5EF4-FFF2-40B4-BE49-F238E27FC236}">
                <a16:creationId xmlns:a16="http://schemas.microsoft.com/office/drawing/2014/main" id="{04515716-0B59-2C4A-A4CE-A8749E7925D5}"/>
              </a:ext>
            </a:extLst>
          </p:cNvPr>
          <p:cNvSpPr>
            <a:spLocks noChangeArrowheads="1"/>
          </p:cNvSpPr>
          <p:nvPr/>
        </p:nvSpPr>
        <p:spPr bwMode="auto">
          <a:xfrm>
            <a:off x="657546" y="2258709"/>
            <a:ext cx="812069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27" name="Picture 9" descr="GO-JEK logo">
            <a:extLst>
              <a:ext uri="{FF2B5EF4-FFF2-40B4-BE49-F238E27FC236}">
                <a16:creationId xmlns:a16="http://schemas.microsoft.com/office/drawing/2014/main" id="{0769A7F0-3E5D-7F4B-8F07-BB3815FE537E}"/>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657546" y="2258710"/>
            <a:ext cx="2537717" cy="769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6182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
          <p:cNvSpPr txBox="1">
            <a:spLocks noGrp="1"/>
          </p:cNvSpPr>
          <p:nvPr>
            <p:ph type="body" idx="1"/>
          </p:nvPr>
        </p:nvSpPr>
        <p:spPr>
          <a:xfrm>
            <a:off x="381000" y="2209800"/>
            <a:ext cx="11430000" cy="4267200"/>
          </a:xfrm>
          <a:prstGeom prst="rect">
            <a:avLst/>
          </a:prstGeom>
          <a:noFill/>
          <a:ln>
            <a:noFill/>
          </a:ln>
        </p:spPr>
        <p:txBody>
          <a:bodyPr spcFirstLastPara="1" wrap="square" lIns="91425" tIns="45700" rIns="91425" bIns="45700" anchor="t" anchorCtr="0">
            <a:noAutofit/>
          </a:bodyPr>
          <a:lstStyle/>
          <a:p>
            <a:pPr marL="457200" lvl="0" indent="-368300" algn="l" rtl="0">
              <a:lnSpc>
                <a:spcPct val="100000"/>
              </a:lnSpc>
              <a:spcBef>
                <a:spcPts val="0"/>
              </a:spcBef>
              <a:spcAft>
                <a:spcPts val="0"/>
              </a:spcAft>
              <a:buSzPts val="2200"/>
              <a:buAutoNum type="arabicParenR"/>
            </a:pPr>
            <a:r>
              <a:rPr lang="en-CA" dirty="0"/>
              <a:t>We’ve talked about Low-level infrastructure of GC</a:t>
            </a:r>
          </a:p>
          <a:p>
            <a:pPr lvl="1" indent="-368300">
              <a:lnSpc>
                <a:spcPct val="100000"/>
              </a:lnSpc>
              <a:spcBef>
                <a:spcPts val="0"/>
              </a:spcBef>
              <a:buSzPts val="2200"/>
              <a:buAutoNum type="arabicParenR"/>
            </a:pPr>
            <a:r>
              <a:rPr lang="en-CA" dirty="0"/>
              <a:t>Compute engine</a:t>
            </a:r>
          </a:p>
          <a:p>
            <a:pPr lvl="1" indent="-368300">
              <a:lnSpc>
                <a:spcPct val="100000"/>
              </a:lnSpc>
              <a:spcBef>
                <a:spcPts val="0"/>
              </a:spcBef>
              <a:buSzPts val="2200"/>
              <a:buAutoNum type="arabicParenR"/>
            </a:pPr>
            <a:r>
              <a:rPr lang="en-CA" dirty="0"/>
              <a:t>Storage</a:t>
            </a:r>
          </a:p>
          <a:p>
            <a:pPr lvl="1" indent="-368300">
              <a:lnSpc>
                <a:spcPct val="100000"/>
              </a:lnSpc>
              <a:spcBef>
                <a:spcPts val="0"/>
              </a:spcBef>
              <a:buSzPts val="2200"/>
              <a:buAutoNum type="arabicParenR"/>
            </a:pPr>
            <a:r>
              <a:rPr lang="en-CA" dirty="0"/>
              <a:t>Security</a:t>
            </a:r>
          </a:p>
          <a:p>
            <a:pPr lvl="1" indent="-368300">
              <a:lnSpc>
                <a:spcPct val="100000"/>
              </a:lnSpc>
              <a:spcBef>
                <a:spcPts val="0"/>
              </a:spcBef>
              <a:buSzPts val="2200"/>
              <a:buAutoNum type="arabicParenR"/>
            </a:pPr>
            <a:r>
              <a:rPr lang="en-CA" dirty="0"/>
              <a:t>Networking</a:t>
            </a:r>
          </a:p>
          <a:p>
            <a:pPr lvl="1" indent="-368300">
              <a:lnSpc>
                <a:spcPct val="100000"/>
              </a:lnSpc>
              <a:spcBef>
                <a:spcPts val="0"/>
              </a:spcBef>
              <a:buSzPts val="2200"/>
              <a:buAutoNum type="arabicParenR"/>
            </a:pPr>
            <a:endParaRPr lang="en-CA" dirty="0"/>
          </a:p>
          <a:p>
            <a:pPr>
              <a:spcBef>
                <a:spcPts val="0"/>
              </a:spcBef>
              <a:buAutoNum type="arabicParenR"/>
            </a:pPr>
            <a:r>
              <a:rPr lang="en-CA" dirty="0"/>
              <a:t>This session we will discuss the higher level of GC products</a:t>
            </a:r>
          </a:p>
        </p:txBody>
      </p:sp>
      <p:sp>
        <p:nvSpPr>
          <p:cNvPr id="155" name="Google Shape;155;p3"/>
          <p:cNvSpPr txBox="1">
            <a:spLocks noGrp="1"/>
          </p:cNvSpPr>
          <p:nvPr>
            <p:ph type="body" idx="2"/>
          </p:nvPr>
        </p:nvSpPr>
        <p:spPr>
          <a:xfrm>
            <a:off x="380999" y="1219200"/>
            <a:ext cx="11430001" cy="533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EE2A3B"/>
              </a:buClr>
              <a:buSzPts val="3600"/>
              <a:buFont typeface="Arial"/>
              <a:buNone/>
            </a:pPr>
            <a:r>
              <a:rPr lang="en-US" dirty="0"/>
              <a:t>Review the previous session</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1" name="Google Shape;161;g114f0dacd04_0_0"/>
          <p:cNvSpPr txBox="1">
            <a:spLocks noGrp="1"/>
          </p:cNvSpPr>
          <p:nvPr>
            <p:ph type="body" idx="2"/>
          </p:nvPr>
        </p:nvSpPr>
        <p:spPr>
          <a:xfrm>
            <a:off x="380999" y="1219200"/>
            <a:ext cx="11430000" cy="5334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dirty="0"/>
              <a:t>An Example of Big data</a:t>
            </a:r>
          </a:p>
          <a:p>
            <a:pPr marL="0" lvl="0" indent="0">
              <a:spcBef>
                <a:spcPts val="0"/>
              </a:spcBef>
            </a:pPr>
            <a:r>
              <a:rPr lang="en-CA" dirty="0"/>
              <a:t> </a:t>
            </a:r>
            <a:endParaRPr dirty="0"/>
          </a:p>
        </p:txBody>
      </p:sp>
      <p:sp>
        <p:nvSpPr>
          <p:cNvPr id="5" name="Rectangle 4">
            <a:extLst>
              <a:ext uri="{FF2B5EF4-FFF2-40B4-BE49-F238E27FC236}">
                <a16:creationId xmlns:a16="http://schemas.microsoft.com/office/drawing/2014/main" id="{04515716-0B59-2C4A-A4CE-A8749E7925D5}"/>
              </a:ext>
            </a:extLst>
          </p:cNvPr>
          <p:cNvSpPr>
            <a:spLocks noChangeArrowheads="1"/>
          </p:cNvSpPr>
          <p:nvPr/>
        </p:nvSpPr>
        <p:spPr bwMode="auto">
          <a:xfrm>
            <a:off x="657546" y="2258709"/>
            <a:ext cx="812069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60C91BCB-4AAF-E640-9AA0-36382C38D0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42" y="2281568"/>
            <a:ext cx="8265388" cy="4404675"/>
          </a:xfrm>
          <a:prstGeom prst="rect">
            <a:avLst/>
          </a:prstGeom>
        </p:spPr>
      </p:pic>
    </p:spTree>
    <p:extLst>
      <p:ext uri="{BB962C8B-B14F-4D97-AF65-F5344CB8AC3E}">
        <p14:creationId xmlns:p14="http://schemas.microsoft.com/office/powerpoint/2010/main" val="2644258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1" name="Google Shape;161;g114f0dacd04_0_0"/>
          <p:cNvSpPr txBox="1">
            <a:spLocks noGrp="1"/>
          </p:cNvSpPr>
          <p:nvPr>
            <p:ph type="body" idx="2"/>
          </p:nvPr>
        </p:nvSpPr>
        <p:spPr>
          <a:xfrm>
            <a:off x="380999" y="1219200"/>
            <a:ext cx="11430000" cy="5334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dirty="0"/>
              <a:t>An Example of Big data</a:t>
            </a:r>
          </a:p>
          <a:p>
            <a:pPr marL="0" lvl="0" indent="0">
              <a:spcBef>
                <a:spcPts val="0"/>
              </a:spcBef>
            </a:pPr>
            <a:r>
              <a:rPr lang="en-CA" dirty="0"/>
              <a:t> </a:t>
            </a:r>
            <a:endParaRPr dirty="0"/>
          </a:p>
        </p:txBody>
      </p:sp>
      <p:sp>
        <p:nvSpPr>
          <p:cNvPr id="5" name="Rectangle 4">
            <a:extLst>
              <a:ext uri="{FF2B5EF4-FFF2-40B4-BE49-F238E27FC236}">
                <a16:creationId xmlns:a16="http://schemas.microsoft.com/office/drawing/2014/main" id="{04515716-0B59-2C4A-A4CE-A8749E7925D5}"/>
              </a:ext>
            </a:extLst>
          </p:cNvPr>
          <p:cNvSpPr>
            <a:spLocks noChangeArrowheads="1"/>
          </p:cNvSpPr>
          <p:nvPr/>
        </p:nvSpPr>
        <p:spPr bwMode="auto">
          <a:xfrm>
            <a:off x="657546" y="2258709"/>
            <a:ext cx="812069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6" name="Picture 5">
            <a:extLst>
              <a:ext uri="{FF2B5EF4-FFF2-40B4-BE49-F238E27FC236}">
                <a16:creationId xmlns:a16="http://schemas.microsoft.com/office/drawing/2014/main" id="{B18A4851-21FF-8741-9B77-E5014AC679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546" y="2476389"/>
            <a:ext cx="7434210" cy="4002242"/>
          </a:xfrm>
          <a:prstGeom prst="rect">
            <a:avLst/>
          </a:prstGeom>
        </p:spPr>
      </p:pic>
    </p:spTree>
    <p:extLst>
      <p:ext uri="{BB962C8B-B14F-4D97-AF65-F5344CB8AC3E}">
        <p14:creationId xmlns:p14="http://schemas.microsoft.com/office/powerpoint/2010/main" val="3210855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1" name="Google Shape;161;g114f0dacd04_0_0"/>
          <p:cNvSpPr txBox="1">
            <a:spLocks noGrp="1"/>
          </p:cNvSpPr>
          <p:nvPr>
            <p:ph type="body" idx="2"/>
          </p:nvPr>
        </p:nvSpPr>
        <p:spPr>
          <a:xfrm>
            <a:off x="380999" y="1219200"/>
            <a:ext cx="11430000" cy="533400"/>
          </a:xfrm>
          <a:prstGeom prst="rect">
            <a:avLst/>
          </a:prstGeom>
          <a:noFill/>
          <a:ln>
            <a:noFill/>
          </a:ln>
        </p:spPr>
        <p:txBody>
          <a:bodyPr spcFirstLastPara="1" wrap="square" lIns="91425" tIns="45700" rIns="91425" bIns="45700" anchor="t" anchorCtr="0">
            <a:noAutofit/>
          </a:bodyPr>
          <a:lstStyle/>
          <a:p>
            <a:pPr marL="0" indent="0">
              <a:spcBef>
                <a:spcPts val="0"/>
              </a:spcBef>
            </a:pPr>
            <a:r>
              <a:rPr lang="en-CA" dirty="0"/>
              <a:t>Several roles in a Successful big data organization  </a:t>
            </a:r>
            <a:endParaRPr dirty="0"/>
          </a:p>
        </p:txBody>
      </p:sp>
      <p:sp>
        <p:nvSpPr>
          <p:cNvPr id="5" name="Rectangle 4">
            <a:extLst>
              <a:ext uri="{FF2B5EF4-FFF2-40B4-BE49-F238E27FC236}">
                <a16:creationId xmlns:a16="http://schemas.microsoft.com/office/drawing/2014/main" id="{04515716-0B59-2C4A-A4CE-A8749E7925D5}"/>
              </a:ext>
            </a:extLst>
          </p:cNvPr>
          <p:cNvSpPr>
            <a:spLocks noChangeArrowheads="1"/>
          </p:cNvSpPr>
          <p:nvPr/>
        </p:nvSpPr>
        <p:spPr bwMode="auto">
          <a:xfrm>
            <a:off x="657546" y="2258709"/>
            <a:ext cx="812069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7" name="Text Placeholder 2">
            <a:extLst>
              <a:ext uri="{FF2B5EF4-FFF2-40B4-BE49-F238E27FC236}">
                <a16:creationId xmlns:a16="http://schemas.microsoft.com/office/drawing/2014/main" id="{12072F08-48DA-7847-A5A0-5B806E3FA931}"/>
              </a:ext>
            </a:extLst>
          </p:cNvPr>
          <p:cNvSpPr>
            <a:spLocks noGrp="1"/>
          </p:cNvSpPr>
          <p:nvPr>
            <p:ph type="body" idx="1"/>
          </p:nvPr>
        </p:nvSpPr>
        <p:spPr>
          <a:xfrm>
            <a:off x="381000" y="2209800"/>
            <a:ext cx="11430000" cy="4267200"/>
          </a:xfrm>
        </p:spPr>
        <p:txBody>
          <a:bodyPr/>
          <a:lstStyle/>
          <a:p>
            <a:r>
              <a:rPr lang="en-CA" sz="1400" dirty="0"/>
              <a:t>data engineers, to build the pipelines and do the clean data.</a:t>
            </a:r>
          </a:p>
          <a:p>
            <a:r>
              <a:rPr lang="en-CA" sz="1400" dirty="0"/>
              <a:t>Decision makers, to decide how deep you want to invest in a data-driven opportunity while weighing the benefits for the organization. </a:t>
            </a:r>
          </a:p>
          <a:p>
            <a:r>
              <a:rPr lang="en-CA" sz="1400" dirty="0"/>
              <a:t>Analysts, to explore the data for insights and potential relationships that could be useful as features in a machine learning model. </a:t>
            </a:r>
          </a:p>
          <a:p>
            <a:r>
              <a:rPr lang="en-CA" sz="1400" dirty="0"/>
              <a:t>Statisticians, to help make your data-inspired decisions with their added rigor. </a:t>
            </a:r>
          </a:p>
          <a:p>
            <a:r>
              <a:rPr lang="en-CA" sz="1400" dirty="0"/>
              <a:t>Applied machine learning engineers, who have real-world experience building production machine learning models from the latest and best information and research by the researchers. </a:t>
            </a:r>
          </a:p>
          <a:p>
            <a:r>
              <a:rPr lang="en-CA" sz="1400" dirty="0"/>
              <a:t>Data scientists, who have the mastery over analysis, statistics, and machine learning. </a:t>
            </a:r>
          </a:p>
          <a:p>
            <a:r>
              <a:rPr lang="en-CA" sz="1400" dirty="0"/>
              <a:t>Analytics managers to lead the team.</a:t>
            </a:r>
          </a:p>
        </p:txBody>
      </p:sp>
    </p:spTree>
    <p:extLst>
      <p:ext uri="{BB962C8B-B14F-4D97-AF65-F5344CB8AC3E}">
        <p14:creationId xmlns:p14="http://schemas.microsoft.com/office/powerpoint/2010/main" val="1169671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1" name="Google Shape;161;g114f0dacd04_0_0"/>
          <p:cNvSpPr txBox="1">
            <a:spLocks noGrp="1"/>
          </p:cNvSpPr>
          <p:nvPr>
            <p:ph type="body" idx="2"/>
          </p:nvPr>
        </p:nvSpPr>
        <p:spPr>
          <a:xfrm>
            <a:off x="380999" y="1219200"/>
            <a:ext cx="11430000" cy="533400"/>
          </a:xfrm>
          <a:prstGeom prst="rect">
            <a:avLst/>
          </a:prstGeom>
          <a:noFill/>
          <a:ln>
            <a:noFill/>
          </a:ln>
        </p:spPr>
        <p:txBody>
          <a:bodyPr spcFirstLastPara="1" wrap="square" lIns="91425" tIns="45700" rIns="91425" bIns="45700" anchor="t" anchorCtr="0">
            <a:noAutofit/>
          </a:bodyPr>
          <a:lstStyle/>
          <a:p>
            <a:pPr marL="0" indent="0">
              <a:spcBef>
                <a:spcPts val="0"/>
              </a:spcBef>
            </a:pPr>
            <a:r>
              <a:rPr lang="en-CA" dirty="0"/>
              <a:t>Product Recommendation using Clou SQL</a:t>
            </a:r>
            <a:endParaRPr dirty="0"/>
          </a:p>
        </p:txBody>
      </p:sp>
      <p:sp>
        <p:nvSpPr>
          <p:cNvPr id="5" name="Rectangle 4">
            <a:extLst>
              <a:ext uri="{FF2B5EF4-FFF2-40B4-BE49-F238E27FC236}">
                <a16:creationId xmlns:a16="http://schemas.microsoft.com/office/drawing/2014/main" id="{04515716-0B59-2C4A-A4CE-A8749E7925D5}"/>
              </a:ext>
            </a:extLst>
          </p:cNvPr>
          <p:cNvSpPr>
            <a:spLocks noChangeArrowheads="1"/>
          </p:cNvSpPr>
          <p:nvPr/>
        </p:nvSpPr>
        <p:spPr bwMode="auto">
          <a:xfrm>
            <a:off x="657546" y="2258709"/>
            <a:ext cx="812069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7" name="Text Placeholder 2">
            <a:extLst>
              <a:ext uri="{FF2B5EF4-FFF2-40B4-BE49-F238E27FC236}">
                <a16:creationId xmlns:a16="http://schemas.microsoft.com/office/drawing/2014/main" id="{12072F08-48DA-7847-A5A0-5B806E3FA931}"/>
              </a:ext>
            </a:extLst>
          </p:cNvPr>
          <p:cNvSpPr>
            <a:spLocks noGrp="1"/>
          </p:cNvSpPr>
          <p:nvPr>
            <p:ph type="body" idx="1"/>
          </p:nvPr>
        </p:nvSpPr>
        <p:spPr>
          <a:xfrm>
            <a:off x="381000" y="2209800"/>
            <a:ext cx="11430000" cy="1458074"/>
          </a:xfrm>
        </p:spPr>
        <p:txBody>
          <a:bodyPr/>
          <a:lstStyle/>
          <a:p>
            <a:r>
              <a:rPr lang="en-CA" sz="1400" dirty="0"/>
              <a:t>Product Recommendations is one of the most common ML problems employed by business.</a:t>
            </a:r>
          </a:p>
          <a:p>
            <a:r>
              <a:rPr lang="en-CA" sz="1400" dirty="0"/>
              <a:t>If the application has already been developed on-premise, first we should migrate the app into the GC.</a:t>
            </a:r>
          </a:p>
          <a:p>
            <a:r>
              <a:rPr lang="en-CA" sz="1400" dirty="0"/>
              <a:t>We can explore an e-commerce product recommendations.</a:t>
            </a:r>
          </a:p>
          <a:p>
            <a:endParaRPr lang="en-CA" dirty="0"/>
          </a:p>
          <a:p>
            <a:endParaRPr lang="en-CA" sz="1400" dirty="0"/>
          </a:p>
        </p:txBody>
      </p:sp>
      <p:sp>
        <p:nvSpPr>
          <p:cNvPr id="2" name="Rectangle 2">
            <a:extLst>
              <a:ext uri="{FF2B5EF4-FFF2-40B4-BE49-F238E27FC236}">
                <a16:creationId xmlns:a16="http://schemas.microsoft.com/office/drawing/2014/main" id="{0E6A6F9A-8C45-7A41-BC98-7AC606E2FE6A}"/>
              </a:ext>
            </a:extLst>
          </p:cNvPr>
          <p:cNvSpPr>
            <a:spLocks noChangeArrowheads="1"/>
          </p:cNvSpPr>
          <p:nvPr/>
        </p:nvSpPr>
        <p:spPr bwMode="auto">
          <a:xfrm>
            <a:off x="2520066" y="3528214"/>
            <a:ext cx="837738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193" name="Picture 14" descr="8 Product Recommendation Strategies to Skyrocket eCommerce Conversions.">
            <a:extLst>
              <a:ext uri="{FF2B5EF4-FFF2-40B4-BE49-F238E27FC236}">
                <a16:creationId xmlns:a16="http://schemas.microsoft.com/office/drawing/2014/main" id="{DEB20870-CD07-594C-9535-9A12CB4E6640}"/>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565078" y="3528215"/>
            <a:ext cx="4083977" cy="2050715"/>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2">
            <a:extLst>
              <a:ext uri="{FF2B5EF4-FFF2-40B4-BE49-F238E27FC236}">
                <a16:creationId xmlns:a16="http://schemas.microsoft.com/office/drawing/2014/main" id="{2C76700F-F760-3740-AA2F-BB658E419823}"/>
              </a:ext>
            </a:extLst>
          </p:cNvPr>
          <p:cNvSpPr txBox="1">
            <a:spLocks/>
          </p:cNvSpPr>
          <p:nvPr/>
        </p:nvSpPr>
        <p:spPr>
          <a:xfrm>
            <a:off x="565078" y="5578930"/>
            <a:ext cx="11430000" cy="145807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10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CA" sz="1400" dirty="0"/>
              <a:t>Where a ML model learns what you like and don't like, what you buy and don't buy, and then starts to suggest similar products that you may not have discovered by yourself.</a:t>
            </a:r>
          </a:p>
          <a:p>
            <a:r>
              <a:rPr lang="en-CA" sz="1400" dirty="0"/>
              <a:t>You can then help inform the model explicitly by starring, up voting, or down voting your own personal rating of an item, or maybe by adding the item to the shopping cart. </a:t>
            </a:r>
          </a:p>
          <a:p>
            <a:endParaRPr lang="en-CA" sz="1400" dirty="0"/>
          </a:p>
          <a:p>
            <a:pPr marL="88900" indent="0">
              <a:buNone/>
            </a:pPr>
            <a:endParaRPr lang="en-CA" sz="1400" dirty="0"/>
          </a:p>
          <a:p>
            <a:endParaRPr lang="en-CA" sz="1400" dirty="0"/>
          </a:p>
        </p:txBody>
      </p:sp>
    </p:spTree>
    <p:extLst>
      <p:ext uri="{BB962C8B-B14F-4D97-AF65-F5344CB8AC3E}">
        <p14:creationId xmlns:p14="http://schemas.microsoft.com/office/powerpoint/2010/main" val="429458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1" name="Google Shape;161;g114f0dacd04_0_0"/>
          <p:cNvSpPr txBox="1">
            <a:spLocks noGrp="1"/>
          </p:cNvSpPr>
          <p:nvPr>
            <p:ph type="body" idx="2"/>
          </p:nvPr>
        </p:nvSpPr>
        <p:spPr>
          <a:xfrm>
            <a:off x="380999" y="1219200"/>
            <a:ext cx="11430000" cy="533400"/>
          </a:xfrm>
          <a:prstGeom prst="rect">
            <a:avLst/>
          </a:prstGeom>
          <a:noFill/>
          <a:ln>
            <a:noFill/>
          </a:ln>
        </p:spPr>
        <p:txBody>
          <a:bodyPr spcFirstLastPara="1" wrap="square" lIns="91425" tIns="45700" rIns="91425" bIns="45700" anchor="t" anchorCtr="0">
            <a:noAutofit/>
          </a:bodyPr>
          <a:lstStyle/>
          <a:p>
            <a:pPr marL="0" indent="0">
              <a:spcBef>
                <a:spcPts val="0"/>
              </a:spcBef>
            </a:pPr>
            <a:r>
              <a:rPr lang="en-CA" dirty="0"/>
              <a:t>Examples of Recommendation Systems</a:t>
            </a:r>
            <a:endParaRPr dirty="0"/>
          </a:p>
        </p:txBody>
      </p:sp>
      <p:sp>
        <p:nvSpPr>
          <p:cNvPr id="5" name="Rectangle 4">
            <a:extLst>
              <a:ext uri="{FF2B5EF4-FFF2-40B4-BE49-F238E27FC236}">
                <a16:creationId xmlns:a16="http://schemas.microsoft.com/office/drawing/2014/main" id="{04515716-0B59-2C4A-A4CE-A8749E7925D5}"/>
              </a:ext>
            </a:extLst>
          </p:cNvPr>
          <p:cNvSpPr>
            <a:spLocks noChangeArrowheads="1"/>
          </p:cNvSpPr>
          <p:nvPr/>
        </p:nvSpPr>
        <p:spPr bwMode="auto">
          <a:xfrm>
            <a:off x="657546" y="2258709"/>
            <a:ext cx="812069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7" name="Text Placeholder 2">
            <a:extLst>
              <a:ext uri="{FF2B5EF4-FFF2-40B4-BE49-F238E27FC236}">
                <a16:creationId xmlns:a16="http://schemas.microsoft.com/office/drawing/2014/main" id="{12072F08-48DA-7847-A5A0-5B806E3FA931}"/>
              </a:ext>
            </a:extLst>
          </p:cNvPr>
          <p:cNvSpPr>
            <a:spLocks noGrp="1"/>
          </p:cNvSpPr>
          <p:nvPr>
            <p:ph type="body" idx="1"/>
          </p:nvPr>
        </p:nvSpPr>
        <p:spPr>
          <a:xfrm>
            <a:off x="381000" y="2209800"/>
            <a:ext cx="11430000" cy="4267200"/>
          </a:xfrm>
        </p:spPr>
        <p:txBody>
          <a:bodyPr/>
          <a:lstStyle/>
          <a:p>
            <a:r>
              <a:rPr lang="en-CA" sz="1400" dirty="0"/>
              <a:t>One cool example of a recommendation system is Smart Reply in Gmail.</a:t>
            </a:r>
          </a:p>
          <a:p>
            <a:r>
              <a:rPr lang="en-CA" sz="1400" dirty="0"/>
              <a:t>Google Photos recommends similar photos or groups of similar photos so that you can add them into an album </a:t>
            </a:r>
          </a:p>
          <a:p>
            <a:r>
              <a:rPr lang="en-CA" sz="1400" dirty="0"/>
              <a:t>Google Maps now serves personalized restaurant recommendations.</a:t>
            </a:r>
          </a:p>
          <a:p>
            <a:endParaRPr lang="en-CA" sz="1400" dirty="0"/>
          </a:p>
          <a:p>
            <a:r>
              <a:rPr lang="en-CA" sz="1400" dirty="0"/>
              <a:t>A core aspect of a recommendation system is that you need to train and serve it at scale. </a:t>
            </a:r>
          </a:p>
        </p:txBody>
      </p:sp>
    </p:spTree>
    <p:extLst>
      <p:ext uri="{BB962C8B-B14F-4D97-AF65-F5344CB8AC3E}">
        <p14:creationId xmlns:p14="http://schemas.microsoft.com/office/powerpoint/2010/main" val="1561610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1" name="Google Shape;161;g114f0dacd04_0_0"/>
          <p:cNvSpPr txBox="1">
            <a:spLocks noGrp="1"/>
          </p:cNvSpPr>
          <p:nvPr>
            <p:ph type="body" idx="2"/>
          </p:nvPr>
        </p:nvSpPr>
        <p:spPr>
          <a:xfrm>
            <a:off x="380999" y="1219200"/>
            <a:ext cx="11430000" cy="533400"/>
          </a:xfrm>
          <a:prstGeom prst="rect">
            <a:avLst/>
          </a:prstGeom>
          <a:noFill/>
          <a:ln>
            <a:noFill/>
          </a:ln>
        </p:spPr>
        <p:txBody>
          <a:bodyPr spcFirstLastPara="1" wrap="square" lIns="91425" tIns="45700" rIns="91425" bIns="45700" anchor="t" anchorCtr="0">
            <a:noAutofit/>
          </a:bodyPr>
          <a:lstStyle/>
          <a:p>
            <a:pPr marL="0" indent="0">
              <a:spcBef>
                <a:spcPts val="0"/>
              </a:spcBef>
            </a:pPr>
            <a:r>
              <a:rPr lang="en-CA" dirty="0"/>
              <a:t>Rental House Recommendation App.</a:t>
            </a:r>
            <a:endParaRPr dirty="0"/>
          </a:p>
        </p:txBody>
      </p:sp>
      <p:sp>
        <p:nvSpPr>
          <p:cNvPr id="5" name="Rectangle 4">
            <a:extLst>
              <a:ext uri="{FF2B5EF4-FFF2-40B4-BE49-F238E27FC236}">
                <a16:creationId xmlns:a16="http://schemas.microsoft.com/office/drawing/2014/main" id="{04515716-0B59-2C4A-A4CE-A8749E7925D5}"/>
              </a:ext>
            </a:extLst>
          </p:cNvPr>
          <p:cNvSpPr>
            <a:spLocks noChangeArrowheads="1"/>
          </p:cNvSpPr>
          <p:nvPr/>
        </p:nvSpPr>
        <p:spPr bwMode="auto">
          <a:xfrm>
            <a:off x="657546" y="2258709"/>
            <a:ext cx="812069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6" name="Picture 5">
            <a:extLst>
              <a:ext uri="{FF2B5EF4-FFF2-40B4-BE49-F238E27FC236}">
                <a16:creationId xmlns:a16="http://schemas.microsoft.com/office/drawing/2014/main" id="{C1A6A680-993E-E749-8EA3-27FF3C3693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8142" y="2258709"/>
            <a:ext cx="7304070" cy="3996949"/>
          </a:xfrm>
          <a:prstGeom prst="rect">
            <a:avLst/>
          </a:prstGeom>
        </p:spPr>
      </p:pic>
    </p:spTree>
    <p:extLst>
      <p:ext uri="{BB962C8B-B14F-4D97-AF65-F5344CB8AC3E}">
        <p14:creationId xmlns:p14="http://schemas.microsoft.com/office/powerpoint/2010/main" val="257891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1" name="Google Shape;161;g114f0dacd04_0_0"/>
          <p:cNvSpPr txBox="1">
            <a:spLocks noGrp="1"/>
          </p:cNvSpPr>
          <p:nvPr>
            <p:ph type="body" idx="2"/>
          </p:nvPr>
        </p:nvSpPr>
        <p:spPr>
          <a:xfrm>
            <a:off x="380999" y="1219200"/>
            <a:ext cx="11430000" cy="533400"/>
          </a:xfrm>
          <a:prstGeom prst="rect">
            <a:avLst/>
          </a:prstGeom>
          <a:noFill/>
          <a:ln>
            <a:noFill/>
          </a:ln>
        </p:spPr>
        <p:txBody>
          <a:bodyPr spcFirstLastPara="1" wrap="square" lIns="91425" tIns="45700" rIns="91425" bIns="45700" anchor="t" anchorCtr="0">
            <a:noAutofit/>
          </a:bodyPr>
          <a:lstStyle/>
          <a:p>
            <a:pPr marL="0" indent="0">
              <a:spcBef>
                <a:spcPts val="0"/>
              </a:spcBef>
            </a:pPr>
            <a:r>
              <a:rPr lang="en-CA" dirty="0"/>
              <a:t>Respond to the Queries Traditionally</a:t>
            </a:r>
            <a:endParaRPr dirty="0"/>
          </a:p>
        </p:txBody>
      </p:sp>
      <p:sp>
        <p:nvSpPr>
          <p:cNvPr id="5" name="Rectangle 4">
            <a:extLst>
              <a:ext uri="{FF2B5EF4-FFF2-40B4-BE49-F238E27FC236}">
                <a16:creationId xmlns:a16="http://schemas.microsoft.com/office/drawing/2014/main" id="{04515716-0B59-2C4A-A4CE-A8749E7925D5}"/>
              </a:ext>
            </a:extLst>
          </p:cNvPr>
          <p:cNvSpPr>
            <a:spLocks noChangeArrowheads="1"/>
          </p:cNvSpPr>
          <p:nvPr/>
        </p:nvSpPr>
        <p:spPr bwMode="auto">
          <a:xfrm>
            <a:off x="657546" y="2258709"/>
            <a:ext cx="812069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A4932DD9-8B9B-AF41-BF0E-DC70A28F2B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199" y="2376950"/>
            <a:ext cx="5943600" cy="2987675"/>
          </a:xfrm>
          <a:prstGeom prst="rect">
            <a:avLst/>
          </a:prstGeom>
        </p:spPr>
      </p:pic>
    </p:spTree>
    <p:extLst>
      <p:ext uri="{BB962C8B-B14F-4D97-AF65-F5344CB8AC3E}">
        <p14:creationId xmlns:p14="http://schemas.microsoft.com/office/powerpoint/2010/main" val="971432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1" name="Google Shape;161;g114f0dacd04_0_0"/>
          <p:cNvSpPr txBox="1">
            <a:spLocks noGrp="1"/>
          </p:cNvSpPr>
          <p:nvPr>
            <p:ph type="body" idx="2"/>
          </p:nvPr>
        </p:nvSpPr>
        <p:spPr>
          <a:xfrm>
            <a:off x="380999" y="1219200"/>
            <a:ext cx="11430000" cy="533400"/>
          </a:xfrm>
          <a:prstGeom prst="rect">
            <a:avLst/>
          </a:prstGeom>
          <a:noFill/>
          <a:ln>
            <a:noFill/>
          </a:ln>
        </p:spPr>
        <p:txBody>
          <a:bodyPr spcFirstLastPara="1" wrap="square" lIns="91425" tIns="45700" rIns="91425" bIns="45700" anchor="t" anchorCtr="0">
            <a:noAutofit/>
          </a:bodyPr>
          <a:lstStyle/>
          <a:p>
            <a:pPr marL="0" indent="0">
              <a:spcBef>
                <a:spcPts val="0"/>
              </a:spcBef>
            </a:pPr>
            <a:r>
              <a:rPr lang="en-CA" dirty="0"/>
              <a:t>Respond to the Queries by ML</a:t>
            </a:r>
            <a:endParaRPr dirty="0"/>
          </a:p>
        </p:txBody>
      </p:sp>
      <p:sp>
        <p:nvSpPr>
          <p:cNvPr id="5" name="Rectangle 4">
            <a:extLst>
              <a:ext uri="{FF2B5EF4-FFF2-40B4-BE49-F238E27FC236}">
                <a16:creationId xmlns:a16="http://schemas.microsoft.com/office/drawing/2014/main" id="{04515716-0B59-2C4A-A4CE-A8749E7925D5}"/>
              </a:ext>
            </a:extLst>
          </p:cNvPr>
          <p:cNvSpPr>
            <a:spLocks noChangeArrowheads="1"/>
          </p:cNvSpPr>
          <p:nvPr/>
        </p:nvSpPr>
        <p:spPr bwMode="auto">
          <a:xfrm>
            <a:off x="657546" y="2258709"/>
            <a:ext cx="812069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Text Placeholder 2">
            <a:extLst>
              <a:ext uri="{FF2B5EF4-FFF2-40B4-BE49-F238E27FC236}">
                <a16:creationId xmlns:a16="http://schemas.microsoft.com/office/drawing/2014/main" id="{1527EF73-D095-C94E-8E73-67FB6FBF3D2A}"/>
              </a:ext>
            </a:extLst>
          </p:cNvPr>
          <p:cNvSpPr>
            <a:spLocks noGrp="1"/>
          </p:cNvSpPr>
          <p:nvPr>
            <p:ph type="body" idx="1"/>
          </p:nvPr>
        </p:nvSpPr>
        <p:spPr>
          <a:xfrm>
            <a:off x="381000" y="2209800"/>
            <a:ext cx="11430000" cy="4267200"/>
          </a:xfrm>
        </p:spPr>
        <p:txBody>
          <a:bodyPr/>
          <a:lstStyle/>
          <a:p>
            <a:r>
              <a:rPr lang="en-CA" sz="1400" dirty="0"/>
              <a:t>we have a data set of a query term and the links that people liked. </a:t>
            </a:r>
          </a:p>
          <a:p>
            <a:r>
              <a:rPr lang="en-CA" sz="1400" dirty="0"/>
              <a:t>Google itself used a deep learning model called Rank Brain to suggest a good response to each query </a:t>
            </a:r>
          </a:p>
          <a:p>
            <a:r>
              <a:rPr lang="en-CA" sz="1400" dirty="0"/>
              <a:t>machine learning is this idea that we want to teach the computer using examples, not with rules. </a:t>
            </a:r>
          </a:p>
          <a:p>
            <a:r>
              <a:rPr lang="en-CA" sz="1400" dirty="0"/>
              <a:t>A history of good labeled data, any such application is a possible application for machine learning.</a:t>
            </a:r>
          </a:p>
          <a:p>
            <a:r>
              <a:rPr lang="en-CA" sz="1400" dirty="0"/>
              <a:t>More information about Rank Brain Algorithm, </a:t>
            </a:r>
            <a:r>
              <a:rPr lang="en-CA" sz="1400" dirty="0">
                <a:hlinkClick r:id="rId3"/>
              </a:rPr>
              <a:t>link</a:t>
            </a:r>
            <a:endParaRPr lang="en-CA" sz="1400" dirty="0"/>
          </a:p>
          <a:p>
            <a:endParaRPr lang="en-CA" sz="1400" dirty="0"/>
          </a:p>
        </p:txBody>
      </p:sp>
    </p:spTree>
    <p:extLst>
      <p:ext uri="{BB962C8B-B14F-4D97-AF65-F5344CB8AC3E}">
        <p14:creationId xmlns:p14="http://schemas.microsoft.com/office/powerpoint/2010/main" val="17141731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1" name="Google Shape;161;g114f0dacd04_0_0"/>
          <p:cNvSpPr txBox="1">
            <a:spLocks noGrp="1"/>
          </p:cNvSpPr>
          <p:nvPr>
            <p:ph type="body" idx="2"/>
          </p:nvPr>
        </p:nvSpPr>
        <p:spPr>
          <a:xfrm>
            <a:off x="380999" y="1219200"/>
            <a:ext cx="11430000" cy="533400"/>
          </a:xfrm>
          <a:prstGeom prst="rect">
            <a:avLst/>
          </a:prstGeom>
          <a:noFill/>
          <a:ln>
            <a:noFill/>
          </a:ln>
        </p:spPr>
        <p:txBody>
          <a:bodyPr spcFirstLastPara="1" wrap="square" lIns="91425" tIns="45700" rIns="91425" bIns="45700" anchor="t" anchorCtr="0">
            <a:noAutofit/>
          </a:bodyPr>
          <a:lstStyle/>
          <a:p>
            <a:pPr marL="0" indent="0">
              <a:spcBef>
                <a:spcPts val="0"/>
              </a:spcBef>
            </a:pPr>
            <a:r>
              <a:rPr lang="en-CA" dirty="0"/>
              <a:t>How rental housing recommendations work? </a:t>
            </a:r>
            <a:endParaRPr dirty="0"/>
          </a:p>
        </p:txBody>
      </p:sp>
      <p:sp>
        <p:nvSpPr>
          <p:cNvPr id="5" name="Rectangle 4">
            <a:extLst>
              <a:ext uri="{FF2B5EF4-FFF2-40B4-BE49-F238E27FC236}">
                <a16:creationId xmlns:a16="http://schemas.microsoft.com/office/drawing/2014/main" id="{04515716-0B59-2C4A-A4CE-A8749E7925D5}"/>
              </a:ext>
            </a:extLst>
          </p:cNvPr>
          <p:cNvSpPr>
            <a:spLocks noChangeArrowheads="1"/>
          </p:cNvSpPr>
          <p:nvPr/>
        </p:nvSpPr>
        <p:spPr bwMode="auto">
          <a:xfrm>
            <a:off x="657546" y="2258709"/>
            <a:ext cx="812069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Text Placeholder 2">
            <a:extLst>
              <a:ext uri="{FF2B5EF4-FFF2-40B4-BE49-F238E27FC236}">
                <a16:creationId xmlns:a16="http://schemas.microsoft.com/office/drawing/2014/main" id="{1527EF73-D095-C94E-8E73-67FB6FBF3D2A}"/>
              </a:ext>
            </a:extLst>
          </p:cNvPr>
          <p:cNvSpPr>
            <a:spLocks noGrp="1"/>
          </p:cNvSpPr>
          <p:nvPr>
            <p:ph type="body" idx="1"/>
          </p:nvPr>
        </p:nvSpPr>
        <p:spPr>
          <a:xfrm>
            <a:off x="381000" y="2209800"/>
            <a:ext cx="11430000" cy="4267200"/>
          </a:xfrm>
        </p:spPr>
        <p:txBody>
          <a:bodyPr/>
          <a:lstStyle/>
          <a:p>
            <a:pPr marL="431800" indent="-342900">
              <a:buAutoNum type="arabicParenR"/>
            </a:pPr>
            <a:r>
              <a:rPr lang="en-CA" sz="1400" dirty="0"/>
              <a:t>Rating : Users rate a few houses</a:t>
            </a:r>
          </a:p>
          <a:p>
            <a:pPr marL="431800" indent="-342900">
              <a:buAutoNum type="arabicParenR"/>
            </a:pPr>
            <a:r>
              <a:rPr lang="en-CA" sz="1400" dirty="0"/>
              <a:t> Training: A ML model is created to predict a user’s rating of a house </a:t>
            </a:r>
          </a:p>
          <a:p>
            <a:pPr marL="431800" indent="-342900">
              <a:buAutoNum type="arabicParenR"/>
            </a:pPr>
            <a:r>
              <a:rPr lang="en-CA" sz="1400" dirty="0"/>
              <a:t>Recommending: For each user, the model is applied to every unrated house and the top 5 houses for that user are saved.</a:t>
            </a:r>
          </a:p>
          <a:p>
            <a:pPr marL="88900" indent="0">
              <a:buNone/>
            </a:pPr>
            <a:endParaRPr lang="en-CA" sz="1400" dirty="0"/>
          </a:p>
          <a:p>
            <a:pPr marL="88900" indent="0">
              <a:buNone/>
            </a:pPr>
            <a:r>
              <a:rPr lang="en-CA" sz="1400" dirty="0"/>
              <a:t>where is the machine learning here? </a:t>
            </a:r>
          </a:p>
          <a:p>
            <a:r>
              <a:rPr lang="en-CA" sz="1400" dirty="0"/>
              <a:t>have to figure out how to find the users who are most like you </a:t>
            </a:r>
          </a:p>
          <a:p>
            <a:r>
              <a:rPr lang="en-CA" sz="1400" dirty="0"/>
              <a:t>How many users to consider. Three users, five users, seven users, how many? </a:t>
            </a:r>
          </a:p>
          <a:p>
            <a:r>
              <a:rPr lang="en-CA" sz="1400" dirty="0"/>
              <a:t>And how to weight the different factors such as the overall popularity of the items you have in common and so on. </a:t>
            </a:r>
          </a:p>
          <a:p>
            <a:endParaRPr lang="en-CA" sz="1400" dirty="0"/>
          </a:p>
          <a:p>
            <a:endParaRPr lang="en-CA" sz="1400" dirty="0"/>
          </a:p>
        </p:txBody>
      </p:sp>
    </p:spTree>
    <p:extLst>
      <p:ext uri="{BB962C8B-B14F-4D97-AF65-F5344CB8AC3E}">
        <p14:creationId xmlns:p14="http://schemas.microsoft.com/office/powerpoint/2010/main" val="33101977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1" name="Google Shape;161;g114f0dacd04_0_0"/>
          <p:cNvSpPr txBox="1">
            <a:spLocks noGrp="1"/>
          </p:cNvSpPr>
          <p:nvPr>
            <p:ph type="body" idx="2"/>
          </p:nvPr>
        </p:nvSpPr>
        <p:spPr>
          <a:xfrm>
            <a:off x="380999" y="1219200"/>
            <a:ext cx="11430000" cy="533400"/>
          </a:xfrm>
          <a:prstGeom prst="rect">
            <a:avLst/>
          </a:prstGeom>
          <a:noFill/>
          <a:ln>
            <a:noFill/>
          </a:ln>
        </p:spPr>
        <p:txBody>
          <a:bodyPr spcFirstLastPara="1" wrap="square" lIns="91425" tIns="45700" rIns="91425" bIns="45700" anchor="t" anchorCtr="0">
            <a:noAutofit/>
          </a:bodyPr>
          <a:lstStyle/>
          <a:p>
            <a:pPr marL="0" indent="0">
              <a:spcBef>
                <a:spcPts val="0"/>
              </a:spcBef>
            </a:pPr>
            <a:r>
              <a:rPr lang="en-CA" dirty="0"/>
              <a:t>How rental housing recommendations work? </a:t>
            </a:r>
            <a:endParaRPr dirty="0"/>
          </a:p>
        </p:txBody>
      </p:sp>
      <p:sp>
        <p:nvSpPr>
          <p:cNvPr id="5" name="Rectangle 4">
            <a:extLst>
              <a:ext uri="{FF2B5EF4-FFF2-40B4-BE49-F238E27FC236}">
                <a16:creationId xmlns:a16="http://schemas.microsoft.com/office/drawing/2014/main" id="{04515716-0B59-2C4A-A4CE-A8749E7925D5}"/>
              </a:ext>
            </a:extLst>
          </p:cNvPr>
          <p:cNvSpPr>
            <a:spLocks noChangeArrowheads="1"/>
          </p:cNvSpPr>
          <p:nvPr/>
        </p:nvSpPr>
        <p:spPr bwMode="auto">
          <a:xfrm>
            <a:off x="657546" y="2258709"/>
            <a:ext cx="812069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4A2F36D2-4FA0-F441-ADB7-EFD05FF41C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5311" y="2304428"/>
            <a:ext cx="7937044" cy="4423884"/>
          </a:xfrm>
          <a:prstGeom prst="rect">
            <a:avLst/>
          </a:prstGeom>
        </p:spPr>
      </p:pic>
    </p:spTree>
    <p:extLst>
      <p:ext uri="{BB962C8B-B14F-4D97-AF65-F5344CB8AC3E}">
        <p14:creationId xmlns:p14="http://schemas.microsoft.com/office/powerpoint/2010/main" val="2886069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114f0dacd04_0_0"/>
          <p:cNvSpPr txBox="1">
            <a:spLocks noGrp="1"/>
          </p:cNvSpPr>
          <p:nvPr>
            <p:ph type="body" idx="1"/>
          </p:nvPr>
        </p:nvSpPr>
        <p:spPr>
          <a:xfrm>
            <a:off x="381000" y="2209800"/>
            <a:ext cx="11430000" cy="4267200"/>
          </a:xfrm>
          <a:prstGeom prst="rect">
            <a:avLst/>
          </a:prstGeom>
          <a:noFill/>
          <a:ln>
            <a:noFill/>
          </a:ln>
        </p:spPr>
        <p:txBody>
          <a:bodyPr spcFirstLastPara="1" wrap="square" lIns="91425" tIns="45700" rIns="91425" bIns="45700" anchor="t" anchorCtr="0">
            <a:noAutofit/>
          </a:bodyPr>
          <a:lstStyle/>
          <a:p>
            <a:pPr marL="457200" lvl="0" indent="-368300" algn="l" rtl="0">
              <a:lnSpc>
                <a:spcPct val="100000"/>
              </a:lnSpc>
              <a:spcBef>
                <a:spcPts val="0"/>
              </a:spcBef>
              <a:spcAft>
                <a:spcPts val="0"/>
              </a:spcAft>
              <a:buSzPts val="2200"/>
              <a:buAutoNum type="arabicParenR"/>
            </a:pPr>
            <a:r>
              <a:rPr lang="en-CA" dirty="0"/>
              <a:t>GFS</a:t>
            </a:r>
          </a:p>
          <a:p>
            <a:pPr lvl="1" indent="-368300">
              <a:lnSpc>
                <a:spcPct val="100000"/>
              </a:lnSpc>
              <a:spcBef>
                <a:spcPts val="0"/>
              </a:spcBef>
              <a:buSzPts val="2200"/>
            </a:pPr>
            <a:r>
              <a:rPr lang="en-CA" sz="1400" dirty="0"/>
              <a:t>Google File System, invented in 2002</a:t>
            </a:r>
          </a:p>
          <a:p>
            <a:pPr>
              <a:spcBef>
                <a:spcPts val="0"/>
              </a:spcBef>
              <a:buAutoNum type="arabicParenR"/>
            </a:pPr>
            <a:r>
              <a:rPr lang="en-CA" dirty="0"/>
              <a:t>MapReduce</a:t>
            </a:r>
            <a:endParaRPr lang="en-CA" sz="1800" dirty="0"/>
          </a:p>
          <a:p>
            <a:pPr lvl="1">
              <a:spcBef>
                <a:spcPts val="0"/>
              </a:spcBef>
            </a:pPr>
            <a:r>
              <a:rPr lang="en-CA" sz="1400" dirty="0"/>
              <a:t>A solution to index the exploding volume of content on the web , invented in 2004</a:t>
            </a:r>
          </a:p>
          <a:p>
            <a:pPr>
              <a:spcBef>
                <a:spcPts val="0"/>
              </a:spcBef>
              <a:buAutoNum type="arabicParenR"/>
            </a:pPr>
            <a:r>
              <a:rPr lang="en-CA" dirty="0"/>
              <a:t>Apache Hadoop</a:t>
            </a:r>
          </a:p>
          <a:p>
            <a:pPr lvl="1">
              <a:spcBef>
                <a:spcPts val="0"/>
              </a:spcBef>
            </a:pPr>
            <a:r>
              <a:rPr lang="en-CA" sz="1400" dirty="0"/>
              <a:t>Hadoop has moved far beyond its beginning in web indexing and now used as a well-known solution for big data challenges in different industries, invented in 2005</a:t>
            </a:r>
          </a:p>
          <a:p>
            <a:pPr marL="88900" indent="0">
              <a:spcBef>
                <a:spcPts val="0"/>
              </a:spcBef>
              <a:buNone/>
            </a:pPr>
            <a:r>
              <a:rPr lang="en-CA" dirty="0"/>
              <a:t>4) Cloud Big table</a:t>
            </a:r>
          </a:p>
          <a:p>
            <a:pPr lvl="1">
              <a:spcBef>
                <a:spcPts val="0"/>
              </a:spcBef>
            </a:pPr>
            <a:r>
              <a:rPr lang="en-CA" sz="1400" dirty="0"/>
              <a:t>It addresses the problem of recording and retrieving millions of streaming user actions with </a:t>
            </a:r>
            <a:r>
              <a:rPr lang="en-CA" sz="1400" dirty="0" err="1"/>
              <a:t>hight</a:t>
            </a:r>
            <a:r>
              <a:rPr lang="en-CA" sz="1400" dirty="0"/>
              <a:t> throughput </a:t>
            </a:r>
            <a:endParaRPr lang="en-CA" dirty="0"/>
          </a:p>
          <a:p>
            <a:pPr marL="88900" indent="0">
              <a:spcBef>
                <a:spcPts val="0"/>
              </a:spcBef>
              <a:buNone/>
            </a:pPr>
            <a:r>
              <a:rPr lang="en-CA" dirty="0"/>
              <a:t>5) Dremel</a:t>
            </a:r>
          </a:p>
          <a:p>
            <a:pPr lvl="1"/>
            <a:r>
              <a:rPr lang="en-CA" sz="1400" dirty="0"/>
              <a:t>Dremel breaks data into small chunks called shards, and compresses them into a columnar format across distributed storage. </a:t>
            </a:r>
          </a:p>
          <a:p>
            <a:pPr marL="88900" indent="0">
              <a:buNone/>
            </a:pPr>
            <a:r>
              <a:rPr lang="en-CA" dirty="0"/>
              <a:t>6) Google continued to innovate to solve its big data and ML challenges</a:t>
            </a:r>
          </a:p>
          <a:p>
            <a:pPr lvl="1"/>
            <a:r>
              <a:rPr lang="en-CA" sz="1400" dirty="0"/>
              <a:t>TensorFlow specialized TPU hardware and Auto ML is going to come.</a:t>
            </a:r>
          </a:p>
          <a:p>
            <a:pPr>
              <a:spcBef>
                <a:spcPts val="0"/>
              </a:spcBef>
              <a:buAutoNum type="arabicParenR"/>
            </a:pPr>
            <a:endParaRPr lang="en-CA" dirty="0"/>
          </a:p>
          <a:p>
            <a:pPr>
              <a:spcBef>
                <a:spcPts val="0"/>
              </a:spcBef>
              <a:buAutoNum type="arabicParenR"/>
            </a:pPr>
            <a:endParaRPr dirty="0"/>
          </a:p>
        </p:txBody>
      </p:sp>
      <p:sp>
        <p:nvSpPr>
          <p:cNvPr id="161" name="Google Shape;161;g114f0dacd04_0_0"/>
          <p:cNvSpPr txBox="1">
            <a:spLocks noGrp="1"/>
          </p:cNvSpPr>
          <p:nvPr>
            <p:ph type="body" idx="2"/>
          </p:nvPr>
        </p:nvSpPr>
        <p:spPr>
          <a:xfrm>
            <a:off x="380999" y="1219200"/>
            <a:ext cx="11430000" cy="533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EE2A3B"/>
              </a:buClr>
              <a:buSzPts val="3600"/>
              <a:buFont typeface="Arial"/>
              <a:buNone/>
            </a:pPr>
            <a:r>
              <a:rPr lang="en-US" dirty="0"/>
              <a:t>Big Data Solutions by Google  </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1" name="Google Shape;161;g114f0dacd04_0_0"/>
          <p:cNvSpPr txBox="1">
            <a:spLocks noGrp="1"/>
          </p:cNvSpPr>
          <p:nvPr>
            <p:ph type="body" idx="2"/>
          </p:nvPr>
        </p:nvSpPr>
        <p:spPr>
          <a:xfrm>
            <a:off x="380999" y="1219200"/>
            <a:ext cx="11430000" cy="533400"/>
          </a:xfrm>
          <a:prstGeom prst="rect">
            <a:avLst/>
          </a:prstGeom>
          <a:noFill/>
          <a:ln>
            <a:noFill/>
          </a:ln>
        </p:spPr>
        <p:txBody>
          <a:bodyPr spcFirstLastPara="1" wrap="square" lIns="91425" tIns="45700" rIns="91425" bIns="45700" anchor="t" anchorCtr="0">
            <a:noAutofit/>
          </a:bodyPr>
          <a:lstStyle/>
          <a:p>
            <a:pPr marL="0" indent="0">
              <a:spcBef>
                <a:spcPts val="0"/>
              </a:spcBef>
            </a:pPr>
            <a:r>
              <a:rPr lang="en-CA" dirty="0"/>
              <a:t>Compute rating using Hadoop cluster </a:t>
            </a:r>
            <a:endParaRPr dirty="0"/>
          </a:p>
        </p:txBody>
      </p:sp>
      <p:sp>
        <p:nvSpPr>
          <p:cNvPr id="5" name="Rectangle 4">
            <a:extLst>
              <a:ext uri="{FF2B5EF4-FFF2-40B4-BE49-F238E27FC236}">
                <a16:creationId xmlns:a16="http://schemas.microsoft.com/office/drawing/2014/main" id="{04515716-0B59-2C4A-A4CE-A8749E7925D5}"/>
              </a:ext>
            </a:extLst>
          </p:cNvPr>
          <p:cNvSpPr>
            <a:spLocks noChangeArrowheads="1"/>
          </p:cNvSpPr>
          <p:nvPr/>
        </p:nvSpPr>
        <p:spPr bwMode="auto">
          <a:xfrm>
            <a:off x="657546" y="2258709"/>
            <a:ext cx="812069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Text Placeholder 2">
            <a:extLst>
              <a:ext uri="{FF2B5EF4-FFF2-40B4-BE49-F238E27FC236}">
                <a16:creationId xmlns:a16="http://schemas.microsoft.com/office/drawing/2014/main" id="{B33A3FA4-040C-9F40-B38A-8BAB65992CB6}"/>
              </a:ext>
            </a:extLst>
          </p:cNvPr>
          <p:cNvSpPr>
            <a:spLocks noGrp="1"/>
          </p:cNvSpPr>
          <p:nvPr>
            <p:ph type="body" idx="1"/>
          </p:nvPr>
        </p:nvSpPr>
        <p:spPr>
          <a:xfrm>
            <a:off x="381000" y="2209800"/>
            <a:ext cx="11153454" cy="1886439"/>
          </a:xfrm>
        </p:spPr>
        <p:txBody>
          <a:bodyPr/>
          <a:lstStyle/>
          <a:p>
            <a:r>
              <a:rPr lang="en-CA" sz="1400" dirty="0"/>
              <a:t>There are thousands of houses and millions of users </a:t>
            </a:r>
          </a:p>
          <a:p>
            <a:r>
              <a:rPr lang="en-CA" sz="1400" dirty="0"/>
              <a:t>we compute the rating that every user will give every house, we do that computation in a scalable way. </a:t>
            </a:r>
          </a:p>
          <a:p>
            <a:r>
              <a:rPr lang="en-CA" sz="1400" dirty="0"/>
              <a:t>We don't want to do it on a single machine, we want to do it in a fault tolerant way that can scale to large datasets. </a:t>
            </a:r>
          </a:p>
          <a:p>
            <a:r>
              <a:rPr lang="en-CA" sz="1400" dirty="0"/>
              <a:t>a typical solution for computation that has to happen over large datasets in a fault tolerant way is to do it in a big data platform like Apache Hadoop. </a:t>
            </a:r>
          </a:p>
          <a:p>
            <a:endParaRPr lang="en-CA" sz="1400" dirty="0"/>
          </a:p>
          <a:p>
            <a:endParaRPr lang="en-CA" sz="1400" dirty="0"/>
          </a:p>
          <a:p>
            <a:pPr marL="88900" indent="0">
              <a:buNone/>
            </a:pPr>
            <a:endParaRPr lang="en-CA" sz="1400" dirty="0"/>
          </a:p>
        </p:txBody>
      </p:sp>
      <p:pic>
        <p:nvPicPr>
          <p:cNvPr id="8" name="Picture 7">
            <a:extLst>
              <a:ext uri="{FF2B5EF4-FFF2-40B4-BE49-F238E27FC236}">
                <a16:creationId xmlns:a16="http://schemas.microsoft.com/office/drawing/2014/main" id="{5F0588CA-0AA1-A045-BE99-4F4F24885C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8240" y="4096240"/>
            <a:ext cx="3135428" cy="2501900"/>
          </a:xfrm>
          <a:prstGeom prst="rect">
            <a:avLst/>
          </a:prstGeom>
        </p:spPr>
      </p:pic>
    </p:spTree>
    <p:extLst>
      <p:ext uri="{BB962C8B-B14F-4D97-AF65-F5344CB8AC3E}">
        <p14:creationId xmlns:p14="http://schemas.microsoft.com/office/powerpoint/2010/main" val="9333731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1" name="Google Shape;161;g114f0dacd04_0_0"/>
          <p:cNvSpPr txBox="1">
            <a:spLocks noGrp="1"/>
          </p:cNvSpPr>
          <p:nvPr>
            <p:ph type="body" idx="2"/>
          </p:nvPr>
        </p:nvSpPr>
        <p:spPr>
          <a:xfrm>
            <a:off x="380999" y="1219200"/>
            <a:ext cx="11430000" cy="533400"/>
          </a:xfrm>
          <a:prstGeom prst="rect">
            <a:avLst/>
          </a:prstGeom>
          <a:noFill/>
          <a:ln>
            <a:noFill/>
          </a:ln>
        </p:spPr>
        <p:txBody>
          <a:bodyPr spcFirstLastPara="1" wrap="square" lIns="91425" tIns="45700" rIns="91425" bIns="45700" anchor="t" anchorCtr="0">
            <a:noAutofit/>
          </a:bodyPr>
          <a:lstStyle/>
          <a:p>
            <a:pPr marL="0" indent="0">
              <a:spcBef>
                <a:spcPts val="0"/>
              </a:spcBef>
            </a:pPr>
            <a:r>
              <a:rPr lang="en-CA" dirty="0"/>
              <a:t>Store the Ratings </a:t>
            </a:r>
            <a:endParaRPr dirty="0"/>
          </a:p>
        </p:txBody>
      </p:sp>
      <p:sp>
        <p:nvSpPr>
          <p:cNvPr id="5" name="Rectangle 4">
            <a:extLst>
              <a:ext uri="{FF2B5EF4-FFF2-40B4-BE49-F238E27FC236}">
                <a16:creationId xmlns:a16="http://schemas.microsoft.com/office/drawing/2014/main" id="{04515716-0B59-2C4A-A4CE-A8749E7925D5}"/>
              </a:ext>
            </a:extLst>
          </p:cNvPr>
          <p:cNvSpPr>
            <a:spLocks noChangeArrowheads="1"/>
          </p:cNvSpPr>
          <p:nvPr/>
        </p:nvSpPr>
        <p:spPr bwMode="auto">
          <a:xfrm>
            <a:off x="657546" y="2258709"/>
            <a:ext cx="812069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Text Placeholder 2">
            <a:extLst>
              <a:ext uri="{FF2B5EF4-FFF2-40B4-BE49-F238E27FC236}">
                <a16:creationId xmlns:a16="http://schemas.microsoft.com/office/drawing/2014/main" id="{B33A3FA4-040C-9F40-B38A-8BAB65992CB6}"/>
              </a:ext>
            </a:extLst>
          </p:cNvPr>
          <p:cNvSpPr>
            <a:spLocks noGrp="1"/>
          </p:cNvSpPr>
          <p:nvPr>
            <p:ph type="body" idx="1"/>
          </p:nvPr>
        </p:nvSpPr>
        <p:spPr>
          <a:xfrm>
            <a:off x="381000" y="2209800"/>
            <a:ext cx="11153454" cy="2156717"/>
          </a:xfrm>
        </p:spPr>
        <p:txBody>
          <a:bodyPr/>
          <a:lstStyle/>
          <a:p>
            <a:r>
              <a:rPr lang="en-CA" sz="1400" dirty="0"/>
              <a:t>There are </a:t>
            </a:r>
            <a:r>
              <a:rPr lang="en-CA" dirty="0"/>
              <a:t>thousands of houses and millions of users</a:t>
            </a:r>
            <a:r>
              <a:rPr lang="en-CA" sz="1400" dirty="0"/>
              <a:t> </a:t>
            </a:r>
          </a:p>
          <a:p>
            <a:r>
              <a:rPr lang="en-CA" dirty="0"/>
              <a:t>we compute the rating that every user will give every house, we do that computation in a scalable way. </a:t>
            </a:r>
          </a:p>
          <a:p>
            <a:r>
              <a:rPr lang="en-CA" dirty="0"/>
              <a:t>We don't want to do it on a single machine, we want to do it in a fault tolerant way that can scale to large datasets. </a:t>
            </a:r>
          </a:p>
          <a:p>
            <a:pPr marL="88900" indent="0">
              <a:buNone/>
            </a:pPr>
            <a:endParaRPr lang="en-CA" sz="1400" dirty="0"/>
          </a:p>
        </p:txBody>
      </p:sp>
      <p:pic>
        <p:nvPicPr>
          <p:cNvPr id="9" name="Picture 8">
            <a:extLst>
              <a:ext uri="{FF2B5EF4-FFF2-40B4-BE49-F238E27FC236}">
                <a16:creationId xmlns:a16="http://schemas.microsoft.com/office/drawing/2014/main" id="{B4282FE5-DDD6-6943-87FB-EAABA2213B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3199" y="4224168"/>
            <a:ext cx="3987800" cy="2362200"/>
          </a:xfrm>
          <a:prstGeom prst="rect">
            <a:avLst/>
          </a:prstGeom>
        </p:spPr>
      </p:pic>
    </p:spTree>
    <p:extLst>
      <p:ext uri="{BB962C8B-B14F-4D97-AF65-F5344CB8AC3E}">
        <p14:creationId xmlns:p14="http://schemas.microsoft.com/office/powerpoint/2010/main" val="23300609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1" name="Google Shape;161;g114f0dacd04_0_0"/>
          <p:cNvSpPr txBox="1">
            <a:spLocks noGrp="1"/>
          </p:cNvSpPr>
          <p:nvPr>
            <p:ph type="body" idx="2"/>
          </p:nvPr>
        </p:nvSpPr>
        <p:spPr>
          <a:xfrm>
            <a:off x="380999" y="1219200"/>
            <a:ext cx="11430000" cy="533400"/>
          </a:xfrm>
          <a:prstGeom prst="rect">
            <a:avLst/>
          </a:prstGeom>
          <a:noFill/>
          <a:ln>
            <a:noFill/>
          </a:ln>
        </p:spPr>
        <p:txBody>
          <a:bodyPr spcFirstLastPara="1" wrap="square" lIns="91425" tIns="45700" rIns="91425" bIns="45700" anchor="t" anchorCtr="0">
            <a:noAutofit/>
          </a:bodyPr>
          <a:lstStyle/>
          <a:p>
            <a:pPr marL="0" indent="0">
              <a:spcBef>
                <a:spcPts val="0"/>
              </a:spcBef>
            </a:pPr>
            <a:r>
              <a:rPr lang="en-CA" dirty="0"/>
              <a:t>Migrate your recommendation system to GC </a:t>
            </a:r>
            <a:endParaRPr dirty="0"/>
          </a:p>
        </p:txBody>
      </p:sp>
      <p:sp>
        <p:nvSpPr>
          <p:cNvPr id="5" name="Rectangle 4">
            <a:extLst>
              <a:ext uri="{FF2B5EF4-FFF2-40B4-BE49-F238E27FC236}">
                <a16:creationId xmlns:a16="http://schemas.microsoft.com/office/drawing/2014/main" id="{04515716-0B59-2C4A-A4CE-A8749E7925D5}"/>
              </a:ext>
            </a:extLst>
          </p:cNvPr>
          <p:cNvSpPr>
            <a:spLocks noChangeArrowheads="1"/>
          </p:cNvSpPr>
          <p:nvPr/>
        </p:nvSpPr>
        <p:spPr bwMode="auto">
          <a:xfrm>
            <a:off x="657546" y="2258709"/>
            <a:ext cx="812069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B5EEE3FC-0125-544B-9FE6-717F02C61A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136" y="2549061"/>
            <a:ext cx="7683186" cy="3784954"/>
          </a:xfrm>
          <a:prstGeom prst="rect">
            <a:avLst/>
          </a:prstGeom>
        </p:spPr>
      </p:pic>
    </p:spTree>
    <p:extLst>
      <p:ext uri="{BB962C8B-B14F-4D97-AF65-F5344CB8AC3E}">
        <p14:creationId xmlns:p14="http://schemas.microsoft.com/office/powerpoint/2010/main" val="20959381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g1150af27c69_0_1"/>
          <p:cNvSpPr txBox="1">
            <a:spLocks noGrp="1"/>
          </p:cNvSpPr>
          <p:nvPr>
            <p:ph type="body" idx="1"/>
          </p:nvPr>
        </p:nvSpPr>
        <p:spPr>
          <a:xfrm>
            <a:off x="381000" y="2209800"/>
            <a:ext cx="11430000" cy="4267200"/>
          </a:xfrm>
          <a:prstGeom prst="rect">
            <a:avLst/>
          </a:prstGeom>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1000"/>
              </a:spcBef>
              <a:spcAft>
                <a:spcPts val="0"/>
              </a:spcAft>
              <a:buNone/>
            </a:pPr>
            <a:endParaRPr/>
          </a:p>
          <a:p>
            <a:pPr marL="457200" lvl="0" indent="-368300" algn="l" rtl="0">
              <a:spcBef>
                <a:spcPts val="1000"/>
              </a:spcBef>
              <a:spcAft>
                <a:spcPts val="0"/>
              </a:spcAft>
              <a:buSzPts val="2200"/>
              <a:buAutoNum type="arabicParenR"/>
            </a:pPr>
            <a:r>
              <a:rPr lang="en-US"/>
              <a:t>Tree House Teach Group</a:t>
            </a:r>
            <a:endParaRPr/>
          </a:p>
          <a:p>
            <a:pPr marL="457200" lvl="0" indent="-368300" algn="l" rtl="0">
              <a:spcBef>
                <a:spcPts val="0"/>
              </a:spcBef>
              <a:spcAft>
                <a:spcPts val="0"/>
              </a:spcAft>
              <a:buSzPts val="2200"/>
              <a:buAutoNum type="arabicParenR"/>
            </a:pPr>
            <a:r>
              <a:rPr lang="en-US"/>
              <a:t>Data Management Tech Target</a:t>
            </a:r>
            <a:endParaRPr/>
          </a:p>
          <a:p>
            <a:pPr marL="457200" lvl="0" indent="-368300" algn="l" rtl="0">
              <a:spcBef>
                <a:spcPts val="0"/>
              </a:spcBef>
              <a:spcAft>
                <a:spcPts val="0"/>
              </a:spcAft>
              <a:buSzPts val="2200"/>
              <a:buAutoNum type="arabicParenR"/>
            </a:pPr>
            <a:r>
              <a:rPr lang="en-US"/>
              <a:t>Oracle</a:t>
            </a:r>
            <a:endParaRPr/>
          </a:p>
          <a:p>
            <a:pPr marL="457200" lvl="0" indent="-368300" algn="l" rtl="0">
              <a:spcBef>
                <a:spcPts val="0"/>
              </a:spcBef>
              <a:spcAft>
                <a:spcPts val="0"/>
              </a:spcAft>
              <a:buSzPts val="2200"/>
              <a:buAutoNum type="arabicParenR"/>
            </a:pPr>
            <a:r>
              <a:rPr lang="en-US"/>
              <a:t>Cloud.google.com</a:t>
            </a:r>
            <a:endParaRPr/>
          </a:p>
        </p:txBody>
      </p:sp>
      <p:sp>
        <p:nvSpPr>
          <p:cNvPr id="268" name="Google Shape;268;g1150af27c69_0_1"/>
          <p:cNvSpPr txBox="1">
            <a:spLocks noGrp="1"/>
          </p:cNvSpPr>
          <p:nvPr>
            <p:ph type="body" idx="2"/>
          </p:nvPr>
        </p:nvSpPr>
        <p:spPr>
          <a:xfrm>
            <a:off x="380999" y="1219200"/>
            <a:ext cx="11430000" cy="5334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Refrences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114f0dacd04_0_0"/>
          <p:cNvSpPr txBox="1">
            <a:spLocks noGrp="1"/>
          </p:cNvSpPr>
          <p:nvPr>
            <p:ph type="body" idx="1"/>
          </p:nvPr>
        </p:nvSpPr>
        <p:spPr>
          <a:xfrm>
            <a:off x="381000" y="2209800"/>
            <a:ext cx="11430000" cy="4267200"/>
          </a:xfrm>
          <a:prstGeom prst="rect">
            <a:avLst/>
          </a:prstGeom>
          <a:noFill/>
          <a:ln>
            <a:noFill/>
          </a:ln>
        </p:spPr>
        <p:txBody>
          <a:bodyPr spcFirstLastPara="1" wrap="square" lIns="91425" tIns="45700" rIns="91425" bIns="45700" anchor="t" anchorCtr="0">
            <a:noAutofit/>
          </a:bodyPr>
          <a:lstStyle/>
          <a:p>
            <a:r>
              <a:rPr lang="en-CA" sz="1400" dirty="0"/>
              <a:t>Google created GFS, or the Google File System to handle </a:t>
            </a:r>
            <a:r>
              <a:rPr lang="en-CA" sz="1400" dirty="0" err="1"/>
              <a:t>sharding</a:t>
            </a:r>
            <a:r>
              <a:rPr lang="en-CA" sz="1400" dirty="0"/>
              <a:t> and storing</a:t>
            </a:r>
          </a:p>
          <a:p>
            <a:r>
              <a:rPr lang="en-CA" sz="1400" dirty="0"/>
              <a:t>A database shard, or simply a shard, is a horizontal partition of data in a database or search engine. Each shard is held on a separate database server instance, to spread load.</a:t>
            </a:r>
          </a:p>
          <a:p>
            <a:r>
              <a:rPr lang="en-CA" sz="1200" dirty="0"/>
              <a:t> GFS is the foundation for cloud storage and also for what would become </a:t>
            </a:r>
            <a:r>
              <a:rPr lang="en-CA" sz="1200" dirty="0" err="1"/>
              <a:t>BigQuery</a:t>
            </a:r>
            <a:r>
              <a:rPr lang="en-CA" sz="1200" dirty="0"/>
              <a:t> managed storage. </a:t>
            </a:r>
          </a:p>
          <a:p>
            <a:r>
              <a:rPr lang="en-CA" sz="1400" dirty="0"/>
              <a:t>The largest GFS clusters have more than 1,000 nodes with 300 TB disk storage capacity.</a:t>
            </a:r>
          </a:p>
          <a:p>
            <a:r>
              <a:rPr lang="en-CA" sz="1400" dirty="0"/>
              <a:t>Paper: </a:t>
            </a:r>
            <a:r>
              <a:rPr lang="en-CA" sz="1200" dirty="0"/>
              <a:t>https://</a:t>
            </a:r>
            <a:r>
              <a:rPr lang="en-CA" sz="1200" dirty="0" err="1"/>
              <a:t>static.googleusercontent.com</a:t>
            </a:r>
            <a:r>
              <a:rPr lang="en-CA" sz="1200" dirty="0"/>
              <a:t>/media/</a:t>
            </a:r>
            <a:r>
              <a:rPr lang="en-CA" sz="1200" dirty="0" err="1"/>
              <a:t>research.google.com</a:t>
            </a:r>
            <a:r>
              <a:rPr lang="en-CA" sz="1200" dirty="0"/>
              <a:t>/</a:t>
            </a:r>
            <a:r>
              <a:rPr lang="en-CA" sz="1200" dirty="0" err="1"/>
              <a:t>en</a:t>
            </a:r>
            <a:r>
              <a:rPr lang="en-CA" sz="1200" dirty="0"/>
              <a:t>//archive/gfs-sosp2003.pdf</a:t>
            </a:r>
          </a:p>
          <a:p>
            <a:endParaRPr dirty="0"/>
          </a:p>
        </p:txBody>
      </p:sp>
      <p:sp>
        <p:nvSpPr>
          <p:cNvPr id="161" name="Google Shape;161;g114f0dacd04_0_0"/>
          <p:cNvSpPr txBox="1">
            <a:spLocks noGrp="1"/>
          </p:cNvSpPr>
          <p:nvPr>
            <p:ph type="body" idx="2"/>
          </p:nvPr>
        </p:nvSpPr>
        <p:spPr>
          <a:xfrm>
            <a:off x="380999" y="1219200"/>
            <a:ext cx="11430000" cy="533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EE2A3B"/>
              </a:buClr>
              <a:buSzPts val="3600"/>
              <a:buFont typeface="Arial"/>
              <a:buNone/>
            </a:pPr>
            <a:r>
              <a:rPr lang="en-US" dirty="0"/>
              <a:t>Google File System</a:t>
            </a:r>
            <a:endParaRPr dirty="0"/>
          </a:p>
        </p:txBody>
      </p:sp>
      <p:pic>
        <p:nvPicPr>
          <p:cNvPr id="4" name="Picture 3">
            <a:extLst>
              <a:ext uri="{FF2B5EF4-FFF2-40B4-BE49-F238E27FC236}">
                <a16:creationId xmlns:a16="http://schemas.microsoft.com/office/drawing/2014/main" id="{599EB016-F699-2845-BA42-ACC5F12C98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885" y="4429760"/>
            <a:ext cx="5959012" cy="2434537"/>
          </a:xfrm>
          <a:prstGeom prst="rect">
            <a:avLst/>
          </a:prstGeom>
        </p:spPr>
      </p:pic>
    </p:spTree>
    <p:extLst>
      <p:ext uri="{BB962C8B-B14F-4D97-AF65-F5344CB8AC3E}">
        <p14:creationId xmlns:p14="http://schemas.microsoft.com/office/powerpoint/2010/main" val="1987424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114f0dacd04_0_0"/>
          <p:cNvSpPr txBox="1">
            <a:spLocks noGrp="1"/>
          </p:cNvSpPr>
          <p:nvPr>
            <p:ph type="body" idx="1"/>
          </p:nvPr>
        </p:nvSpPr>
        <p:spPr>
          <a:xfrm>
            <a:off x="381000" y="2209800"/>
            <a:ext cx="11430000" cy="4267200"/>
          </a:xfrm>
          <a:prstGeom prst="rect">
            <a:avLst/>
          </a:prstGeom>
          <a:noFill/>
          <a:ln>
            <a:noFill/>
          </a:ln>
        </p:spPr>
        <p:txBody>
          <a:bodyPr spcFirstLastPara="1" wrap="square" lIns="91425" tIns="45700" rIns="91425" bIns="45700" anchor="t" anchorCtr="0">
            <a:noAutofit/>
          </a:bodyPr>
          <a:lstStyle/>
          <a:p>
            <a:r>
              <a:rPr lang="en-CA" sz="1400" dirty="0"/>
              <a:t>A solution to index the exploding volume of content on the web.</a:t>
            </a:r>
          </a:p>
          <a:p>
            <a:r>
              <a:rPr lang="en-CA" sz="1400" dirty="0"/>
              <a:t>Map Reduce manages large-scale data processing across large clusters of different servers. </a:t>
            </a:r>
          </a:p>
          <a:p>
            <a:r>
              <a:rPr lang="en-CA" sz="1400" dirty="0"/>
              <a:t>MapReduce programs are automatically parallelized and executed on a large cluster of connected machines.</a:t>
            </a:r>
          </a:p>
          <a:p>
            <a:r>
              <a:rPr lang="en-CA" sz="1400" dirty="0"/>
              <a:t>Paper: </a:t>
            </a:r>
            <a:r>
              <a:rPr lang="en-CA" sz="1400" u="sng" dirty="0">
                <a:hlinkClick r:id="rId3"/>
              </a:rPr>
              <a:t>https://static.googleusercontent.com/media/research.google.com/en//archive/mapreduce-osdi04.pdf</a:t>
            </a:r>
            <a:endParaRPr lang="en-CA" sz="1400" dirty="0"/>
          </a:p>
          <a:p>
            <a:pPr marL="88900" indent="0">
              <a:buNone/>
            </a:pPr>
            <a:endParaRPr lang="en-CA" dirty="0"/>
          </a:p>
          <a:p>
            <a:endParaRPr lang="en-CA" dirty="0"/>
          </a:p>
        </p:txBody>
      </p:sp>
      <p:sp>
        <p:nvSpPr>
          <p:cNvPr id="161" name="Google Shape;161;g114f0dacd04_0_0"/>
          <p:cNvSpPr txBox="1">
            <a:spLocks noGrp="1"/>
          </p:cNvSpPr>
          <p:nvPr>
            <p:ph type="body" idx="2"/>
          </p:nvPr>
        </p:nvSpPr>
        <p:spPr>
          <a:xfrm>
            <a:off x="380999" y="1219200"/>
            <a:ext cx="11430000" cy="533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EE2A3B"/>
              </a:buClr>
              <a:buSzPts val="3600"/>
              <a:buFont typeface="Arial"/>
              <a:buNone/>
            </a:pPr>
            <a:r>
              <a:rPr lang="en-US" dirty="0"/>
              <a:t>Map Reduce</a:t>
            </a:r>
            <a:endParaRPr dirty="0"/>
          </a:p>
        </p:txBody>
      </p:sp>
      <p:pic>
        <p:nvPicPr>
          <p:cNvPr id="5" name="Picture 4">
            <a:extLst>
              <a:ext uri="{FF2B5EF4-FFF2-40B4-BE49-F238E27FC236}">
                <a16:creationId xmlns:a16="http://schemas.microsoft.com/office/drawing/2014/main" id="{C267E435-1EFD-2649-9C50-8E73AC7036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753" y="3699005"/>
            <a:ext cx="5558321" cy="2993420"/>
          </a:xfrm>
          <a:prstGeom prst="rect">
            <a:avLst/>
          </a:prstGeom>
        </p:spPr>
      </p:pic>
    </p:spTree>
    <p:extLst>
      <p:ext uri="{BB962C8B-B14F-4D97-AF65-F5344CB8AC3E}">
        <p14:creationId xmlns:p14="http://schemas.microsoft.com/office/powerpoint/2010/main" val="2800803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114f0dacd04_0_0"/>
          <p:cNvSpPr txBox="1">
            <a:spLocks noGrp="1"/>
          </p:cNvSpPr>
          <p:nvPr>
            <p:ph type="body" idx="1"/>
          </p:nvPr>
        </p:nvSpPr>
        <p:spPr>
          <a:xfrm>
            <a:off x="381000" y="2209800"/>
            <a:ext cx="11430000" cy="4267200"/>
          </a:xfrm>
          <a:prstGeom prst="rect">
            <a:avLst/>
          </a:prstGeom>
          <a:noFill/>
          <a:ln>
            <a:noFill/>
          </a:ln>
        </p:spPr>
        <p:txBody>
          <a:bodyPr spcFirstLastPara="1" wrap="square" lIns="91425" tIns="45700" rIns="91425" bIns="45700" anchor="t" anchorCtr="0">
            <a:noAutofit/>
          </a:bodyPr>
          <a:lstStyle/>
          <a:p>
            <a:r>
              <a:rPr lang="en-CA" sz="1400" dirty="0"/>
              <a:t>An advanced web indexing approaches used for big data platforms</a:t>
            </a:r>
          </a:p>
          <a:p>
            <a:r>
              <a:rPr lang="en-CA" sz="1200" dirty="0"/>
              <a:t>A collection of open-source software utilities that facilitates using a network of many computers to solve problems involving massive amounts of data and computation.</a:t>
            </a:r>
          </a:p>
          <a:p>
            <a:r>
              <a:rPr lang="en-CA" sz="1400" dirty="0"/>
              <a:t>Hadoop Distributed File System(HDFS), Yarn, MapReduce, and libraries are 4 main components of Apache Hadoop. </a:t>
            </a:r>
            <a:r>
              <a:rPr lang="en-CA" sz="1400" dirty="0">
                <a:hlinkClick r:id="rId3"/>
              </a:rPr>
              <a:t>Paper</a:t>
            </a:r>
            <a:endParaRPr lang="en-CA" sz="1400" dirty="0"/>
          </a:p>
          <a:p>
            <a:r>
              <a:rPr lang="en-CA" sz="1200" dirty="0"/>
              <a:t>Used Genetec Algorithm to improve the performance, </a:t>
            </a:r>
            <a:r>
              <a:rPr lang="en-CA" sz="1400" dirty="0">
                <a:hlinkClick r:id="rId4"/>
              </a:rPr>
              <a:t>Paper</a:t>
            </a:r>
            <a:endParaRPr lang="en-CA" sz="1400" dirty="0"/>
          </a:p>
          <a:p>
            <a:r>
              <a:rPr lang="en-CA" sz="1100" dirty="0"/>
              <a:t>Each mapper can evaluate (denoted by E in Fig) the fitness of each chromosome in the shard and then output the 2-tuple </a:t>
            </a:r>
            <a:r>
              <a:rPr lang="en-US" sz="1100" dirty="0"/>
              <a:t>〈</a:t>
            </a:r>
            <a:r>
              <a:rPr lang="en-CA" sz="1100" dirty="0" err="1"/>
              <a:t>key,value</a:t>
            </a:r>
            <a:r>
              <a:rPr lang="en-US" sz="1100" dirty="0"/>
              <a:t>〉</a:t>
            </a:r>
            <a:r>
              <a:rPr lang="en-CA" sz="1100" dirty="0"/>
              <a:t>=</a:t>
            </a:r>
            <a:r>
              <a:rPr lang="en-US" sz="1100" dirty="0"/>
              <a:t>〈</a:t>
            </a:r>
            <a:r>
              <a:rPr lang="en-CA" sz="1100" dirty="0"/>
              <a:t>fitness, chromosome</a:t>
            </a:r>
            <a:r>
              <a:rPr lang="en-US" sz="1100" dirty="0"/>
              <a:t>〉</a:t>
            </a:r>
            <a:r>
              <a:rPr lang="en-CA" sz="1100" dirty="0"/>
              <a:t> to Hadoop. Afterward, any results with the same key in the mapper is merged in the form of </a:t>
            </a:r>
            <a:r>
              <a:rPr lang="en-US" sz="1100" dirty="0"/>
              <a:t>〈</a:t>
            </a:r>
            <a:r>
              <a:rPr lang="en-CA" sz="1100" dirty="0" err="1"/>
              <a:t>key,value</a:t>
            </a:r>
            <a:r>
              <a:rPr lang="en-CA" sz="1100" dirty="0"/>
              <a:t> list</a:t>
            </a:r>
            <a:r>
              <a:rPr lang="en-US" sz="1100" dirty="0"/>
              <a:t>〉</a:t>
            </a:r>
            <a:r>
              <a:rPr lang="en-CA" sz="1100" dirty="0"/>
              <a:t>, where the value list indicates the multiple chromosomes corresponding to the same index key (i.e. fitness). Then the 2-tuple </a:t>
            </a:r>
            <a:r>
              <a:rPr lang="en-US" sz="1100" dirty="0"/>
              <a:t>〈</a:t>
            </a:r>
            <a:r>
              <a:rPr lang="en-CA" sz="1100" dirty="0" err="1"/>
              <a:t>key,value</a:t>
            </a:r>
            <a:r>
              <a:rPr lang="en-CA" sz="1100" dirty="0"/>
              <a:t> list</a:t>
            </a:r>
            <a:r>
              <a:rPr lang="en-US" sz="1100" dirty="0"/>
              <a:t>〉</a:t>
            </a:r>
            <a:r>
              <a:rPr lang="en-CA" sz="1100" dirty="0"/>
              <a:t> is send to different reducers for selection (denoted by S in Fig) and crossover/mutation (denoted by C/Min Fig) operations.</a:t>
            </a:r>
          </a:p>
          <a:p>
            <a:endParaRPr lang="en-CA" sz="1400" dirty="0"/>
          </a:p>
          <a:p>
            <a:endParaRPr lang="en-CA" sz="1400" dirty="0"/>
          </a:p>
        </p:txBody>
      </p:sp>
      <p:sp>
        <p:nvSpPr>
          <p:cNvPr id="161" name="Google Shape;161;g114f0dacd04_0_0"/>
          <p:cNvSpPr txBox="1">
            <a:spLocks noGrp="1"/>
          </p:cNvSpPr>
          <p:nvPr>
            <p:ph type="body" idx="2"/>
          </p:nvPr>
        </p:nvSpPr>
        <p:spPr>
          <a:xfrm>
            <a:off x="380999" y="1219200"/>
            <a:ext cx="11430000" cy="533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EE2A3B"/>
              </a:buClr>
              <a:buSzPts val="3600"/>
              <a:buFont typeface="Arial"/>
              <a:buNone/>
            </a:pPr>
            <a:r>
              <a:rPr lang="en-US" dirty="0"/>
              <a:t>Apache Hadoop</a:t>
            </a:r>
            <a:endParaRPr dirty="0"/>
          </a:p>
        </p:txBody>
      </p:sp>
      <p:pic>
        <p:nvPicPr>
          <p:cNvPr id="1026" name="Picture 2">
            <a:extLst>
              <a:ext uri="{FF2B5EF4-FFF2-40B4-BE49-F238E27FC236}">
                <a16:creationId xmlns:a16="http://schemas.microsoft.com/office/drawing/2014/main" id="{E8E81DEC-2B91-614C-9F1B-DBDC2BE2DB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8382" y="4215948"/>
            <a:ext cx="4935233" cy="2507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5921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114f0dacd04_0_0"/>
          <p:cNvSpPr txBox="1">
            <a:spLocks noGrp="1"/>
          </p:cNvSpPr>
          <p:nvPr>
            <p:ph type="body" idx="1"/>
          </p:nvPr>
        </p:nvSpPr>
        <p:spPr>
          <a:xfrm>
            <a:off x="381000" y="2209800"/>
            <a:ext cx="11430000" cy="4267200"/>
          </a:xfrm>
          <a:prstGeom prst="rect">
            <a:avLst/>
          </a:prstGeom>
          <a:noFill/>
          <a:ln>
            <a:noFill/>
          </a:ln>
        </p:spPr>
        <p:txBody>
          <a:bodyPr spcFirstLastPara="1" wrap="square" lIns="91425" tIns="45700" rIns="91425" bIns="45700" anchor="t" anchorCtr="0">
            <a:noAutofit/>
          </a:bodyPr>
          <a:lstStyle/>
          <a:p>
            <a:r>
              <a:rPr lang="en-CA" sz="1400" dirty="0"/>
              <a:t>Hadoop and SQL both manage data, but in different ways </a:t>
            </a:r>
          </a:p>
          <a:p>
            <a:r>
              <a:rPr lang="en-CA" sz="1400" dirty="0"/>
              <a:t>Hadoop is a framework of software components, while SQL is a programming language. </a:t>
            </a:r>
          </a:p>
          <a:p>
            <a:r>
              <a:rPr lang="en-CA" sz="1400" dirty="0"/>
              <a:t>SQL works on structured data while Hadoop can be used for unstructured and live data as well as structured data</a:t>
            </a:r>
          </a:p>
          <a:p>
            <a:r>
              <a:rPr lang="en-CA" sz="1400" dirty="0"/>
              <a:t>Hadoop handles larger data sets but only writes data once </a:t>
            </a:r>
          </a:p>
          <a:p>
            <a:r>
              <a:rPr lang="en-CA" sz="1400" dirty="0"/>
              <a:t>SQL is easier to use but more difficult to scale. </a:t>
            </a:r>
          </a:p>
          <a:p>
            <a:r>
              <a:rPr lang="en-CA" sz="1400" dirty="0"/>
              <a:t>Hadoop is a framework that stores Big Data in distributed systems and then processes it parallelly </a:t>
            </a:r>
          </a:p>
          <a:p>
            <a:r>
              <a:rPr lang="en-CA" sz="1400" dirty="0"/>
              <a:t>Short </a:t>
            </a:r>
            <a:r>
              <a:rPr lang="en-CA" sz="1400" dirty="0">
                <a:hlinkClick r:id="rId3"/>
              </a:rPr>
              <a:t>YouTube clip </a:t>
            </a:r>
            <a:r>
              <a:rPr lang="en-CA" sz="1400" dirty="0"/>
              <a:t>from Intricity101 Channel to explain 3 main comparisons between SQL and Hadoop</a:t>
            </a:r>
          </a:p>
          <a:p>
            <a:endParaRPr lang="en-CA" sz="1400" dirty="0"/>
          </a:p>
          <a:p>
            <a:pPr marL="88900" indent="0">
              <a:buNone/>
            </a:pPr>
            <a:endParaRPr lang="en-CA" sz="1400" dirty="0"/>
          </a:p>
        </p:txBody>
      </p:sp>
      <p:sp>
        <p:nvSpPr>
          <p:cNvPr id="161" name="Google Shape;161;g114f0dacd04_0_0"/>
          <p:cNvSpPr txBox="1">
            <a:spLocks noGrp="1"/>
          </p:cNvSpPr>
          <p:nvPr>
            <p:ph type="body" idx="2"/>
          </p:nvPr>
        </p:nvSpPr>
        <p:spPr>
          <a:xfrm>
            <a:off x="380999" y="1219200"/>
            <a:ext cx="11430000" cy="533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EE2A3B"/>
              </a:buClr>
              <a:buSzPts val="3600"/>
              <a:buFont typeface="Arial"/>
              <a:buNone/>
            </a:pPr>
            <a:r>
              <a:rPr lang="en-US" dirty="0"/>
              <a:t>SQL vs Hadoop</a:t>
            </a:r>
            <a:endParaRPr dirty="0"/>
          </a:p>
        </p:txBody>
      </p:sp>
    </p:spTree>
    <p:extLst>
      <p:ext uri="{BB962C8B-B14F-4D97-AF65-F5344CB8AC3E}">
        <p14:creationId xmlns:p14="http://schemas.microsoft.com/office/powerpoint/2010/main" val="1790353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114f0dacd04_0_0"/>
          <p:cNvSpPr txBox="1">
            <a:spLocks noGrp="1"/>
          </p:cNvSpPr>
          <p:nvPr>
            <p:ph type="body" idx="1"/>
          </p:nvPr>
        </p:nvSpPr>
        <p:spPr>
          <a:xfrm>
            <a:off x="381000" y="2209800"/>
            <a:ext cx="11430000" cy="4267200"/>
          </a:xfrm>
          <a:prstGeom prst="rect">
            <a:avLst/>
          </a:prstGeom>
          <a:noFill/>
          <a:ln>
            <a:noFill/>
          </a:ln>
        </p:spPr>
        <p:txBody>
          <a:bodyPr spcFirstLastPara="1" wrap="square" lIns="91425" tIns="45700" rIns="91425" bIns="45700" anchor="t" anchorCtr="0">
            <a:noAutofit/>
          </a:bodyPr>
          <a:lstStyle/>
          <a:p>
            <a:r>
              <a:rPr lang="en-CA" sz="1400" dirty="0"/>
              <a:t>Some of the prominent users listed include Amazon, </a:t>
            </a:r>
            <a:r>
              <a:rPr lang="en-CA" sz="1400" dirty="0" err="1"/>
              <a:t>EBay</a:t>
            </a:r>
            <a:r>
              <a:rPr lang="en-CA" sz="1400" dirty="0"/>
              <a:t>, Facebook, Google, IBM, LinkedIn, the New York Times, </a:t>
            </a:r>
            <a:r>
              <a:rPr lang="en-CA" sz="1400" dirty="0" err="1"/>
              <a:t>Rackspace</a:t>
            </a:r>
            <a:r>
              <a:rPr lang="en-CA" sz="1400" dirty="0"/>
              <a:t> and Yahoo</a:t>
            </a:r>
            <a:r>
              <a:rPr lang="en-CA" dirty="0"/>
              <a:t>.</a:t>
            </a:r>
          </a:p>
          <a:p>
            <a:endParaRPr lang="en-CA" sz="1400" dirty="0"/>
          </a:p>
          <a:p>
            <a:r>
              <a:rPr lang="en-CA" sz="1400" dirty="0"/>
              <a:t>Financial services companies use analytics to assess risk, build investment models, and create trading algorithms </a:t>
            </a:r>
          </a:p>
          <a:p>
            <a:pPr lvl="0" fontAlgn="base"/>
            <a:r>
              <a:rPr lang="en-CA" sz="1400" dirty="0"/>
              <a:t>Retailers use it to help analyze structured and unstructured data to better understand and serve their customers.</a:t>
            </a:r>
          </a:p>
          <a:p>
            <a:r>
              <a:rPr lang="en-CA" sz="1400" dirty="0"/>
              <a:t>Internet of Things (IoT) devices </a:t>
            </a:r>
          </a:p>
          <a:p>
            <a:r>
              <a:rPr lang="en-CA" sz="1400" dirty="0"/>
              <a:t>Telecommunications companies </a:t>
            </a:r>
          </a:p>
          <a:p>
            <a:r>
              <a:rPr lang="en-CA" sz="1400" dirty="0"/>
              <a:t>public sector programs, ranging from anticipating and preventing disease outbreaks to crunching numbers to catch tax cheats. </a:t>
            </a:r>
          </a:p>
          <a:p>
            <a:pPr marL="88900" indent="0">
              <a:buNone/>
            </a:pPr>
            <a:endParaRPr lang="en-CA" sz="1400" dirty="0"/>
          </a:p>
        </p:txBody>
      </p:sp>
      <p:sp>
        <p:nvSpPr>
          <p:cNvPr id="161" name="Google Shape;161;g114f0dacd04_0_0"/>
          <p:cNvSpPr txBox="1">
            <a:spLocks noGrp="1"/>
          </p:cNvSpPr>
          <p:nvPr>
            <p:ph type="body" idx="2"/>
          </p:nvPr>
        </p:nvSpPr>
        <p:spPr>
          <a:xfrm>
            <a:off x="380999" y="1219200"/>
            <a:ext cx="11430000" cy="533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EE2A3B"/>
              </a:buClr>
              <a:buSzPts val="3600"/>
              <a:buFont typeface="Arial"/>
              <a:buNone/>
            </a:pPr>
            <a:r>
              <a:rPr lang="en-US" dirty="0"/>
              <a:t>Examples of Hadoop</a:t>
            </a:r>
            <a:endParaRPr dirty="0"/>
          </a:p>
        </p:txBody>
      </p:sp>
    </p:spTree>
    <p:extLst>
      <p:ext uri="{BB962C8B-B14F-4D97-AF65-F5344CB8AC3E}">
        <p14:creationId xmlns:p14="http://schemas.microsoft.com/office/powerpoint/2010/main" val="3710623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1" name="Google Shape;161;g114f0dacd04_0_0"/>
          <p:cNvSpPr txBox="1">
            <a:spLocks noGrp="1"/>
          </p:cNvSpPr>
          <p:nvPr>
            <p:ph type="body" idx="2"/>
          </p:nvPr>
        </p:nvSpPr>
        <p:spPr>
          <a:xfrm>
            <a:off x="380999" y="1219200"/>
            <a:ext cx="11430000" cy="533400"/>
          </a:xfrm>
          <a:prstGeom prst="rect">
            <a:avLst/>
          </a:prstGeom>
          <a:noFill/>
          <a:ln>
            <a:noFill/>
          </a:ln>
        </p:spPr>
        <p:txBody>
          <a:bodyPr spcFirstLastPara="1" wrap="square" lIns="91425" tIns="45700" rIns="91425" bIns="45700" anchor="t" anchorCtr="0">
            <a:noAutofit/>
          </a:bodyPr>
          <a:lstStyle/>
          <a:p>
            <a:pPr marL="0" lvl="0" indent="0">
              <a:spcBef>
                <a:spcPts val="0"/>
              </a:spcBef>
            </a:pPr>
            <a:r>
              <a:rPr lang="en-CA" dirty="0"/>
              <a:t>Cloud Big table </a:t>
            </a:r>
            <a:endParaRPr dirty="0"/>
          </a:p>
        </p:txBody>
      </p:sp>
      <p:sp>
        <p:nvSpPr>
          <p:cNvPr id="3" name="Text Placeholder 2">
            <a:extLst>
              <a:ext uri="{FF2B5EF4-FFF2-40B4-BE49-F238E27FC236}">
                <a16:creationId xmlns:a16="http://schemas.microsoft.com/office/drawing/2014/main" id="{4E29A53A-CCEA-C243-BB67-3BE9CEC0E5E1}"/>
              </a:ext>
            </a:extLst>
          </p:cNvPr>
          <p:cNvSpPr>
            <a:spLocks noGrp="1"/>
          </p:cNvSpPr>
          <p:nvPr>
            <p:ph type="body" idx="1"/>
          </p:nvPr>
        </p:nvSpPr>
        <p:spPr/>
        <p:txBody>
          <a:bodyPr/>
          <a:lstStyle/>
          <a:p>
            <a:pPr marL="88900" indent="0">
              <a:buNone/>
            </a:pPr>
            <a:r>
              <a:rPr lang="en-CA" dirty="0"/>
              <a:t>As Google's needs grew, we faced the problem of recording and retrieving millions of streaming user actions with high throughput, that became Cloud Bigtable which was an inspiration behind </a:t>
            </a:r>
            <a:r>
              <a:rPr lang="en-CA" dirty="0" err="1"/>
              <a:t>Hbase</a:t>
            </a:r>
            <a:r>
              <a:rPr lang="en-CA" dirty="0"/>
              <a:t> or MongoDB.</a:t>
            </a:r>
          </a:p>
          <a:p>
            <a:r>
              <a:rPr lang="en-CA" dirty="0"/>
              <a:t>MongoDB is a document database with the scalability and flexibility that you want with the querying and indexing that you need</a:t>
            </a:r>
          </a:p>
          <a:p>
            <a:r>
              <a:rPr lang="en-US" dirty="0"/>
              <a:t>https://</a:t>
            </a:r>
            <a:r>
              <a:rPr lang="en-US" dirty="0" err="1"/>
              <a:t>www.mongodb.com</a:t>
            </a:r>
            <a:r>
              <a:rPr lang="en-US" dirty="0"/>
              <a:t>/what-is-</a:t>
            </a:r>
            <a:r>
              <a:rPr lang="en-US" dirty="0" err="1"/>
              <a:t>mongodb</a:t>
            </a:r>
            <a:endParaRPr lang="en-US" dirty="0"/>
          </a:p>
        </p:txBody>
      </p:sp>
    </p:spTree>
    <p:extLst>
      <p:ext uri="{BB962C8B-B14F-4D97-AF65-F5344CB8AC3E}">
        <p14:creationId xmlns:p14="http://schemas.microsoft.com/office/powerpoint/2010/main" val="658117428"/>
      </p:ext>
    </p:extLst>
  </p:cSld>
  <p:clrMapOvr>
    <a:masterClrMapping/>
  </p:clrMapOvr>
</p:sld>
</file>

<file path=ppt/theme/theme1.xml><?xml version="1.0" encoding="utf-8"?>
<a:theme xmlns:a="http://schemas.openxmlformats.org/drawingml/2006/main" name="Content Slides">
  <a:themeElements>
    <a:clrScheme name="UWinnipeg PPT 1">
      <a:dk1>
        <a:srgbClr val="5E5E5E"/>
      </a:dk1>
      <a:lt1>
        <a:srgbClr val="FFFFFF"/>
      </a:lt1>
      <a:dk2>
        <a:srgbClr val="5E5E5E"/>
      </a:dk2>
      <a:lt2>
        <a:srgbClr val="EAEAEA"/>
      </a:lt2>
      <a:accent1>
        <a:srgbClr val="ED2A3A"/>
      </a:accent1>
      <a:accent2>
        <a:srgbClr val="EAEAEA"/>
      </a:accent2>
      <a:accent3>
        <a:srgbClr val="C0C0C0"/>
      </a:accent3>
      <a:accent4>
        <a:srgbClr val="929292"/>
      </a:accent4>
      <a:accent5>
        <a:srgbClr val="5E5E5E"/>
      </a:accent5>
      <a:accent6>
        <a:srgbClr val="000000"/>
      </a:accent6>
      <a:hlink>
        <a:srgbClr val="ED2A3A"/>
      </a:hlink>
      <a:folHlink>
        <a:srgbClr val="8081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tle Slide">
  <a:themeElements>
    <a:clrScheme name="UWinnipeg PPT 1">
      <a:dk1>
        <a:srgbClr val="5E5E5E"/>
      </a:dk1>
      <a:lt1>
        <a:srgbClr val="FFFFFF"/>
      </a:lt1>
      <a:dk2>
        <a:srgbClr val="5E5E5E"/>
      </a:dk2>
      <a:lt2>
        <a:srgbClr val="EAEAEA"/>
      </a:lt2>
      <a:accent1>
        <a:srgbClr val="ED2A3A"/>
      </a:accent1>
      <a:accent2>
        <a:srgbClr val="EAEAEA"/>
      </a:accent2>
      <a:accent3>
        <a:srgbClr val="C0C0C0"/>
      </a:accent3>
      <a:accent4>
        <a:srgbClr val="929292"/>
      </a:accent4>
      <a:accent5>
        <a:srgbClr val="5E5E5E"/>
      </a:accent5>
      <a:accent6>
        <a:srgbClr val="000000"/>
      </a:accent6>
      <a:hlink>
        <a:srgbClr val="ED2A3A"/>
      </a:hlink>
      <a:folHlink>
        <a:srgbClr val="8081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996</TotalTime>
  <Words>1816</Words>
  <Application>Microsoft Macintosh PowerPoint</Application>
  <PresentationFormat>Widescreen</PresentationFormat>
  <Paragraphs>153</Paragraphs>
  <Slides>33</Slides>
  <Notes>33</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33</vt:i4>
      </vt:variant>
    </vt:vector>
  </HeadingPairs>
  <TitlesOfParts>
    <vt:vector size="37" baseType="lpstr">
      <vt:lpstr>Arial</vt:lpstr>
      <vt:lpstr>Calibri</vt:lpstr>
      <vt:lpstr>Content Slides</vt:lpstr>
      <vt:lpstr>Title Slide</vt:lpstr>
      <vt:lpstr>Big Data Platforms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Platforms</dc:title>
  <dc:creator>UofW</dc:creator>
  <cp:lastModifiedBy>Microsoft Office User</cp:lastModifiedBy>
  <cp:revision>5</cp:revision>
  <dcterms:created xsi:type="dcterms:W3CDTF">2013-12-10T16:40:41Z</dcterms:created>
  <dcterms:modified xsi:type="dcterms:W3CDTF">2022-02-22T16:02:59Z</dcterms:modified>
</cp:coreProperties>
</file>