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26"/>
  </p:notesMasterIdLst>
  <p:sldIdLst>
    <p:sldId id="256" r:id="rId3"/>
    <p:sldId id="258" r:id="rId4"/>
    <p:sldId id="259" r:id="rId5"/>
    <p:sldId id="275" r:id="rId6"/>
    <p:sldId id="276" r:id="rId7"/>
    <p:sldId id="277" r:id="rId8"/>
    <p:sldId id="283" r:id="rId9"/>
    <p:sldId id="284" r:id="rId10"/>
    <p:sldId id="278" r:id="rId11"/>
    <p:sldId id="279" r:id="rId12"/>
    <p:sldId id="304" r:id="rId13"/>
    <p:sldId id="260" r:id="rId14"/>
    <p:sldId id="303" r:id="rId15"/>
    <p:sldId id="306" r:id="rId16"/>
    <p:sldId id="307" r:id="rId17"/>
    <p:sldId id="308" r:id="rId18"/>
    <p:sldId id="311" r:id="rId19"/>
    <p:sldId id="313" r:id="rId20"/>
    <p:sldId id="312" r:id="rId21"/>
    <p:sldId id="314" r:id="rId22"/>
    <p:sldId id="315" r:id="rId23"/>
    <p:sldId id="316" r:id="rId24"/>
    <p:sldId id="27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2DMbwcICz7YsxXxHxbC70Ehsa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4"/>
    <p:restoredTop sz="94637"/>
  </p:normalViewPr>
  <p:slideViewPr>
    <p:cSldViewPr snapToGrid="0">
      <p:cViewPr varScale="1">
        <p:scale>
          <a:sx n="65" d="100"/>
          <a:sy n="65" d="100"/>
        </p:scale>
        <p:origin x="224" y="3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30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99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20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62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0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25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0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233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16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573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695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f0dacd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f0dacd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14f0dacd0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371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0af27c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0af27c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150af27c6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2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40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99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92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8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f0dacd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114f0dac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93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 Bullets">
  <p:cSld name="1 – Bulle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6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Bullet/Image">
  <p:cSld name="1 – Bullet/Im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9"/>
          <p:cNvCxnSpPr/>
          <p:nvPr/>
        </p:nvCxnSpPr>
        <p:spPr>
          <a:xfrm>
            <a:off x="381000" y="1981200"/>
            <a:ext cx="5334001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0999" y="2200276"/>
            <a:ext cx="5334001" cy="427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5334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Prominent/Image">
  <p:cSld name="1 – Prominent/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0"/>
          <p:cNvCxnSpPr/>
          <p:nvPr/>
        </p:nvCxnSpPr>
        <p:spPr>
          <a:xfrm>
            <a:off x="381000" y="1981200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380998" y="1230351"/>
            <a:ext cx="5334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Subhead/Bullet">
  <p:cSld name="2 – Subhead/Bulle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381000" y="3200400"/>
            <a:ext cx="11430000" cy="327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2" name="Google Shape;72;p21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381000" y="2743200"/>
            <a:ext cx="1143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Bullets">
  <p:cSld name="2 – Bulle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2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381000" y="2743201"/>
            <a:ext cx="11430000" cy="37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Prominent">
  <p:cSld name="2 – Promin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3"/>
          <p:cNvCxnSpPr/>
          <p:nvPr/>
        </p:nvCxnSpPr>
        <p:spPr>
          <a:xfrm>
            <a:off x="381000" y="2519083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381000" y="2747684"/>
            <a:ext cx="11430000" cy="37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2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 Double Subhead/Bullets">
  <p:cSld name="2 –  Double Subhead/Bulle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381000" y="3177988"/>
            <a:ext cx="5562600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5" name="Google Shape;85;p24"/>
          <p:cNvCxnSpPr/>
          <p:nvPr/>
        </p:nvCxnSpPr>
        <p:spPr>
          <a:xfrm>
            <a:off x="381000" y="2492188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6252883" y="3177988"/>
            <a:ext cx="5562600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3"/>
          </p:nvPr>
        </p:nvSpPr>
        <p:spPr>
          <a:xfrm>
            <a:off x="381000" y="2720789"/>
            <a:ext cx="556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4"/>
          </p:nvPr>
        </p:nvSpPr>
        <p:spPr>
          <a:xfrm>
            <a:off x="6252883" y="2732180"/>
            <a:ext cx="55581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5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Bullets">
  <p:cSld name="2 – Double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81000" y="2754592"/>
            <a:ext cx="5562600" cy="37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2" name="Google Shape;92;p25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5"/>
          <p:cNvSpPr txBox="1">
            <a:spLocks noGrp="1"/>
          </p:cNvSpPr>
          <p:nvPr>
            <p:ph type="body" idx="2"/>
          </p:nvPr>
        </p:nvSpPr>
        <p:spPr>
          <a:xfrm>
            <a:off x="6252883" y="2754592"/>
            <a:ext cx="5562600" cy="37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Prominent">
  <p:cSld name="2 – Double Promin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6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381000" y="274320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2"/>
          </p:nvPr>
        </p:nvSpPr>
        <p:spPr>
          <a:xfrm>
            <a:off x="6248400" y="274701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Images">
  <p:cSld name="2 – Double Image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7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7"/>
          <p:cNvSpPr>
            <a:spLocks noGrp="1"/>
          </p:cNvSpPr>
          <p:nvPr>
            <p:ph type="pic" idx="2"/>
          </p:nvPr>
        </p:nvSpPr>
        <p:spPr>
          <a:xfrm>
            <a:off x="398318" y="2743201"/>
            <a:ext cx="5697682" cy="3733799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7"/>
          <p:cNvSpPr>
            <a:spLocks noGrp="1"/>
          </p:cNvSpPr>
          <p:nvPr>
            <p:ph type="pic" idx="3"/>
          </p:nvPr>
        </p:nvSpPr>
        <p:spPr>
          <a:xfrm>
            <a:off x="6096000" y="2743201"/>
            <a:ext cx="5715000" cy="373379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Images/Bullets">
  <p:cSld name="2 – Double Images/Bulle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8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381000" y="5648266"/>
            <a:ext cx="5562600" cy="8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6248400" y="5648266"/>
            <a:ext cx="5539740" cy="8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381000" y="2743200"/>
            <a:ext cx="5562600" cy="267646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6248400" y="2743200"/>
            <a:ext cx="5539740" cy="2676465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8"/>
          <p:cNvSpPr txBox="1">
            <a:spLocks noGrp="1"/>
          </p:cNvSpPr>
          <p:nvPr>
            <p:ph type="body" idx="5"/>
          </p:nvPr>
        </p:nvSpPr>
        <p:spPr>
          <a:xfrm>
            <a:off x="380998" y="1219200"/>
            <a:ext cx="1140714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 ">
  <p:cSld name="Centered Text 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1143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Subhead/Bullets/Image">
  <p:cSld name="2 – Subhead/Bullets/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9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1000" y="3352800"/>
            <a:ext cx="5334000" cy="312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3"/>
          </p:nvPr>
        </p:nvSpPr>
        <p:spPr>
          <a:xfrm>
            <a:off x="380999" y="2832641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4"/>
          </p:nvPr>
        </p:nvSpPr>
        <p:spPr>
          <a:xfrm>
            <a:off x="380998" y="1219200"/>
            <a:ext cx="533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Bullets/Image">
  <p:cSld name="2 – Bullets/Imag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0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81000" y="2904564"/>
            <a:ext cx="5334000" cy="357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533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Prominent/Image">
  <p:cSld name="2 – Prominent/Imag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31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381000" y="2904564"/>
            <a:ext cx="5334000" cy="357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533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609600" y="3903790"/>
            <a:ext cx="10896599" cy="8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 Subhead/Bullet">
  <p:cSld name="1 – Subhead/Bulle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2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81000" y="2733675"/>
            <a:ext cx="114300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381000" y="2209800"/>
            <a:ext cx="1143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Prominent ">
  <p:cSld name="1 – Prominent 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Subhead/Bullet">
  <p:cSld name="1 – Double Subhead/Bulle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381000" y="1968311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381000" y="2739834"/>
            <a:ext cx="5562600" cy="37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2"/>
          </p:nvPr>
        </p:nvSpPr>
        <p:spPr>
          <a:xfrm>
            <a:off x="6248400" y="2739834"/>
            <a:ext cx="5539740" cy="37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3"/>
          </p:nvPr>
        </p:nvSpPr>
        <p:spPr>
          <a:xfrm>
            <a:off x="381000" y="2209800"/>
            <a:ext cx="556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4"/>
          </p:nvPr>
        </p:nvSpPr>
        <p:spPr>
          <a:xfrm>
            <a:off x="6243210" y="2195052"/>
            <a:ext cx="556779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5"/>
          </p:nvPr>
        </p:nvSpPr>
        <p:spPr>
          <a:xfrm>
            <a:off x="380999" y="1219200"/>
            <a:ext cx="1140714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Bullet">
  <p:cSld name="1 – Double Bulle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5"/>
          <p:cNvCxnSpPr/>
          <p:nvPr/>
        </p:nvCxnSpPr>
        <p:spPr>
          <a:xfrm>
            <a:off x="381000" y="1980641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81000" y="2199716"/>
            <a:ext cx="5562600" cy="427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248400" y="2199716"/>
            <a:ext cx="5539740" cy="427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Prominent">
  <p:cSld name="1 – Double Promin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6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5562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248400" y="2213610"/>
            <a:ext cx="5562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Image">
  <p:cSld name="1 – Double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7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7"/>
          <p:cNvSpPr>
            <a:spLocks noGrp="1"/>
          </p:cNvSpPr>
          <p:nvPr>
            <p:ph type="pic" idx="2"/>
          </p:nvPr>
        </p:nvSpPr>
        <p:spPr>
          <a:xfrm>
            <a:off x="398318" y="2200276"/>
            <a:ext cx="5697682" cy="42767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7"/>
          <p:cNvSpPr>
            <a:spLocks noGrp="1"/>
          </p:cNvSpPr>
          <p:nvPr>
            <p:ph type="pic" idx="3"/>
          </p:nvPr>
        </p:nvSpPr>
        <p:spPr>
          <a:xfrm>
            <a:off x="6096000" y="2200276"/>
            <a:ext cx="5715000" cy="4276724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Subhead/Bullet/Image">
  <p:cSld name="1 – Subhead/Bullet/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8"/>
          <p:cNvCxnSpPr/>
          <p:nvPr/>
        </p:nvCxnSpPr>
        <p:spPr>
          <a:xfrm>
            <a:off x="381000" y="1976718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1000" y="2738718"/>
            <a:ext cx="5334000" cy="373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8"/>
          <p:cNvSpPr txBox="1">
            <a:spLocks noGrp="1"/>
          </p:cNvSpPr>
          <p:nvPr>
            <p:ph type="body" idx="3"/>
          </p:nvPr>
        </p:nvSpPr>
        <p:spPr>
          <a:xfrm>
            <a:off x="380999" y="22098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4"/>
          </p:nvPr>
        </p:nvSpPr>
        <p:spPr>
          <a:xfrm>
            <a:off x="380999" y="12192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40">
          <p15:clr>
            <a:srgbClr val="F26B43"/>
          </p15:clr>
        </p15:guide>
        <p15:guide id="2" pos="7440">
          <p15:clr>
            <a:srgbClr val="F26B43"/>
          </p15:clr>
        </p15:guide>
        <p15:guide id="3" orient="horz" pos="4080">
          <p15:clr>
            <a:srgbClr val="F26B43"/>
          </p15:clr>
        </p15:guide>
        <p15:guide id="4" orient="horz" pos="768">
          <p15:clr>
            <a:srgbClr val="F26B43"/>
          </p15:clr>
        </p15:guide>
        <p15:guide id="5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Data Platforms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ubTitle" idx="1"/>
          </p:nvPr>
        </p:nvSpPr>
        <p:spPr>
          <a:xfrm>
            <a:off x="609600" y="3903790"/>
            <a:ext cx="10896599" cy="8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Class Session#3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CA" dirty="0"/>
              <a:t>Turn down clusters automatically 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A53A-CCEA-C243-BB67-3BE9CEC0E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400" dirty="0"/>
              <a:t>Turn down clusters automatically with Scheduled Deletion.</a:t>
            </a:r>
          </a:p>
          <a:p>
            <a:r>
              <a:rPr lang="en-CA" sz="1400" dirty="0"/>
              <a:t>Autoscaling works as long as you don't store your data in HDFS.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54EB-913F-0A4F-8989-EDCF157C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45" y="3244817"/>
            <a:ext cx="7342598" cy="32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1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CA" sz="2800" dirty="0"/>
              <a:t>Google's datacenter bandwidth between compute and storage </a:t>
            </a:r>
            <a:endParaRPr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A53A-CCEA-C243-BB67-3BE9CEC0E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400" dirty="0"/>
              <a:t>the bisectional bandwidth is a rate of communication, at which servers on one side of the line can communicate with servers on the other side. </a:t>
            </a:r>
          </a:p>
          <a:p>
            <a:r>
              <a:rPr lang="en-CA" sz="1400" dirty="0"/>
              <a:t>With enough bisectional bandwidth, any server can communicate with any other server at full network speeds. </a:t>
            </a:r>
          </a:p>
          <a:p>
            <a:r>
              <a:rPr lang="en-CA" sz="1400" dirty="0"/>
              <a:t>With petabit bisectional bandwidth, that communication is so fast that it no longer makes sense to transfer the files and store them locally. </a:t>
            </a:r>
          </a:p>
          <a:p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B4D63-C84F-6E4D-B1B7-4481C3E1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2" y="3505200"/>
            <a:ext cx="58033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1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Off-cluster storage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D84D5-43F6-0448-AD31-66A3C7F8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315916"/>
            <a:ext cx="6793513" cy="3618284"/>
          </a:xfrm>
          <a:prstGeom prst="rect">
            <a:avLst/>
          </a:prstGeom>
        </p:spPr>
      </p:pic>
      <p:sp>
        <p:nvSpPr>
          <p:cNvPr id="7" name="Google Shape;160;g114f0dacd04_0_0">
            <a:extLst>
              <a:ext uri="{FF2B5EF4-FFF2-40B4-BE49-F238E27FC236}">
                <a16:creationId xmlns:a16="http://schemas.microsoft.com/office/drawing/2014/main" id="{9E7E2257-F9F2-4D4F-AB32-ADBE0FD9C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400" dirty="0"/>
              <a:t>Off-cluster means using Google Cloud Storage to store input and output the data.</a:t>
            </a:r>
          </a:p>
          <a:p>
            <a:r>
              <a:rPr lang="en-CA" sz="1400" dirty="0"/>
              <a:t>if you have your data in Bigtable, you can use the HBase connector, and there's a </a:t>
            </a:r>
            <a:r>
              <a:rPr lang="en-CA" sz="1400" dirty="0" err="1"/>
              <a:t>BigQuery</a:t>
            </a:r>
            <a:r>
              <a:rPr lang="en-CA" sz="1400" dirty="0"/>
              <a:t> connector that you can use to work with data if the data is in the Analytics warehouse.</a:t>
            </a:r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Dataproc</a:t>
            </a:r>
            <a:r>
              <a:rPr lang="en-US" dirty="0"/>
              <a:t> Recap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0758-8D78-9D4C-9F8E-BAE771CF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730500"/>
            <a:ext cx="7467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BigQuery</a:t>
            </a: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181B2C-CE29-9848-9EDC-DCD57A1F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r>
              <a:rPr lang="en-CA" sz="1400" dirty="0"/>
              <a:t>Introduction to Big Query</a:t>
            </a:r>
          </a:p>
          <a:p>
            <a:pPr lvl="1"/>
            <a:r>
              <a:rPr lang="en-CA" sz="1400" dirty="0"/>
              <a:t>Fast SQL Query Engine</a:t>
            </a:r>
          </a:p>
          <a:p>
            <a:pPr lvl="1"/>
            <a:r>
              <a:rPr lang="en-CA" sz="1400" dirty="0"/>
              <a:t>Managed Storage for Datasets</a:t>
            </a:r>
          </a:p>
          <a:p>
            <a:r>
              <a:rPr lang="en-CA" sz="1400" dirty="0"/>
              <a:t>Insight from Geographic data</a:t>
            </a:r>
          </a:p>
          <a:p>
            <a:pPr lvl="1"/>
            <a:r>
              <a:rPr lang="en-CA" sz="1400" dirty="0"/>
              <a:t>Choosing the right Model </a:t>
            </a:r>
          </a:p>
          <a:p>
            <a:pPr lvl="1"/>
            <a:r>
              <a:rPr lang="en-CA" sz="1400" dirty="0"/>
              <a:t>Scenario: predicting Customer Lifetime value</a:t>
            </a:r>
          </a:p>
          <a:p>
            <a:r>
              <a:rPr lang="en-CA" sz="1400" dirty="0"/>
              <a:t>Creating ML models with SQL</a:t>
            </a:r>
          </a:p>
          <a:p>
            <a:pPr lvl="1"/>
            <a:r>
              <a:rPr lang="en-CA" sz="1400" dirty="0"/>
              <a:t>Introduction to </a:t>
            </a:r>
            <a:r>
              <a:rPr lang="en-CA" sz="1400" dirty="0" err="1"/>
              <a:t>BigQuery</a:t>
            </a:r>
            <a:r>
              <a:rPr lang="en-CA" sz="1400" dirty="0"/>
              <a:t> and ML</a:t>
            </a:r>
          </a:p>
          <a:p>
            <a:pPr lvl="1"/>
            <a:r>
              <a:rPr lang="en-CA" sz="1400" dirty="0"/>
              <a:t>ML project phases</a:t>
            </a:r>
          </a:p>
          <a:p>
            <a:pPr lvl="1"/>
            <a:r>
              <a:rPr lang="en-CA" sz="1400" dirty="0"/>
              <a:t>Key features walkthrough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5906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BigQuery</a:t>
            </a:r>
            <a:endParaRPr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181B2C-CE29-9848-9EDC-DCD57A1F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/>
              <a:t>Its serverless</a:t>
            </a:r>
          </a:p>
          <a:p>
            <a:pPr>
              <a:buFont typeface="+mj-lt"/>
              <a:buAutoNum type="arabicPeriod"/>
            </a:pPr>
            <a:r>
              <a:rPr lang="en-CA" sz="1400" dirty="0"/>
              <a:t>Flexible pricing model</a:t>
            </a:r>
          </a:p>
          <a:p>
            <a:pPr>
              <a:buFont typeface="+mj-lt"/>
              <a:buAutoNum type="arabicPeriod"/>
            </a:pPr>
            <a:r>
              <a:rPr lang="en-CA" sz="1400" dirty="0"/>
              <a:t>Data encryption and security</a:t>
            </a:r>
          </a:p>
          <a:p>
            <a:pPr>
              <a:buFont typeface="+mj-lt"/>
              <a:buAutoNum type="arabicPeriod"/>
            </a:pPr>
            <a:r>
              <a:rPr lang="en-CA" sz="1400" dirty="0"/>
              <a:t>Geospatial data types and functions</a:t>
            </a:r>
          </a:p>
          <a:p>
            <a:pPr>
              <a:buFont typeface="+mj-lt"/>
              <a:buAutoNum type="arabicPeriod"/>
            </a:pPr>
            <a:r>
              <a:rPr lang="en-CA" sz="1400" dirty="0"/>
              <a:t>Foundation for BI and AI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76514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BigQuery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E2A57-0AEA-7340-A100-54FECA11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4" y="2035048"/>
            <a:ext cx="8343564" cy="48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3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BigQuery</a:t>
            </a:r>
            <a:r>
              <a:rPr lang="en-US" dirty="0"/>
              <a:t> Demo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C4FFE1-744F-6542-81E1-2E86AB6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pPr marL="88900" indent="0">
              <a:buNone/>
            </a:pPr>
            <a:r>
              <a:rPr lang="en-CA" sz="1600" dirty="0"/>
              <a:t>Analyzing large datasets at scale </a:t>
            </a:r>
          </a:p>
          <a:p>
            <a:pPr lvl="1"/>
            <a:r>
              <a:rPr lang="en-CA" sz="1600" dirty="0"/>
              <a:t>Challenge : Big data and slow queries</a:t>
            </a:r>
          </a:p>
          <a:p>
            <a:pPr lvl="1"/>
            <a:r>
              <a:rPr lang="en-CA" sz="1600" dirty="0"/>
              <a:t>Serverless data analysis with </a:t>
            </a:r>
            <a:r>
              <a:rPr lang="en-CA" sz="1600" dirty="0" err="1"/>
              <a:t>BigQuery</a:t>
            </a:r>
            <a:endParaRPr lang="en-CA" sz="1600" dirty="0"/>
          </a:p>
          <a:p>
            <a:pPr lvl="1"/>
            <a:r>
              <a:rPr lang="en-CA" sz="1600" dirty="0"/>
              <a:t>Demo: Query 2 billion lines of code in less than 30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7445F-4F9A-CF4B-B50C-33340B0C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3" y="3888475"/>
            <a:ext cx="6261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How does </a:t>
            </a:r>
            <a:r>
              <a:rPr lang="en-CA" dirty="0" err="1"/>
              <a:t>BigQuery</a:t>
            </a:r>
            <a:r>
              <a:rPr lang="en-CA" dirty="0"/>
              <a:t> actually work?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C4FFE1-744F-6542-81E1-2E86AB6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r>
              <a:rPr lang="en-CA" sz="1400" dirty="0" err="1"/>
              <a:t>BigQuery</a:t>
            </a:r>
            <a:r>
              <a:rPr lang="en-CA" sz="1400" dirty="0"/>
              <a:t> has tow services in one, a fast SQL query engine and also a fully managed storage layer for loading and storing your datasets. </a:t>
            </a:r>
          </a:p>
          <a:p>
            <a:r>
              <a:rPr lang="en-CA" sz="1400" dirty="0"/>
              <a:t>The two services are connected by Google's high-speed internal network </a:t>
            </a:r>
          </a:p>
          <a:p>
            <a:r>
              <a:rPr lang="en-CA" sz="1400" dirty="0"/>
              <a:t>Recall that this super-fast network enables us to separate compute and storage. 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pPr marL="88900" indent="0">
              <a:buNone/>
            </a:pPr>
            <a:endParaRPr lang="en-CA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E4A4C-006D-3543-9C62-368917F5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429000"/>
            <a:ext cx="6152323" cy="33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4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 err="1"/>
              <a:t>BigQuery</a:t>
            </a:r>
            <a:r>
              <a:rPr lang="en-CA" dirty="0"/>
              <a:t> Storage Services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C4FFE1-744F-6542-81E1-2E86AB6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pPr marL="88900" indent="0">
              <a:buNone/>
            </a:pPr>
            <a:r>
              <a:rPr lang="en-CA" sz="1400" dirty="0"/>
              <a:t>First up is the </a:t>
            </a:r>
            <a:r>
              <a:rPr lang="en-CA" sz="1400" dirty="0" err="1"/>
              <a:t>BigQuery</a:t>
            </a:r>
            <a:r>
              <a:rPr lang="en-CA" sz="1400" dirty="0"/>
              <a:t> storage services:</a:t>
            </a:r>
          </a:p>
          <a:p>
            <a:r>
              <a:rPr lang="en-CA" sz="1400" dirty="0"/>
              <a:t>The storage service automatically manages the data that you ingest into the platform. </a:t>
            </a:r>
          </a:p>
          <a:p>
            <a:r>
              <a:rPr lang="en-CA" sz="1400" dirty="0"/>
              <a:t>Data is contained within a project in what are called datasets, which would have zero to many tables or views. </a:t>
            </a:r>
          </a:p>
          <a:p>
            <a:r>
              <a:rPr lang="en-CA" sz="1400" dirty="0"/>
              <a:t>Each column of that table highly compressed in Google's internal Colossus file system, which provides durability and global availability. </a:t>
            </a:r>
          </a:p>
          <a:p>
            <a:r>
              <a:rPr lang="en-CA" sz="1400" dirty="0"/>
              <a:t>This is the same data back-end that power some of Google's most popular applications, like Google Photos and Gmail.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E4A4C-006D-3543-9C62-368917F51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90" t="6252" r="56106" b="1"/>
          <a:stretch/>
        </p:blipFill>
        <p:spPr>
          <a:xfrm>
            <a:off x="384311" y="4032753"/>
            <a:ext cx="2239618" cy="26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CA" dirty="0"/>
              <a:t>Use Cloud </a:t>
            </a:r>
            <a:r>
              <a:rPr lang="en-CA" dirty="0" err="1"/>
              <a:t>Dataproc</a:t>
            </a:r>
            <a:r>
              <a:rPr lang="en-CA" dirty="0"/>
              <a:t> on GC instead of Spark on on-premise</a:t>
            </a: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CA" dirty="0"/>
              <a:t>Use Cloud SQL on GC instead of Cloud SQL</a:t>
            </a:r>
          </a:p>
          <a:p>
            <a:pPr marL="831850" lvl="1" indent="-28575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CA" dirty="0"/>
              <a:t>Since the computing predicted ratings is done once a day, the data is not in real time. So Hadoop batch is enough</a:t>
            </a:r>
          </a:p>
          <a:p>
            <a:pPr marL="831850" lvl="1" indent="-28575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CA" dirty="0"/>
              <a:t>You will practice </a:t>
            </a:r>
            <a:r>
              <a:rPr lang="en-CA" dirty="0" err="1"/>
              <a:t>Dataproc</a:t>
            </a:r>
            <a:r>
              <a:rPr lang="en-CA" dirty="0"/>
              <a:t> and Cloud SQL on the lab session.</a:t>
            </a: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US" dirty="0"/>
              <a:t>Solve the House Recommendation problem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 err="1"/>
              <a:t>BigQuery</a:t>
            </a:r>
            <a:r>
              <a:rPr lang="en-CA" dirty="0"/>
              <a:t> Query Services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C4FFE1-744F-6542-81E1-2E86AB6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pPr marL="88900" indent="0">
              <a:buNone/>
            </a:pPr>
            <a:r>
              <a:rPr lang="en-CA" sz="1400" dirty="0" err="1"/>
              <a:t>BigQuery</a:t>
            </a:r>
            <a:r>
              <a:rPr lang="en-CA" sz="1400" dirty="0"/>
              <a:t> query services: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runs interactive or batch queries that are submitted through the console, the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web UI, the BQ command-line tool, or via the REST API. 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 query service can also run query jobs and data contained in other locations, that are hosted somewhere else in Cloud storage. 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 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is most efficient when it's working off of data contained within its own what's called native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storage. 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automatically optimize the SQL statements syntax wherever possible, it works </a:t>
            </a:r>
            <a:r>
              <a:rPr lang="en-CA" sz="1400" dirty="0"/>
              <a:t>the columns of data that you actually want to process in return as part of your output</a:t>
            </a:r>
            <a:r>
              <a:rPr lang="en-CA" dirty="0"/>
              <a:t>. </a:t>
            </a:r>
          </a:p>
          <a:p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A3E02-D12C-454B-B1F2-C3E9BBC79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8"/>
          <a:stretch/>
        </p:blipFill>
        <p:spPr>
          <a:xfrm>
            <a:off x="8693426" y="4032753"/>
            <a:ext cx="2854462" cy="27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0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Query Exploration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C4FFE1-744F-6542-81E1-2E86AB6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Browse the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-public-dataset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Browse the Scheme, Details and Preview tabs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Use More option and filter command </a:t>
            </a:r>
          </a:p>
          <a:p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SELECT cols FROM table LIMIT </a:t>
            </a:r>
          </a:p>
          <a:p>
            <a:pPr marL="88900" indent="0">
              <a:buNone/>
            </a:pPr>
            <a:r>
              <a:rPr lang="en-CA" sz="1400" dirty="0"/>
              <a:t>SELECT</a:t>
            </a:r>
          </a:p>
          <a:p>
            <a:pPr marL="88900" indent="0">
              <a:buNone/>
            </a:pPr>
            <a:r>
              <a:rPr lang="en-CA" sz="1400" dirty="0"/>
              <a:t>date,</a:t>
            </a:r>
          </a:p>
          <a:p>
            <a:pPr marL="88900" indent="0">
              <a:buNone/>
            </a:pPr>
            <a:r>
              <a:rPr lang="en-CA" sz="1400" dirty="0" err="1"/>
              <a:t>confirmed_cases</a:t>
            </a:r>
            <a:endParaRPr lang="en-CA" sz="1400" dirty="0"/>
          </a:p>
          <a:p>
            <a:pPr marL="88900" indent="0">
              <a:buNone/>
            </a:pPr>
            <a:r>
              <a:rPr lang="en-CA" sz="1400" dirty="0"/>
              <a:t>FROM</a:t>
            </a:r>
          </a:p>
          <a:p>
            <a:pPr marL="88900" indent="0">
              <a:buNone/>
            </a:pPr>
            <a:r>
              <a:rPr lang="en-CA" sz="1400" dirty="0"/>
              <a:t>`bigquery-public-data.covid19_italy.data_by_province`</a:t>
            </a:r>
          </a:p>
          <a:p>
            <a:pPr marL="88900" indent="0">
              <a:buNone/>
            </a:pPr>
            <a:r>
              <a:rPr lang="en-CA" sz="1400" dirty="0"/>
              <a:t>LIMIT</a:t>
            </a:r>
          </a:p>
          <a:p>
            <a:pPr marL="88900" indent="0">
              <a:buNone/>
            </a:pPr>
            <a:r>
              <a:rPr lang="en-CA" sz="1400" dirty="0"/>
              <a:t>8</a:t>
            </a:r>
          </a:p>
          <a:p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5AFE7-CCA9-924D-A01D-A5BAAFC0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54" y="2644361"/>
            <a:ext cx="5067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6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f0dacd04_0_5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Query Exploration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C4FFE1-744F-6542-81E1-2E86AB6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</p:spPr>
        <p:txBody>
          <a:bodyPr/>
          <a:lstStyle/>
          <a:p>
            <a:pPr marL="88900" indent="0">
              <a:buNone/>
            </a:pPr>
            <a:r>
              <a:rPr lang="en-CA" sz="1400" dirty="0"/>
              <a:t># top 10 stations by trip volume</a:t>
            </a:r>
          </a:p>
          <a:p>
            <a:pPr marL="88900" indent="0">
              <a:buNone/>
            </a:pPr>
            <a:r>
              <a:rPr lang="en-CA" sz="1400" dirty="0"/>
              <a:t>SELECT</a:t>
            </a:r>
          </a:p>
          <a:p>
            <a:pPr marL="88900" indent="0">
              <a:buNone/>
            </a:pPr>
            <a:r>
              <a:rPr lang="en-CA" sz="1400" dirty="0" err="1"/>
              <a:t>start_station_name</a:t>
            </a:r>
            <a:r>
              <a:rPr lang="en-CA" sz="1400" dirty="0"/>
              <a:t>,</a:t>
            </a:r>
          </a:p>
          <a:p>
            <a:pPr marL="88900" indent="0">
              <a:buNone/>
            </a:pPr>
            <a:r>
              <a:rPr lang="en-CA" sz="1400" dirty="0"/>
              <a:t>COUNT(</a:t>
            </a:r>
            <a:r>
              <a:rPr lang="en-CA" sz="1400" dirty="0" err="1"/>
              <a:t>trip_id</a:t>
            </a:r>
            <a:r>
              <a:rPr lang="en-CA" sz="1400" dirty="0"/>
              <a:t>) AS n</a:t>
            </a:r>
          </a:p>
          <a:p>
            <a:pPr marL="88900" indent="0">
              <a:buNone/>
            </a:pPr>
            <a:r>
              <a:rPr lang="en-CA" sz="1400" dirty="0"/>
              <a:t>FROM</a:t>
            </a:r>
          </a:p>
          <a:p>
            <a:pPr marL="88900" indent="0">
              <a:buNone/>
            </a:pPr>
            <a:r>
              <a:rPr lang="en-CA" sz="1400" dirty="0"/>
              <a:t>`</a:t>
            </a:r>
            <a:r>
              <a:rPr lang="en-CA" sz="1400" dirty="0" err="1"/>
              <a:t>bigquery</a:t>
            </a:r>
            <a:r>
              <a:rPr lang="en-CA" sz="1400" dirty="0"/>
              <a:t>-public-</a:t>
            </a:r>
            <a:r>
              <a:rPr lang="en-CA" sz="1400" dirty="0" err="1"/>
              <a:t>data.san_francisco_bikeshare.bikeshare_trips</a:t>
            </a:r>
            <a:r>
              <a:rPr lang="en-CA" sz="1400" dirty="0"/>
              <a:t>`</a:t>
            </a:r>
          </a:p>
          <a:p>
            <a:pPr marL="88900" indent="0">
              <a:buNone/>
            </a:pPr>
            <a:r>
              <a:rPr lang="en-CA" sz="1400" dirty="0"/>
              <a:t>GROUP BY</a:t>
            </a:r>
          </a:p>
          <a:p>
            <a:pPr marL="88900" indent="0">
              <a:buNone/>
            </a:pPr>
            <a:r>
              <a:rPr lang="en-CA" sz="1400" dirty="0" err="1"/>
              <a:t>start_station_name</a:t>
            </a:r>
            <a:endParaRPr lang="en-CA" sz="1400" dirty="0"/>
          </a:p>
          <a:p>
            <a:pPr marL="88900" indent="0">
              <a:buNone/>
            </a:pPr>
            <a:r>
              <a:rPr lang="en-CA" sz="1400" dirty="0"/>
              <a:t>ORDER BY</a:t>
            </a:r>
          </a:p>
          <a:p>
            <a:pPr marL="88900" indent="0">
              <a:buNone/>
            </a:pPr>
            <a:r>
              <a:rPr lang="en-CA" sz="1400" dirty="0"/>
              <a:t>n DESC</a:t>
            </a:r>
          </a:p>
          <a:p>
            <a:pPr marL="88900" indent="0">
              <a:buNone/>
            </a:pPr>
            <a:r>
              <a:rPr lang="en-CA" sz="1400" dirty="0"/>
              <a:t>LIMIT</a:t>
            </a:r>
          </a:p>
          <a:p>
            <a:pPr marL="88900" indent="0">
              <a:buNone/>
            </a:pPr>
            <a:r>
              <a:rPr lang="en-CA" sz="1400" dirty="0"/>
              <a:t>10</a:t>
            </a:r>
          </a:p>
          <a:p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ACAAC-AD35-2D49-AD2B-97C35CE7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89" y="2927350"/>
            <a:ext cx="4593429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50af27c69_0_1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AutoNum type="arabicParenR"/>
            </a:pPr>
            <a:r>
              <a:rPr lang="en-US"/>
              <a:t>Tree House Teach Group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/>
              <a:t>Data Management Tech Target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/>
              <a:t>Oracle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/>
              <a:t>Cloud.google.com</a:t>
            </a:r>
            <a:endParaRPr/>
          </a:p>
        </p:txBody>
      </p:sp>
      <p:sp>
        <p:nvSpPr>
          <p:cNvPr id="268" name="Google Shape;268;g1150af27c69_0_1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71D91-F3AF-6041-8A56-505F476E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39016"/>
            <a:ext cx="8953500" cy="4896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F056D1-A379-C243-AF98-3B2A9B8DAFC0}"/>
              </a:ext>
            </a:extLst>
          </p:cNvPr>
          <p:cNvSpPr txBox="1"/>
          <p:nvPr/>
        </p:nvSpPr>
        <p:spPr>
          <a:xfrm>
            <a:off x="749300" y="1955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US" dirty="0"/>
              <a:t>A map of choosing right storage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8C404-ADC0-DF4E-BF5C-9B929937B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" y="2057400"/>
            <a:ext cx="7117233" cy="4136033"/>
          </a:xfrm>
          <a:prstGeom prst="rect">
            <a:avLst/>
          </a:prstGeom>
        </p:spPr>
      </p:pic>
      <p:sp>
        <p:nvSpPr>
          <p:cNvPr id="8" name="Google Shape;154;p3">
            <a:extLst>
              <a:ext uri="{FF2B5EF4-FFF2-40B4-BE49-F238E27FC236}">
                <a16:creationId xmlns:a16="http://schemas.microsoft.com/office/drawing/2014/main" id="{78139DAD-E6B0-324B-9243-3FE12F75F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999" y="5854700"/>
            <a:ext cx="10337800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None/>
            </a:pPr>
            <a:r>
              <a:rPr lang="en-CA" sz="1400" dirty="0"/>
              <a:t>For our housing recommendation use case, we want to store the ratings and predictions.</a:t>
            </a:r>
          </a:p>
          <a:p>
            <a:pPr marL="88900" indent="0">
              <a:buNone/>
            </a:pPr>
            <a:r>
              <a:rPr lang="en-CA" sz="1400" dirty="0"/>
              <a:t>This is a structured dataset of user ratings and houses. It's built for a transactional workload, writes and reads, and one database is enough for a small dataset and hence we pick Cloud SQL.</a:t>
            </a:r>
          </a:p>
          <a:p>
            <a:pPr lvl="1" indent="-368300">
              <a:lnSpc>
                <a:spcPct val="150000"/>
              </a:lnSpc>
              <a:spcBef>
                <a:spcPts val="0"/>
              </a:spcBef>
              <a:buSzPts val="2200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42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f0dacd04_0_0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600" dirty="0"/>
              <a:t>Cloud SQL supports most MySQL statements and functions even stored procedures, triggers and views. </a:t>
            </a:r>
          </a:p>
          <a:p>
            <a:r>
              <a:rPr lang="en-CA" sz="1600" dirty="0"/>
              <a:t> GCP manages the MySQL Instance for you. This means things like backup and replication</a:t>
            </a:r>
          </a:p>
          <a:p>
            <a:r>
              <a:rPr lang="en-CA" sz="1600" dirty="0"/>
              <a:t>it's on the Cloud so you can connect to it from anywhere.</a:t>
            </a:r>
          </a:p>
          <a:p>
            <a:r>
              <a:rPr lang="en-CA" sz="1600" dirty="0"/>
              <a:t>you get Google Security. Cloud SQL resides in secure Google datacenters. </a:t>
            </a:r>
          </a:p>
          <a:p>
            <a:endParaRPr lang="en-CA" dirty="0"/>
          </a:p>
        </p:txBody>
      </p:sp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US" dirty="0"/>
              <a:t>Cloud 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8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Big data computations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B253E-C986-634E-A99F-9047B9CA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514600"/>
            <a:ext cx="7226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f0dacd04_0_0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400" dirty="0"/>
              <a:t>Run a pi example from on-premise spark job to </a:t>
            </a:r>
            <a:r>
              <a:rPr lang="en-CA" sz="1400" dirty="0" err="1"/>
              <a:t>Dataproc</a:t>
            </a:r>
            <a:r>
              <a:rPr lang="en-CA" sz="1400" dirty="0"/>
              <a:t> GC.</a:t>
            </a:r>
          </a:p>
          <a:p>
            <a:endParaRPr lang="en-CA" sz="1400" dirty="0"/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Lab, running a </a:t>
            </a:r>
            <a:r>
              <a:rPr lang="en-US"/>
              <a:t>Spark job using </a:t>
            </a:r>
            <a:r>
              <a:rPr lang="en-US" dirty="0"/>
              <a:t>Cloud </a:t>
            </a:r>
            <a:r>
              <a:rPr lang="en-US" dirty="0" err="1"/>
              <a:t>Dataproc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35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f0dacd04_0_0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400" dirty="0"/>
              <a:t>Get starved out of resources </a:t>
            </a:r>
          </a:p>
          <a:p>
            <a:r>
              <a:rPr lang="en-CA" sz="1400" dirty="0"/>
              <a:t>Waste of Resources (Overprovisioned)</a:t>
            </a:r>
          </a:p>
          <a:p>
            <a:r>
              <a:rPr lang="en-CA" sz="1400" dirty="0"/>
              <a:t>The problem here lies in the “static nature” of the on premise cluster capacity. </a:t>
            </a:r>
          </a:p>
          <a:p>
            <a:endParaRPr lang="en-CA" sz="1400" dirty="0"/>
          </a:p>
          <a:p>
            <a:endParaRPr lang="en-CA" sz="1400" dirty="0"/>
          </a:p>
        </p:txBody>
      </p:sp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US" dirty="0"/>
              <a:t>On-premise challenges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4C0B4-3727-D14E-B17A-51A7F152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63" y="3061724"/>
            <a:ext cx="4261485" cy="34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2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f0dacd04_0_0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CA" dirty="0"/>
              <a:t>Cloud </a:t>
            </a:r>
            <a:r>
              <a:rPr lang="en-CA" dirty="0" err="1"/>
              <a:t>Dataproc</a:t>
            </a:r>
            <a:r>
              <a:rPr lang="en-CA" dirty="0"/>
              <a:t> manage Hadoop products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A53A-CCEA-C243-BB67-3BE9CEC0E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9B462-F85E-E141-8D09-8AB4487C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8" y="2937700"/>
            <a:ext cx="5943600" cy="34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742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UWinnipeg PPT 1">
      <a:dk1>
        <a:srgbClr val="5E5E5E"/>
      </a:dk1>
      <a:lt1>
        <a:srgbClr val="FFFFFF"/>
      </a:lt1>
      <a:dk2>
        <a:srgbClr val="5E5E5E"/>
      </a:dk2>
      <a:lt2>
        <a:srgbClr val="EAEAEA"/>
      </a:lt2>
      <a:accent1>
        <a:srgbClr val="ED2A3A"/>
      </a:accent1>
      <a:accent2>
        <a:srgbClr val="EAEAEA"/>
      </a:accent2>
      <a:accent3>
        <a:srgbClr val="C0C0C0"/>
      </a:accent3>
      <a:accent4>
        <a:srgbClr val="929292"/>
      </a:accent4>
      <a:accent5>
        <a:srgbClr val="5E5E5E"/>
      </a:accent5>
      <a:accent6>
        <a:srgbClr val="000000"/>
      </a:accent6>
      <a:hlink>
        <a:srgbClr val="ED2A3A"/>
      </a:hlink>
      <a:folHlink>
        <a:srgbClr val="8081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UWinnipeg PPT 1">
      <a:dk1>
        <a:srgbClr val="5E5E5E"/>
      </a:dk1>
      <a:lt1>
        <a:srgbClr val="FFFFFF"/>
      </a:lt1>
      <a:dk2>
        <a:srgbClr val="5E5E5E"/>
      </a:dk2>
      <a:lt2>
        <a:srgbClr val="EAEAEA"/>
      </a:lt2>
      <a:accent1>
        <a:srgbClr val="ED2A3A"/>
      </a:accent1>
      <a:accent2>
        <a:srgbClr val="EAEAEA"/>
      </a:accent2>
      <a:accent3>
        <a:srgbClr val="C0C0C0"/>
      </a:accent3>
      <a:accent4>
        <a:srgbClr val="929292"/>
      </a:accent4>
      <a:accent5>
        <a:srgbClr val="5E5E5E"/>
      </a:accent5>
      <a:accent6>
        <a:srgbClr val="000000"/>
      </a:accent6>
      <a:hlink>
        <a:srgbClr val="ED2A3A"/>
      </a:hlink>
      <a:folHlink>
        <a:srgbClr val="8081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879</Words>
  <Application>Microsoft Macintosh PowerPoint</Application>
  <PresentationFormat>Widescreen</PresentationFormat>
  <Paragraphs>118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Content Slides</vt:lpstr>
      <vt:lpstr>Title Slide</vt:lpstr>
      <vt:lpstr>Big Data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Platforms</dc:title>
  <dc:creator>UofW</dc:creator>
  <cp:lastModifiedBy>Microsoft Office User</cp:lastModifiedBy>
  <cp:revision>18</cp:revision>
  <dcterms:created xsi:type="dcterms:W3CDTF">2013-12-10T16:40:41Z</dcterms:created>
  <dcterms:modified xsi:type="dcterms:W3CDTF">2022-02-27T20:49:52Z</dcterms:modified>
</cp:coreProperties>
</file>