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11"/>
  </p:notesMasterIdLst>
  <p:sldIdLst>
    <p:sldId id="256" r:id="rId3"/>
    <p:sldId id="275" r:id="rId4"/>
    <p:sldId id="276" r:id="rId5"/>
    <p:sldId id="278" r:id="rId6"/>
    <p:sldId id="280" r:id="rId7"/>
    <p:sldId id="279" r:id="rId8"/>
    <p:sldId id="258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2DMbwcICz7YsxXxHxbC70Ehsa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/>
    <p:restoredTop sz="94637"/>
  </p:normalViewPr>
  <p:slideViewPr>
    <p:cSldViewPr snapToGrid="0">
      <p:cViewPr varScale="1">
        <p:scale>
          <a:sx n="186" d="100"/>
          <a:sy n="186" d="100"/>
        </p:scale>
        <p:origin x="216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65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33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18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7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28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0af27c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0af27c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150af27c6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 Bullets">
  <p:cSld name="1 – Bulle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6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Bullet/Image">
  <p:cSld name="1 – Bullet/Im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9"/>
          <p:cNvCxnSpPr/>
          <p:nvPr/>
        </p:nvCxnSpPr>
        <p:spPr>
          <a:xfrm>
            <a:off x="381000" y="1981200"/>
            <a:ext cx="5334001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0999" y="2200276"/>
            <a:ext cx="5334001" cy="427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5334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Prominent/Image">
  <p:cSld name="1 – Prominent/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0"/>
          <p:cNvCxnSpPr/>
          <p:nvPr/>
        </p:nvCxnSpPr>
        <p:spPr>
          <a:xfrm>
            <a:off x="381000" y="1981200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380998" y="1230351"/>
            <a:ext cx="5334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Subhead/Bullet">
  <p:cSld name="2 – Subhead/Bulle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381000" y="3200400"/>
            <a:ext cx="11430000" cy="327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2" name="Google Shape;72;p21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381000" y="2743200"/>
            <a:ext cx="1143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Bullets">
  <p:cSld name="2 – Bulle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2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381000" y="2743201"/>
            <a:ext cx="11430000" cy="37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Prominent">
  <p:cSld name="2 – Promin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3"/>
          <p:cNvCxnSpPr/>
          <p:nvPr/>
        </p:nvCxnSpPr>
        <p:spPr>
          <a:xfrm>
            <a:off x="381000" y="2519083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381000" y="2747684"/>
            <a:ext cx="11430000" cy="37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2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 Double Subhead/Bullets">
  <p:cSld name="2 –  Double Subhead/Bulle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381000" y="3177988"/>
            <a:ext cx="5562600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5" name="Google Shape;85;p24"/>
          <p:cNvCxnSpPr/>
          <p:nvPr/>
        </p:nvCxnSpPr>
        <p:spPr>
          <a:xfrm>
            <a:off x="381000" y="2492188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6252883" y="3177988"/>
            <a:ext cx="5562600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3"/>
          </p:nvPr>
        </p:nvSpPr>
        <p:spPr>
          <a:xfrm>
            <a:off x="381000" y="2720789"/>
            <a:ext cx="556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4"/>
          </p:nvPr>
        </p:nvSpPr>
        <p:spPr>
          <a:xfrm>
            <a:off x="6252883" y="2732180"/>
            <a:ext cx="55581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5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Bullets">
  <p:cSld name="2 – Double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81000" y="2754592"/>
            <a:ext cx="5562600" cy="37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2" name="Google Shape;92;p25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5"/>
          <p:cNvSpPr txBox="1">
            <a:spLocks noGrp="1"/>
          </p:cNvSpPr>
          <p:nvPr>
            <p:ph type="body" idx="2"/>
          </p:nvPr>
        </p:nvSpPr>
        <p:spPr>
          <a:xfrm>
            <a:off x="6252883" y="2754592"/>
            <a:ext cx="5562600" cy="37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Prominent">
  <p:cSld name="2 – Double Promin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6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381000" y="274320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2"/>
          </p:nvPr>
        </p:nvSpPr>
        <p:spPr>
          <a:xfrm>
            <a:off x="6248400" y="274701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Images">
  <p:cSld name="2 – Double Image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7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7"/>
          <p:cNvSpPr>
            <a:spLocks noGrp="1"/>
          </p:cNvSpPr>
          <p:nvPr>
            <p:ph type="pic" idx="2"/>
          </p:nvPr>
        </p:nvSpPr>
        <p:spPr>
          <a:xfrm>
            <a:off x="398318" y="2743201"/>
            <a:ext cx="5697682" cy="3733799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7"/>
          <p:cNvSpPr>
            <a:spLocks noGrp="1"/>
          </p:cNvSpPr>
          <p:nvPr>
            <p:ph type="pic" idx="3"/>
          </p:nvPr>
        </p:nvSpPr>
        <p:spPr>
          <a:xfrm>
            <a:off x="6096000" y="2743201"/>
            <a:ext cx="5715000" cy="373379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Images/Bullets">
  <p:cSld name="2 – Double Images/Bulle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8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381000" y="5648266"/>
            <a:ext cx="5562600" cy="8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6248400" y="5648266"/>
            <a:ext cx="5539740" cy="8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381000" y="2743200"/>
            <a:ext cx="5562600" cy="267646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6248400" y="2743200"/>
            <a:ext cx="5539740" cy="2676465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8"/>
          <p:cNvSpPr txBox="1">
            <a:spLocks noGrp="1"/>
          </p:cNvSpPr>
          <p:nvPr>
            <p:ph type="body" idx="5"/>
          </p:nvPr>
        </p:nvSpPr>
        <p:spPr>
          <a:xfrm>
            <a:off x="380998" y="1219200"/>
            <a:ext cx="1140714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 ">
  <p:cSld name="Centered Text 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1143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Subhead/Bullets/Image">
  <p:cSld name="2 – Subhead/Bullets/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9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1000" y="3352800"/>
            <a:ext cx="5334000" cy="312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3"/>
          </p:nvPr>
        </p:nvSpPr>
        <p:spPr>
          <a:xfrm>
            <a:off x="380999" y="2832641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4"/>
          </p:nvPr>
        </p:nvSpPr>
        <p:spPr>
          <a:xfrm>
            <a:off x="380998" y="1219200"/>
            <a:ext cx="533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Bullets/Image">
  <p:cSld name="2 – Bullets/Imag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0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81000" y="2904564"/>
            <a:ext cx="5334000" cy="357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533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Prominent/Image">
  <p:cSld name="2 – Prominent/Imag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31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381000" y="2904564"/>
            <a:ext cx="5334000" cy="357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533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609600" y="3903790"/>
            <a:ext cx="10896599" cy="8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 Subhead/Bullet">
  <p:cSld name="1 – Subhead/Bulle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2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81000" y="2733675"/>
            <a:ext cx="114300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381000" y="2209800"/>
            <a:ext cx="1143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Prominent ">
  <p:cSld name="1 – Prominent 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Subhead/Bullet">
  <p:cSld name="1 – Double Subhead/Bulle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381000" y="1968311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381000" y="2739834"/>
            <a:ext cx="5562600" cy="37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2"/>
          </p:nvPr>
        </p:nvSpPr>
        <p:spPr>
          <a:xfrm>
            <a:off x="6248400" y="2739834"/>
            <a:ext cx="5539740" cy="37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3"/>
          </p:nvPr>
        </p:nvSpPr>
        <p:spPr>
          <a:xfrm>
            <a:off x="381000" y="2209800"/>
            <a:ext cx="556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4"/>
          </p:nvPr>
        </p:nvSpPr>
        <p:spPr>
          <a:xfrm>
            <a:off x="6243210" y="2195052"/>
            <a:ext cx="556779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5"/>
          </p:nvPr>
        </p:nvSpPr>
        <p:spPr>
          <a:xfrm>
            <a:off x="380999" y="1219200"/>
            <a:ext cx="1140714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Bullet">
  <p:cSld name="1 – Double Bulle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5"/>
          <p:cNvCxnSpPr/>
          <p:nvPr/>
        </p:nvCxnSpPr>
        <p:spPr>
          <a:xfrm>
            <a:off x="381000" y="1980641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81000" y="2199716"/>
            <a:ext cx="5562600" cy="427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248400" y="2199716"/>
            <a:ext cx="5539740" cy="427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Prominent">
  <p:cSld name="1 – Double Promin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6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5562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248400" y="2213610"/>
            <a:ext cx="5562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Image">
  <p:cSld name="1 – Double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7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7"/>
          <p:cNvSpPr>
            <a:spLocks noGrp="1"/>
          </p:cNvSpPr>
          <p:nvPr>
            <p:ph type="pic" idx="2"/>
          </p:nvPr>
        </p:nvSpPr>
        <p:spPr>
          <a:xfrm>
            <a:off x="398318" y="2200276"/>
            <a:ext cx="5697682" cy="42767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7"/>
          <p:cNvSpPr>
            <a:spLocks noGrp="1"/>
          </p:cNvSpPr>
          <p:nvPr>
            <p:ph type="pic" idx="3"/>
          </p:nvPr>
        </p:nvSpPr>
        <p:spPr>
          <a:xfrm>
            <a:off x="6096000" y="2200276"/>
            <a:ext cx="5715000" cy="4276724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Subhead/Bullet/Image">
  <p:cSld name="1 – Subhead/Bullet/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8"/>
          <p:cNvCxnSpPr/>
          <p:nvPr/>
        </p:nvCxnSpPr>
        <p:spPr>
          <a:xfrm>
            <a:off x="381000" y="1976718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1000" y="2738718"/>
            <a:ext cx="5334000" cy="373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8"/>
          <p:cNvSpPr txBox="1">
            <a:spLocks noGrp="1"/>
          </p:cNvSpPr>
          <p:nvPr>
            <p:ph type="body" idx="3"/>
          </p:nvPr>
        </p:nvSpPr>
        <p:spPr>
          <a:xfrm>
            <a:off x="380999" y="22098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4"/>
          </p:nvPr>
        </p:nvSpPr>
        <p:spPr>
          <a:xfrm>
            <a:off x="380999" y="12192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40">
          <p15:clr>
            <a:srgbClr val="F26B43"/>
          </p15:clr>
        </p15:guide>
        <p15:guide id="2" pos="7440">
          <p15:clr>
            <a:srgbClr val="F26B43"/>
          </p15:clr>
        </p15:guide>
        <p15:guide id="3" orient="horz" pos="4080">
          <p15:clr>
            <a:srgbClr val="F26B43"/>
          </p15:clr>
        </p15:guide>
        <p15:guide id="4" orient="horz" pos="768">
          <p15:clr>
            <a:srgbClr val="F26B43"/>
          </p15:clr>
        </p15:guide>
        <p15:guide id="5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db2-for-zos/11?topic=type-arrays-in-sql-state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LSVi3sBn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facta.com/?_bt=569719833971&amp;_bk=trifacta&amp;_bm=p&amp;_bn=g&amp;_bg=81731392288&amp;gclid=CjwKCAiAgvKQBhBbEiwAaPQw3CAmBPB8-v-RBM5AJC--NKXfb6YIoY98xzjs_otc_hyO8wU4l5DFnRoCoAsQAvD_Bw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Data Platforms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ubTitle" idx="1"/>
          </p:nvPr>
        </p:nvSpPr>
        <p:spPr>
          <a:xfrm>
            <a:off x="609600" y="3903790"/>
            <a:ext cx="10896599" cy="8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Class Session#4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400" dirty="0"/>
              <a:t>Your data is fully managed by </a:t>
            </a:r>
            <a:r>
              <a:rPr lang="en-CA" sz="1400" dirty="0" err="1"/>
              <a:t>BigQuery</a:t>
            </a:r>
            <a:r>
              <a:rPr lang="en-CA" sz="1400" dirty="0"/>
              <a:t>: automatically replicated, backed up and set up to auto scale for your query needs. </a:t>
            </a:r>
          </a:p>
          <a:p>
            <a:r>
              <a:rPr lang="en-CA" sz="1400" dirty="0"/>
              <a:t> You also have the option of querying external data sources </a:t>
            </a: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/>
              <a:t>Big Query Storage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7A45B-C398-E142-B8F1-819F5C80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044418"/>
            <a:ext cx="5801418" cy="31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400" dirty="0"/>
              <a:t>The concept of normalization which is the act of breaking up one huge table into component child tables</a:t>
            </a:r>
          </a:p>
          <a:p>
            <a:r>
              <a:rPr lang="en-CA" sz="1400" dirty="0"/>
              <a:t>Big SQL join can be an option</a:t>
            </a:r>
          </a:p>
          <a:p>
            <a:r>
              <a:rPr lang="en-CA" sz="1400" dirty="0"/>
              <a:t>Another optimized option for normalization is using an “array data type”.</a:t>
            </a:r>
          </a:p>
          <a:p>
            <a:r>
              <a:rPr lang="en-CA" sz="1400" dirty="0">
                <a:hlinkClick r:id="rId3"/>
              </a:rPr>
              <a:t>More information about data structure array data type</a:t>
            </a:r>
            <a:endParaRPr lang="en-CA" sz="1400" dirty="0"/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/>
              <a:t>Database Normalization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D4A57-FCD1-684C-9967-B34605264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97" y="3416157"/>
            <a:ext cx="5815263" cy="33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The huge benefit of using array data type structure is that you have a single table which has all the fields in a single place to analyze. </a:t>
            </a: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/>
              <a:t>Array Data Type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DEB80-84D2-D74C-8C4B-FD2BC8EF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02" y="2835442"/>
            <a:ext cx="3942968" cy="38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8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Work on </a:t>
            </a:r>
            <a:r>
              <a:rPr lang="en-CA" dirty="0" err="1"/>
              <a:t>bigquery</a:t>
            </a:r>
            <a:r>
              <a:rPr lang="en-CA" dirty="0"/>
              <a:t>-public-data dataset on </a:t>
            </a:r>
            <a:r>
              <a:rPr lang="en-CA" dirty="0" err="1"/>
              <a:t>tablename</a:t>
            </a:r>
            <a:r>
              <a:rPr lang="en-CA" dirty="0"/>
              <a:t> </a:t>
            </a:r>
            <a:r>
              <a:rPr lang="en-CA" dirty="0" err="1"/>
              <a:t>noaa_hurricanes.hurricanes</a:t>
            </a:r>
            <a:endParaRPr lang="en-CA" dirty="0"/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 err="1"/>
              <a:t>Bigquery</a:t>
            </a:r>
            <a:r>
              <a:rPr lang="en-CA" dirty="0"/>
              <a:t> 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71CF7-94F5-1548-A368-E78C895E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7" y="2927111"/>
            <a:ext cx="8183766" cy="2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7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Work on </a:t>
            </a:r>
            <a:r>
              <a:rPr lang="en-CA" dirty="0" err="1"/>
              <a:t>bigquery</a:t>
            </a:r>
            <a:r>
              <a:rPr lang="en-CA" dirty="0"/>
              <a:t>-public-data dataset on </a:t>
            </a:r>
            <a:r>
              <a:rPr lang="en-CA" dirty="0" err="1"/>
              <a:t>tablename</a:t>
            </a:r>
            <a:r>
              <a:rPr lang="en-CA" dirty="0"/>
              <a:t> </a:t>
            </a:r>
            <a:r>
              <a:rPr lang="en-CA" dirty="0" err="1"/>
              <a:t>noaa_hurricanes.hurricanes</a:t>
            </a:r>
            <a:endParaRPr lang="en-CA" dirty="0"/>
          </a:p>
          <a:p>
            <a:r>
              <a:rPr lang="en-CA" dirty="0"/>
              <a:t>Watch and follow </a:t>
            </a:r>
            <a:r>
              <a:rPr lang="en-CA" dirty="0">
                <a:hlinkClick r:id="rId3"/>
              </a:rPr>
              <a:t>this video </a:t>
            </a:r>
            <a:r>
              <a:rPr lang="en-CA" dirty="0"/>
              <a:t>from programmer manager of public dataset at Google Cloud.</a:t>
            </a:r>
          </a:p>
          <a:p>
            <a:endParaRPr lang="en-CA" dirty="0"/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 err="1"/>
              <a:t>BigQuery</a:t>
            </a:r>
            <a:r>
              <a:rPr lang="en-CA" dirty="0"/>
              <a:t> Demo: Geographic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34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CA" sz="1400" dirty="0" err="1"/>
              <a:t>Dataprep</a:t>
            </a:r>
            <a:r>
              <a:rPr lang="en-CA" sz="1400" dirty="0"/>
              <a:t> provides a UI to inspect the quality of your datasets</a:t>
            </a: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CA" sz="1400" dirty="0"/>
              <a:t>The </a:t>
            </a:r>
            <a:r>
              <a:rPr lang="en-CA" sz="1400" dirty="0" err="1"/>
              <a:t>Dataprep</a:t>
            </a:r>
            <a:r>
              <a:rPr lang="en-CA" sz="1400" dirty="0"/>
              <a:t> is a product of GCP offered in partnership </a:t>
            </a:r>
            <a:r>
              <a:rPr lang="en-CA" sz="1400" dirty="0">
                <a:hlinkClick r:id="rId3"/>
              </a:rPr>
              <a:t>with </a:t>
            </a:r>
            <a:r>
              <a:rPr lang="en-CA" sz="1400" dirty="0" err="1">
                <a:hlinkClick r:id="rId3"/>
              </a:rPr>
              <a:t>Trifacta</a:t>
            </a:r>
            <a:r>
              <a:rPr lang="en-CA" sz="1400" dirty="0"/>
              <a:t>.</a:t>
            </a:r>
          </a:p>
          <a:p>
            <a:pPr lvl="1"/>
            <a:r>
              <a:rPr lang="en-CA" sz="1400" dirty="0"/>
              <a:t>Using </a:t>
            </a:r>
            <a:r>
              <a:rPr lang="en-CA" sz="1400" dirty="0" err="1"/>
              <a:t>Dataprep</a:t>
            </a:r>
            <a:r>
              <a:rPr lang="en-CA" sz="1400" dirty="0"/>
              <a:t>, you can load in a sample of your </a:t>
            </a:r>
            <a:r>
              <a:rPr lang="en-CA" sz="1400" dirty="0" err="1"/>
              <a:t>BigQuery</a:t>
            </a:r>
            <a:r>
              <a:rPr lang="en-CA" sz="1400" dirty="0"/>
              <a:t> dataset into an exploration view, which will then provide you with some neat column histogram charts. </a:t>
            </a:r>
          </a:p>
          <a:p>
            <a:pPr lvl="1"/>
            <a:r>
              <a:rPr lang="en-CA" sz="1400" dirty="0"/>
              <a:t>The main advantage to Cloud </a:t>
            </a:r>
            <a:r>
              <a:rPr lang="en-CA" sz="1400" dirty="0" err="1"/>
              <a:t>Dataprep</a:t>
            </a:r>
            <a:r>
              <a:rPr lang="en-CA" sz="1400" dirty="0"/>
              <a:t> is for teams want to use a UI for data exploration, and want to spend minimal time coding to build their pipelines. </a:t>
            </a:r>
          </a:p>
          <a:p>
            <a:pPr lvl="1"/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/>
              <a:t>Cloud </a:t>
            </a:r>
            <a:r>
              <a:rPr lang="en-CA" dirty="0" err="1"/>
              <a:t>Dataprep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50af27c69_0_1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dirty="0" err="1"/>
              <a:t>Cloud.google.com</a:t>
            </a:r>
            <a:endParaRPr dirty="0"/>
          </a:p>
        </p:txBody>
      </p:sp>
      <p:sp>
        <p:nvSpPr>
          <p:cNvPr id="268" name="Google Shape;268;g1150af27c69_0_1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UWinnipeg PPT 1">
      <a:dk1>
        <a:srgbClr val="5E5E5E"/>
      </a:dk1>
      <a:lt1>
        <a:srgbClr val="FFFFFF"/>
      </a:lt1>
      <a:dk2>
        <a:srgbClr val="5E5E5E"/>
      </a:dk2>
      <a:lt2>
        <a:srgbClr val="EAEAEA"/>
      </a:lt2>
      <a:accent1>
        <a:srgbClr val="ED2A3A"/>
      </a:accent1>
      <a:accent2>
        <a:srgbClr val="EAEAEA"/>
      </a:accent2>
      <a:accent3>
        <a:srgbClr val="C0C0C0"/>
      </a:accent3>
      <a:accent4>
        <a:srgbClr val="929292"/>
      </a:accent4>
      <a:accent5>
        <a:srgbClr val="5E5E5E"/>
      </a:accent5>
      <a:accent6>
        <a:srgbClr val="000000"/>
      </a:accent6>
      <a:hlink>
        <a:srgbClr val="ED2A3A"/>
      </a:hlink>
      <a:folHlink>
        <a:srgbClr val="8081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UWinnipeg PPT 1">
      <a:dk1>
        <a:srgbClr val="5E5E5E"/>
      </a:dk1>
      <a:lt1>
        <a:srgbClr val="FFFFFF"/>
      </a:lt1>
      <a:dk2>
        <a:srgbClr val="5E5E5E"/>
      </a:dk2>
      <a:lt2>
        <a:srgbClr val="EAEAEA"/>
      </a:lt2>
      <a:accent1>
        <a:srgbClr val="ED2A3A"/>
      </a:accent1>
      <a:accent2>
        <a:srgbClr val="EAEAEA"/>
      </a:accent2>
      <a:accent3>
        <a:srgbClr val="C0C0C0"/>
      </a:accent3>
      <a:accent4>
        <a:srgbClr val="929292"/>
      </a:accent4>
      <a:accent5>
        <a:srgbClr val="5E5E5E"/>
      </a:accent5>
      <a:accent6>
        <a:srgbClr val="000000"/>
      </a:accent6>
      <a:hlink>
        <a:srgbClr val="ED2A3A"/>
      </a:hlink>
      <a:folHlink>
        <a:srgbClr val="8081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261</Words>
  <Application>Microsoft Macintosh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Content Slides</vt:lpstr>
      <vt:lpstr>Title Slide</vt:lpstr>
      <vt:lpstr>Big Data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Platforms</dc:title>
  <dc:creator>UofW</dc:creator>
  <cp:lastModifiedBy>Microsoft Office User</cp:lastModifiedBy>
  <cp:revision>22</cp:revision>
  <dcterms:created xsi:type="dcterms:W3CDTF">2013-12-10T16:40:41Z</dcterms:created>
  <dcterms:modified xsi:type="dcterms:W3CDTF">2022-03-02T01:38:40Z</dcterms:modified>
</cp:coreProperties>
</file>