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12"/>
  </p:notesMasterIdLst>
  <p:sldIdLst>
    <p:sldId id="256" r:id="rId3"/>
    <p:sldId id="281" r:id="rId4"/>
    <p:sldId id="276" r:id="rId5"/>
    <p:sldId id="278" r:id="rId6"/>
    <p:sldId id="282" r:id="rId7"/>
    <p:sldId id="283" r:id="rId8"/>
    <p:sldId id="280" r:id="rId9"/>
    <p:sldId id="279" r:id="rId10"/>
    <p:sldId id="27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2DMbwcICz7YsxXxHxbC70Ehsa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4674"/>
  </p:normalViewPr>
  <p:slideViewPr>
    <p:cSldViewPr snapToGrid="0">
      <p:cViewPr varScale="1">
        <p:scale>
          <a:sx n="124" d="100"/>
          <a:sy n="124" d="100"/>
        </p:scale>
        <p:origin x="10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6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33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18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6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46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7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28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0af27c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0af27c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150af27c6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Bullets">
  <p:cSld name="1 – Bulle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Bullet/Image">
  <p:cSld name="1 – Bullet/Im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9"/>
          <p:cNvCxnSpPr/>
          <p:nvPr/>
        </p:nvCxnSpPr>
        <p:spPr>
          <a:xfrm>
            <a:off x="381000" y="1981200"/>
            <a:ext cx="5334001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0999" y="2200276"/>
            <a:ext cx="5334001" cy="427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/Image">
  <p:cSld name="1 – Prominent/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0"/>
          <p:cNvCxnSpPr/>
          <p:nvPr/>
        </p:nvCxnSpPr>
        <p:spPr>
          <a:xfrm>
            <a:off x="381000" y="1981200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380998" y="1230351"/>
            <a:ext cx="5334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">
  <p:cSld name="2 – Subhead/Bulle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381000" y="3200400"/>
            <a:ext cx="11430000" cy="327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2" name="Google Shape;72;p21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381000" y="27432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">
  <p:cSld name="2 – Bulle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2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381000" y="2743201"/>
            <a:ext cx="11430000" cy="37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">
  <p:cSld name="2 – Promin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3"/>
          <p:cNvCxnSpPr/>
          <p:nvPr/>
        </p:nvCxnSpPr>
        <p:spPr>
          <a:xfrm>
            <a:off x="381000" y="2519083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381000" y="2747684"/>
            <a:ext cx="11430000" cy="37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2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 Double Subhead/Bullets">
  <p:cSld name="2 –  Double Subhead/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81000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5" name="Google Shape;85;p24"/>
          <p:cNvCxnSpPr/>
          <p:nvPr/>
        </p:nvCxnSpPr>
        <p:spPr>
          <a:xfrm>
            <a:off x="381000" y="2492188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6252883" y="3177988"/>
            <a:ext cx="5562600" cy="32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3"/>
          </p:nvPr>
        </p:nvSpPr>
        <p:spPr>
          <a:xfrm>
            <a:off x="381000" y="2720789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4"/>
          </p:nvPr>
        </p:nvSpPr>
        <p:spPr>
          <a:xfrm>
            <a:off x="6252883" y="2732180"/>
            <a:ext cx="555811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Bullets">
  <p:cSld name="2 – Double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81000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2" name="Google Shape;92;p25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5"/>
          <p:cNvSpPr txBox="1">
            <a:spLocks noGrp="1"/>
          </p:cNvSpPr>
          <p:nvPr>
            <p:ph type="body" idx="2"/>
          </p:nvPr>
        </p:nvSpPr>
        <p:spPr>
          <a:xfrm>
            <a:off x="6252883" y="2754592"/>
            <a:ext cx="5562600" cy="37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Prominent">
  <p:cSld name="2 – Double Promin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6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381000" y="274320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2"/>
          </p:nvPr>
        </p:nvSpPr>
        <p:spPr>
          <a:xfrm>
            <a:off x="6248400" y="2747010"/>
            <a:ext cx="5562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">
  <p:cSld name="2 – Double Image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7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7"/>
          <p:cNvSpPr>
            <a:spLocks noGrp="1"/>
          </p:cNvSpPr>
          <p:nvPr>
            <p:ph type="pic" idx="2"/>
          </p:nvPr>
        </p:nvSpPr>
        <p:spPr>
          <a:xfrm>
            <a:off x="398318" y="2743201"/>
            <a:ext cx="5697682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7"/>
          <p:cNvSpPr>
            <a:spLocks noGrp="1"/>
          </p:cNvSpPr>
          <p:nvPr>
            <p:ph type="pic" idx="3"/>
          </p:nvPr>
        </p:nvSpPr>
        <p:spPr>
          <a:xfrm>
            <a:off x="6096000" y="2743201"/>
            <a:ext cx="5715000" cy="373379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380998" y="1219200"/>
            <a:ext cx="11430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Double Images/Bullets">
  <p:cSld name="2 – Double Images/Bulle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8"/>
          <p:cNvCxnSpPr/>
          <p:nvPr/>
        </p:nvCxnSpPr>
        <p:spPr>
          <a:xfrm>
            <a:off x="381000" y="25146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381000" y="5648266"/>
            <a:ext cx="556260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6248400" y="5648266"/>
            <a:ext cx="5539740" cy="8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381000" y="2743200"/>
            <a:ext cx="556260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6248400" y="2743200"/>
            <a:ext cx="5539740" cy="267646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8"/>
          <p:cNvSpPr txBox="1">
            <a:spLocks noGrp="1"/>
          </p:cNvSpPr>
          <p:nvPr>
            <p:ph type="body" idx="5"/>
          </p:nvPr>
        </p:nvSpPr>
        <p:spPr>
          <a:xfrm>
            <a:off x="380998" y="1219200"/>
            <a:ext cx="1140714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 ">
  <p:cSld name="Centered Text 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1143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Subhead/Bullets/Image">
  <p:cSld name="2 – Subhead/Bullets/Imag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9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1000" y="3352800"/>
            <a:ext cx="5334000" cy="312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3"/>
          </p:nvPr>
        </p:nvSpPr>
        <p:spPr>
          <a:xfrm>
            <a:off x="380999" y="2832641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4"/>
          </p:nvPr>
        </p:nvSpPr>
        <p:spPr>
          <a:xfrm>
            <a:off x="380998" y="1219200"/>
            <a:ext cx="533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Bullets/Image">
  <p:cSld name="2 – Bullets/Imag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0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Prominent/Image">
  <p:cSld name="2 – Prominent/Imag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31"/>
          <p:cNvCxnSpPr/>
          <p:nvPr/>
        </p:nvCxnSpPr>
        <p:spPr>
          <a:xfrm>
            <a:off x="381000" y="2595282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381000" y="2904564"/>
            <a:ext cx="5334000" cy="357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3"/>
          </p:nvPr>
        </p:nvSpPr>
        <p:spPr>
          <a:xfrm>
            <a:off x="380998" y="1219200"/>
            <a:ext cx="533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 Subhead/Bullet">
  <p:cSld name="1 – Subhead/Bulle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2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81000" y="2733675"/>
            <a:ext cx="114300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381000" y="2209800"/>
            <a:ext cx="1143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Prominent ">
  <p:cSld name="1 – Prominent 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Subhead/Bullet">
  <p:cSld name="1 – Double Subhead/Bulle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381000" y="196831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381000" y="2739834"/>
            <a:ext cx="556260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2"/>
          </p:nvPr>
        </p:nvSpPr>
        <p:spPr>
          <a:xfrm>
            <a:off x="6248400" y="2739834"/>
            <a:ext cx="5539740" cy="37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3"/>
          </p:nvPr>
        </p:nvSpPr>
        <p:spPr>
          <a:xfrm>
            <a:off x="381000" y="2209800"/>
            <a:ext cx="5562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4"/>
          </p:nvPr>
        </p:nvSpPr>
        <p:spPr>
          <a:xfrm>
            <a:off x="6243210" y="2195052"/>
            <a:ext cx="55677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5"/>
          </p:nvPr>
        </p:nvSpPr>
        <p:spPr>
          <a:xfrm>
            <a:off x="380999" y="1219200"/>
            <a:ext cx="1140714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Bullet">
  <p:cSld name="1 – Double Bulle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5"/>
          <p:cNvCxnSpPr/>
          <p:nvPr/>
        </p:nvCxnSpPr>
        <p:spPr>
          <a:xfrm>
            <a:off x="381000" y="1980641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381000" y="2199716"/>
            <a:ext cx="556260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6248400" y="2199716"/>
            <a:ext cx="5539740" cy="427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Prominent">
  <p:cSld name="1 – Double Promin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6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248400" y="2213610"/>
            <a:ext cx="5562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ouble Image">
  <p:cSld name="1 – Double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7"/>
          <p:cNvCxnSpPr/>
          <p:nvPr/>
        </p:nvCxnSpPr>
        <p:spPr>
          <a:xfrm>
            <a:off x="381000" y="1981200"/>
            <a:ext cx="11430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7"/>
          <p:cNvSpPr>
            <a:spLocks noGrp="1"/>
          </p:cNvSpPr>
          <p:nvPr>
            <p:ph type="pic" idx="2"/>
          </p:nvPr>
        </p:nvSpPr>
        <p:spPr>
          <a:xfrm>
            <a:off x="398318" y="2200276"/>
            <a:ext cx="5697682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>
            <a:spLocks noGrp="1"/>
          </p:cNvSpPr>
          <p:nvPr>
            <p:ph type="pic" idx="3"/>
          </p:nvPr>
        </p:nvSpPr>
        <p:spPr>
          <a:xfrm>
            <a:off x="6096000" y="2200276"/>
            <a:ext cx="5715000" cy="427672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Subhead/Bullet/Image">
  <p:cSld name="1 – Subhead/Bullet/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8"/>
          <p:cNvCxnSpPr/>
          <p:nvPr/>
        </p:nvCxnSpPr>
        <p:spPr>
          <a:xfrm>
            <a:off x="381000" y="1976718"/>
            <a:ext cx="5334000" cy="0"/>
          </a:xfrm>
          <a:prstGeom prst="straightConnector1">
            <a:avLst/>
          </a:prstGeom>
          <a:noFill/>
          <a:ln w="25400" cap="flat" cmpd="sng">
            <a:solidFill>
              <a:srgbClr val="EE2A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1000" y="2738718"/>
            <a:ext cx="5334000" cy="373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8"/>
          <p:cNvSpPr txBox="1">
            <a:spLocks noGrp="1"/>
          </p:cNvSpPr>
          <p:nvPr>
            <p:ph type="body" idx="3"/>
          </p:nvPr>
        </p:nvSpPr>
        <p:spPr>
          <a:xfrm>
            <a:off x="380999" y="2209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4"/>
          </p:nvPr>
        </p:nvSpPr>
        <p:spPr>
          <a:xfrm>
            <a:off x="380999" y="12192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E2A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40">
          <p15:clr>
            <a:srgbClr val="F26B43"/>
          </p15:clr>
        </p15:guide>
        <p15:guide id="2" pos="7440">
          <p15:clr>
            <a:srgbClr val="F26B43"/>
          </p15:clr>
        </p15:guide>
        <p15:guide id="3" orient="horz" pos="4080">
          <p15:clr>
            <a:srgbClr val="F26B43"/>
          </p15:clr>
        </p15:guide>
        <p15:guide id="4" orient="horz" pos="768">
          <p15:clr>
            <a:srgbClr val="F26B43"/>
          </p15:clr>
        </p15:guide>
        <p15:guide id="5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u3POlNoLdc" TargetMode="External"/><Relationship Id="rId7" Type="http://schemas.openxmlformats.org/officeDocument/2006/relationships/hyperlink" Target="https://www.youtube.com/watch?v=ZspR5PZem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tgVlcVSPNrA" TargetMode="External"/><Relationship Id="rId5" Type="http://schemas.openxmlformats.org/officeDocument/2006/relationships/hyperlink" Target="https://www.youtube.com/watch?v=m88h75F3Rl8" TargetMode="External"/><Relationship Id="rId4" Type="http://schemas.openxmlformats.org/officeDocument/2006/relationships/hyperlink" Target="https://www.youtube.com/watch?v=1qtfILYSDJ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clv-prediction-with-offline-training-intr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-ml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ctrTitle"/>
          </p:nvPr>
        </p:nvSpPr>
        <p:spPr>
          <a:xfrm>
            <a:off x="609600" y="1956815"/>
            <a:ext cx="10896600" cy="14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Data Platforms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ubTitle" idx="1"/>
          </p:nvPr>
        </p:nvSpPr>
        <p:spPr>
          <a:xfrm>
            <a:off x="609600" y="3903790"/>
            <a:ext cx="10896599" cy="8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Class Session#5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Process of ML is like learning a baby to recognize a rose flower, we show them different pictures of a rose flower then ask them to recognize a rose flower in a flowers garden.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endParaRPr lang="en-CA" sz="1400" dirty="0"/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>
                <a:hlinkClick r:id="rId3"/>
              </a:rPr>
              <a:t>Supervised</a:t>
            </a:r>
            <a:r>
              <a:rPr lang="en-CA" sz="1400" dirty="0"/>
              <a:t> and </a:t>
            </a:r>
            <a:r>
              <a:rPr lang="en-CA" sz="1400" dirty="0">
                <a:hlinkClick r:id="rId4"/>
              </a:rPr>
              <a:t>Unsupervised</a:t>
            </a:r>
            <a:r>
              <a:rPr lang="en-CA" sz="1400" dirty="0"/>
              <a:t> learning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major ML problems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Forecasting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Classifying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Recommendation system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Suggested ML model association with the problem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>
                <a:hlinkClick r:id="rId5"/>
              </a:rPr>
              <a:t>Linear regression </a:t>
            </a:r>
            <a:r>
              <a:rPr lang="en-CA" sz="1400" dirty="0"/>
              <a:t>-&gt; Forecasting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>
                <a:hlinkClick r:id="rId6"/>
              </a:rPr>
              <a:t>Logistic regression </a:t>
            </a:r>
            <a:r>
              <a:rPr lang="en-CA" sz="1400" dirty="0"/>
              <a:t>-&gt; Classification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>
                <a:hlinkClick r:id="rId7"/>
              </a:rPr>
              <a:t>Recommendations</a:t>
            </a:r>
            <a:r>
              <a:rPr lang="en-CA" sz="1400" dirty="0"/>
              <a:t> -&gt; Matrix factorization</a:t>
            </a:r>
          </a:p>
          <a:p>
            <a:pPr marL="158750" lv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2A3B"/>
              </a:buClr>
              <a:buSzPts val="3600"/>
              <a:buFont typeface="Arial"/>
              <a:buNone/>
            </a:pPr>
            <a:r>
              <a:rPr lang="en-CA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6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06400">
              <a:lnSpc>
                <a:spcPct val="115000"/>
              </a:lnSpc>
              <a:spcBef>
                <a:spcPts val="0"/>
              </a:spcBef>
              <a:buSzPts val="2800"/>
              <a:buFont typeface="Calibri"/>
              <a:buAutoNum type="arabicPeriod"/>
            </a:pPr>
            <a:r>
              <a:rPr lang="en-CA" sz="1400" dirty="0"/>
              <a:t>Lifetime value or LTV, is a common metric in marketing, which is where we'll estimate how much revenue, or profit we can expect from a customer.  Our goal is to target high-value customers with special promotions and incentives.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eriod"/>
            </a:pPr>
            <a:r>
              <a:rPr lang="en-CA" sz="1400" dirty="0"/>
              <a:t>We are forecasting a number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CA" sz="1400" dirty="0"/>
              <a:t>linear regression can be  a right model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CA" sz="1400" dirty="0"/>
              <a:t>Remember that in ML, we feed in columns of data, and then let the model figure out the relationship to best predict that label.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CA" sz="1400" dirty="0">
              <a:latin typeface="Calibri"/>
              <a:ea typeface="Calibri"/>
              <a:cs typeface="Calibri"/>
              <a:sym typeface="Calibri"/>
            </a:endParaRPr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customer LTV Use Case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012DC-A8C0-3846-86DD-36BFFCC1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" y="3625422"/>
            <a:ext cx="7480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arenR"/>
            </a:pPr>
            <a:r>
              <a:rPr lang="en-CA" sz="1400" dirty="0"/>
              <a:t> Labels can also be binary values. Like if they are a high-value customer, or not. 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Understanding the quality of the data in each column(feature), and working with other teams to get more features or more history is often the hardest part of any ML project. 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You can even combine or transform these features in a process called Feature Engineering.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You can implement it by using </a:t>
            </a:r>
            <a:r>
              <a:rPr lang="en-CA" sz="1400" dirty="0">
                <a:hlinkClick r:id="rId3"/>
              </a:rPr>
              <a:t>this link tutorial</a:t>
            </a:r>
            <a:r>
              <a:rPr lang="en-CA" sz="1400" dirty="0"/>
              <a:t>.</a:t>
            </a: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CA" dirty="0"/>
              <a:t>Customer LTV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8F267-F757-3745-BBAA-CDAF8EFE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1" y="3579296"/>
            <a:ext cx="8818600" cy="3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8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  predicting on future data. Say some new data comes in, that you don't have a label for. You don't know whether or not these new customers will have a high LTV or not.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 But you do have a rich history of labeled examples for your model that train on. So you can train a model on the known data, and then once trained and we're happy with the model's performance, we can then use it to predict on the test dataset, that unknown data.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Font typeface="Calibri"/>
              <a:buAutoNum type="arabicParenR"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CA" dirty="0"/>
              <a:t>Predicting LTV</a:t>
            </a:r>
          </a:p>
        </p:txBody>
      </p:sp>
    </p:spTree>
    <p:extLst>
      <p:ext uri="{BB962C8B-B14F-4D97-AF65-F5344CB8AC3E}">
        <p14:creationId xmlns:p14="http://schemas.microsoft.com/office/powerpoint/2010/main" val="279164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100" dirty="0"/>
              <a:t> Make or find the dataset that meet your target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100" dirty="0"/>
              <a:t>Preprocessing step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AutoNum type="alphaLcParenR"/>
            </a:pPr>
            <a:r>
              <a:rPr lang="en-CA" sz="1100" dirty="0"/>
              <a:t>In this stage we do feature engineering, understand features, analyze them clean them , split the dataset into different train/test tables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100" dirty="0"/>
              <a:t>Create model</a:t>
            </a:r>
          </a:p>
          <a:p>
            <a:pPr lvl="1" indent="-298450">
              <a:lnSpc>
                <a:spcPct val="115000"/>
              </a:lnSpc>
              <a:spcBef>
                <a:spcPts val="0"/>
              </a:spcBef>
              <a:buSzPts val="1100"/>
              <a:buAutoNum type="alphaLcParenR"/>
            </a:pPr>
            <a:r>
              <a:rPr lang="en-CA" sz="1100" dirty="0"/>
              <a:t>you can do it ML in your structured data sets inside of </a:t>
            </a:r>
            <a:r>
              <a:rPr lang="en-CA" sz="1100" dirty="0" err="1"/>
              <a:t>BigQuery</a:t>
            </a:r>
            <a:r>
              <a:rPr lang="en-CA" sz="1100" dirty="0"/>
              <a:t> using SQL in just a few minutes. 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100" dirty="0"/>
              <a:t>Evaluate the model</a:t>
            </a:r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The ML project phases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717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297951" y="2157573"/>
            <a:ext cx="10814406" cy="127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 you create the model with just a SQL statement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write a SQL prediction query and invoke </a:t>
            </a:r>
            <a:r>
              <a:rPr lang="en-CA" sz="1400" dirty="0" err="1"/>
              <a:t>ML.predict</a:t>
            </a:r>
            <a:r>
              <a:rPr lang="en-CA" sz="1400" dirty="0"/>
              <a:t>.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review the results</a:t>
            </a:r>
          </a:p>
          <a:p>
            <a:pPr lvl="0" indent="-298450">
              <a:lnSpc>
                <a:spcPct val="115000"/>
              </a:lnSpc>
              <a:spcBef>
                <a:spcPts val="0"/>
              </a:spcBef>
              <a:buSzPts val="1100"/>
              <a:buAutoNum type="arabicParenR"/>
            </a:pPr>
            <a:r>
              <a:rPr lang="en-CA" sz="1400" dirty="0"/>
              <a:t> evaluate the model</a:t>
            </a:r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Create the model with </a:t>
            </a:r>
            <a:r>
              <a:rPr lang="en" dirty="0" err="1"/>
              <a:t>BigQuery</a:t>
            </a:r>
            <a:endParaRPr dirty="0"/>
          </a:p>
        </p:txBody>
      </p:sp>
      <p:pic>
        <p:nvPicPr>
          <p:cNvPr id="1030" name="Picture 6" descr="Accelerate machine learning with GCP BigQuery | TEKsystems">
            <a:extLst>
              <a:ext uri="{FF2B5EF4-FFF2-40B4-BE49-F238E27FC236}">
                <a16:creationId xmlns:a16="http://schemas.microsoft.com/office/drawing/2014/main" id="{65D8B3A1-26A8-2C43-9DEC-8C010095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256" y="3240540"/>
            <a:ext cx="5820096" cy="31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We want to predict new babies weight to announce government what is the avg weight would be for babies</a:t>
            </a:r>
          </a:p>
          <a:p>
            <a:br>
              <a:rPr lang="en-CA" dirty="0"/>
            </a:br>
            <a:endParaRPr lang="en-CA" dirty="0"/>
          </a:p>
          <a:p>
            <a:pPr marL="88900" indent="0">
              <a:buNone/>
            </a:pPr>
            <a:endParaRPr lang="en-CA" sz="1400" dirty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MLBQ Demo: </a:t>
            </a:r>
            <a:r>
              <a:rPr lang="en-CA" b="0" dirty="0"/>
              <a:t>baby weight prediction</a:t>
            </a:r>
          </a:p>
          <a:p>
            <a:br>
              <a:rPr lang="en-CA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34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50af27c69_0_1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11430000" cy="426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dirty="0" err="1"/>
              <a:t>Cloud.google.com</a:t>
            </a:r>
            <a:endParaRPr lang="en-US" dirty="0"/>
          </a:p>
          <a:p>
            <a:pPr lvl="0">
              <a:spcBef>
                <a:spcPts val="0"/>
              </a:spcBef>
              <a:buAutoNum type="arabicParenR"/>
            </a:pPr>
            <a:r>
              <a:rPr lang="en-CA" dirty="0">
                <a:hlinkClick r:id="rId3"/>
              </a:rPr>
              <a:t>https://cloud.google.com/bigquery-ml/docs</a:t>
            </a:r>
            <a:endParaRPr lang="en-CA" dirty="0"/>
          </a:p>
          <a:p>
            <a:pPr lvl="0">
              <a:spcBef>
                <a:spcPts val="0"/>
              </a:spcBef>
              <a:buAutoNum type="arabicParenR"/>
            </a:pPr>
            <a:r>
              <a:rPr lang="en-CA" dirty="0"/>
              <a:t>https://</a:t>
            </a:r>
            <a:r>
              <a:rPr lang="en-CA" dirty="0" err="1"/>
              <a:t>cloud.google.com</a:t>
            </a:r>
            <a:r>
              <a:rPr lang="en-CA" dirty="0"/>
              <a:t>/</a:t>
            </a:r>
            <a:r>
              <a:rPr lang="en-CA" dirty="0" err="1"/>
              <a:t>bigquery</a:t>
            </a:r>
            <a:r>
              <a:rPr lang="en-CA" dirty="0"/>
              <a:t>-ml/docs/logistic-regression-prediction</a:t>
            </a:r>
            <a:endParaRPr dirty="0"/>
          </a:p>
        </p:txBody>
      </p:sp>
      <p:sp>
        <p:nvSpPr>
          <p:cNvPr id="268" name="Google Shape;268;g1150af27c69_0_1"/>
          <p:cNvSpPr txBox="1">
            <a:spLocks noGrp="1"/>
          </p:cNvSpPr>
          <p:nvPr>
            <p:ph type="body" idx="2"/>
          </p:nvPr>
        </p:nvSpPr>
        <p:spPr>
          <a:xfrm>
            <a:off x="380999" y="1219200"/>
            <a:ext cx="114300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UWinnipeg PPT 1">
      <a:dk1>
        <a:srgbClr val="5E5E5E"/>
      </a:dk1>
      <a:lt1>
        <a:srgbClr val="FFFFFF"/>
      </a:lt1>
      <a:dk2>
        <a:srgbClr val="5E5E5E"/>
      </a:dk2>
      <a:lt2>
        <a:srgbClr val="EAEAEA"/>
      </a:lt2>
      <a:accent1>
        <a:srgbClr val="ED2A3A"/>
      </a:accent1>
      <a:accent2>
        <a:srgbClr val="EAEAEA"/>
      </a:accent2>
      <a:accent3>
        <a:srgbClr val="C0C0C0"/>
      </a:accent3>
      <a:accent4>
        <a:srgbClr val="929292"/>
      </a:accent4>
      <a:accent5>
        <a:srgbClr val="5E5E5E"/>
      </a:accent5>
      <a:accent6>
        <a:srgbClr val="000000"/>
      </a:accent6>
      <a:hlink>
        <a:srgbClr val="ED2A3A"/>
      </a:hlink>
      <a:folHlink>
        <a:srgbClr val="8081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497</Words>
  <Application>Microsoft Macintosh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Content Slides</vt:lpstr>
      <vt:lpstr>Title Slide</vt:lpstr>
      <vt:lpstr>Big Data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Platforms</dc:title>
  <dc:creator>UofW</dc:creator>
  <cp:lastModifiedBy>Microsoft Office User</cp:lastModifiedBy>
  <cp:revision>29</cp:revision>
  <dcterms:created xsi:type="dcterms:W3CDTF">2013-12-10T16:40:41Z</dcterms:created>
  <dcterms:modified xsi:type="dcterms:W3CDTF">2022-03-08T14:11:07Z</dcterms:modified>
</cp:coreProperties>
</file>