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1" r:id="rId2"/>
  </p:sldMasterIdLst>
  <p:notesMasterIdLst>
    <p:notesMasterId r:id="rId25"/>
  </p:notesMasterIdLst>
  <p:sldIdLst>
    <p:sldId id="256" r:id="rId3"/>
    <p:sldId id="257" r:id="rId4"/>
    <p:sldId id="278" r:id="rId5"/>
    <p:sldId id="258" r:id="rId6"/>
    <p:sldId id="259" r:id="rId7"/>
    <p:sldId id="260" r:id="rId8"/>
    <p:sldId id="282" r:id="rId9"/>
    <p:sldId id="284" r:id="rId10"/>
    <p:sldId id="283" r:id="rId11"/>
    <p:sldId id="285" r:id="rId12"/>
    <p:sldId id="286" r:id="rId13"/>
    <p:sldId id="287" r:id="rId14"/>
    <p:sldId id="288" r:id="rId15"/>
    <p:sldId id="289" r:id="rId16"/>
    <p:sldId id="290" r:id="rId17"/>
    <p:sldId id="291" r:id="rId18"/>
    <p:sldId id="292" r:id="rId19"/>
    <p:sldId id="293" r:id="rId20"/>
    <p:sldId id="281" r:id="rId21"/>
    <p:sldId id="294" r:id="rId22"/>
    <p:sldId id="295" r:id="rId23"/>
    <p:sldId id="270"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j8jZGbNpg6oejWmFSQEnd7SaDE6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11"/>
    <p:restoredTop sz="94679"/>
  </p:normalViewPr>
  <p:slideViewPr>
    <p:cSldViewPr snapToGrid="0">
      <p:cViewPr varScale="1">
        <p:scale>
          <a:sx n="216" d="100"/>
          <a:sy n="216" d="100"/>
        </p:scale>
        <p:origin x="1072"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21" Type="http://schemas.openxmlformats.org/officeDocument/2006/relationships/slide" Target="slides/slide19.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9b5a7cbeb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9" name="Google Shape;159;g119b5a7cbe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57411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9b5a7cbeb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9" name="Google Shape;159;g119b5a7cbe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73631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9b5a7cbeb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9" name="Google Shape;159;g119b5a7cbe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08175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9b5a7cbeb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9" name="Google Shape;159;g119b5a7cbe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77283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9b5a7cbeb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9" name="Google Shape;159;g119b5a7cbe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6089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9b5a7cbeb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9" name="Google Shape;159;g119b5a7cbe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85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9b5a7cbeb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9" name="Google Shape;159;g119b5a7cbe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14794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9b5a7cbeb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9" name="Google Shape;159;g119b5a7cbe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40442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9b5a7cbeb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9" name="Google Shape;159;g119b5a7cbe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77813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9b5a7cbeb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g119b5a7cbe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90369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9b5a7cbeb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g119b5a7cbe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95476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9b5a7cbeb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g119b5a7cbe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1108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150af27c6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g1150af27c69_0_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g1150af27c69_0_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3628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19b5a7cbeb_0_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g119b5a7cbe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19b5a7cbeb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g119b5a7cbe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9b5a7cbeb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g119b5a7cbe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32717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9b5a7cbeb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g119b5a7cbe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1288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9b5a7cbeb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9" name="Google Shape;159;g119b5a7cbe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92454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0"/>
        <p:cNvGrpSpPr/>
        <p:nvPr/>
      </p:nvGrpSpPr>
      <p:grpSpPr>
        <a:xfrm>
          <a:off x="0" y="0"/>
          <a:ext cx="0" cy="0"/>
          <a:chOff x="0" y="0"/>
          <a:chExt cx="0" cy="0"/>
        </a:xfrm>
      </p:grpSpPr>
      <p:sp>
        <p:nvSpPr>
          <p:cNvPr id="11" name="Google Shape;11;p9"/>
          <p:cNvSpPr txBox="1">
            <a:spLocks noGrp="1"/>
          </p:cNvSpPr>
          <p:nvPr>
            <p:ph type="ctrTitle"/>
          </p:nvPr>
        </p:nvSpPr>
        <p:spPr>
          <a:xfrm>
            <a:off x="609600" y="1956815"/>
            <a:ext cx="10896600" cy="14342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lt1"/>
              </a:buClr>
              <a:buSzPts val="5000"/>
              <a:buFont typeface="Arial"/>
              <a:buNone/>
              <a:defRPr sz="50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9"/>
          <p:cNvSpPr txBox="1">
            <a:spLocks noGrp="1"/>
          </p:cNvSpPr>
          <p:nvPr>
            <p:ph type="subTitle" idx="1"/>
          </p:nvPr>
        </p:nvSpPr>
        <p:spPr>
          <a:xfrm>
            <a:off x="609600" y="3903790"/>
            <a:ext cx="10896599" cy="85109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56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marR="0" lvl="1" algn="ctr"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 – Double Image">
  <p:cSld name="1 – Double Image">
    <p:spTree>
      <p:nvGrpSpPr>
        <p:cNvPr id="1" name="Shape 48"/>
        <p:cNvGrpSpPr/>
        <p:nvPr/>
      </p:nvGrpSpPr>
      <p:grpSpPr>
        <a:xfrm>
          <a:off x="0" y="0"/>
          <a:ext cx="0" cy="0"/>
          <a:chOff x="0" y="0"/>
          <a:chExt cx="0" cy="0"/>
        </a:xfrm>
      </p:grpSpPr>
      <p:cxnSp>
        <p:nvCxnSpPr>
          <p:cNvPr id="49" name="Google Shape;49;p17"/>
          <p:cNvCxnSpPr/>
          <p:nvPr/>
        </p:nvCxnSpPr>
        <p:spPr>
          <a:xfrm>
            <a:off x="381000" y="1981200"/>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50" name="Google Shape;50;p17"/>
          <p:cNvSpPr>
            <a:spLocks noGrp="1"/>
          </p:cNvSpPr>
          <p:nvPr>
            <p:ph type="pic" idx="2"/>
          </p:nvPr>
        </p:nvSpPr>
        <p:spPr>
          <a:xfrm>
            <a:off x="398318" y="2200276"/>
            <a:ext cx="5697682" cy="4276724"/>
          </a:xfrm>
          <a:prstGeom prst="rect">
            <a:avLst/>
          </a:prstGeom>
          <a:noFill/>
          <a:ln>
            <a:noFill/>
          </a:ln>
        </p:spPr>
      </p:sp>
      <p:sp>
        <p:nvSpPr>
          <p:cNvPr id="51" name="Google Shape;51;p17"/>
          <p:cNvSpPr>
            <a:spLocks noGrp="1"/>
          </p:cNvSpPr>
          <p:nvPr>
            <p:ph type="pic" idx="3"/>
          </p:nvPr>
        </p:nvSpPr>
        <p:spPr>
          <a:xfrm>
            <a:off x="6096000" y="2200276"/>
            <a:ext cx="5715000" cy="4276724"/>
          </a:xfrm>
          <a:prstGeom prst="rect">
            <a:avLst/>
          </a:prstGeom>
          <a:noFill/>
          <a:ln>
            <a:noFill/>
          </a:ln>
        </p:spPr>
      </p:sp>
      <p:sp>
        <p:nvSpPr>
          <p:cNvPr id="52" name="Google Shape;52;p17"/>
          <p:cNvSpPr txBox="1">
            <a:spLocks noGrp="1"/>
          </p:cNvSpPr>
          <p:nvPr>
            <p:ph type="body" idx="1"/>
          </p:nvPr>
        </p:nvSpPr>
        <p:spPr>
          <a:xfrm>
            <a:off x="380999" y="1219200"/>
            <a:ext cx="11430001" cy="53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 – Subhead/Bullet/Image">
  <p:cSld name="1 – Subhead/Bullet/Image">
    <p:spTree>
      <p:nvGrpSpPr>
        <p:cNvPr id="1" name="Shape 53"/>
        <p:cNvGrpSpPr/>
        <p:nvPr/>
      </p:nvGrpSpPr>
      <p:grpSpPr>
        <a:xfrm>
          <a:off x="0" y="0"/>
          <a:ext cx="0" cy="0"/>
          <a:chOff x="0" y="0"/>
          <a:chExt cx="0" cy="0"/>
        </a:xfrm>
      </p:grpSpPr>
      <p:cxnSp>
        <p:nvCxnSpPr>
          <p:cNvPr id="54" name="Google Shape;54;p18"/>
          <p:cNvCxnSpPr/>
          <p:nvPr/>
        </p:nvCxnSpPr>
        <p:spPr>
          <a:xfrm>
            <a:off x="381000" y="1976718"/>
            <a:ext cx="5334000" cy="0"/>
          </a:xfrm>
          <a:prstGeom prst="straightConnector1">
            <a:avLst/>
          </a:prstGeom>
          <a:noFill/>
          <a:ln w="25400" cap="flat" cmpd="sng">
            <a:solidFill>
              <a:srgbClr val="EE2A3B"/>
            </a:solidFill>
            <a:prstDash val="solid"/>
            <a:miter lim="800000"/>
            <a:headEnd type="none" w="sm" len="sm"/>
            <a:tailEnd type="none" w="sm" len="sm"/>
          </a:ln>
        </p:spPr>
      </p:cxnSp>
      <p:sp>
        <p:nvSpPr>
          <p:cNvPr id="55" name="Google Shape;55;p18"/>
          <p:cNvSpPr txBox="1">
            <a:spLocks noGrp="1"/>
          </p:cNvSpPr>
          <p:nvPr>
            <p:ph type="body" idx="1"/>
          </p:nvPr>
        </p:nvSpPr>
        <p:spPr>
          <a:xfrm>
            <a:off x="381000" y="2738718"/>
            <a:ext cx="5334000" cy="3738282"/>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Google Shape;56;p18"/>
          <p:cNvSpPr>
            <a:spLocks noGrp="1"/>
          </p:cNvSpPr>
          <p:nvPr>
            <p:ph type="pic" idx="2"/>
          </p:nvPr>
        </p:nvSpPr>
        <p:spPr>
          <a:xfrm>
            <a:off x="6096000" y="0"/>
            <a:ext cx="6096000" cy="6858000"/>
          </a:xfrm>
          <a:prstGeom prst="rect">
            <a:avLst/>
          </a:prstGeom>
          <a:noFill/>
          <a:ln>
            <a:noFill/>
          </a:ln>
        </p:spPr>
      </p:sp>
      <p:sp>
        <p:nvSpPr>
          <p:cNvPr id="57" name="Google Shape;57;p18"/>
          <p:cNvSpPr txBox="1">
            <a:spLocks noGrp="1"/>
          </p:cNvSpPr>
          <p:nvPr>
            <p:ph type="body" idx="3"/>
          </p:nvPr>
        </p:nvSpPr>
        <p:spPr>
          <a:xfrm>
            <a:off x="380999" y="2209800"/>
            <a:ext cx="5334000" cy="3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2200"/>
              <a:buFont typeface="Arial"/>
              <a:buNone/>
              <a:defRPr sz="22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18"/>
          <p:cNvSpPr txBox="1">
            <a:spLocks noGrp="1"/>
          </p:cNvSpPr>
          <p:nvPr>
            <p:ph type="body" idx="4"/>
          </p:nvPr>
        </p:nvSpPr>
        <p:spPr>
          <a:xfrm>
            <a:off x="380999" y="1219200"/>
            <a:ext cx="5334000" cy="53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 – Bullet/Image">
  <p:cSld name="1 – Bullet/Image">
    <p:spTree>
      <p:nvGrpSpPr>
        <p:cNvPr id="1" name="Shape 59"/>
        <p:cNvGrpSpPr/>
        <p:nvPr/>
      </p:nvGrpSpPr>
      <p:grpSpPr>
        <a:xfrm>
          <a:off x="0" y="0"/>
          <a:ext cx="0" cy="0"/>
          <a:chOff x="0" y="0"/>
          <a:chExt cx="0" cy="0"/>
        </a:xfrm>
      </p:grpSpPr>
      <p:cxnSp>
        <p:nvCxnSpPr>
          <p:cNvPr id="60" name="Google Shape;60;p19"/>
          <p:cNvCxnSpPr/>
          <p:nvPr/>
        </p:nvCxnSpPr>
        <p:spPr>
          <a:xfrm>
            <a:off x="381000" y="1981200"/>
            <a:ext cx="5334001" cy="0"/>
          </a:xfrm>
          <a:prstGeom prst="straightConnector1">
            <a:avLst/>
          </a:prstGeom>
          <a:noFill/>
          <a:ln w="25400" cap="flat" cmpd="sng">
            <a:solidFill>
              <a:srgbClr val="EE2A3B"/>
            </a:solidFill>
            <a:prstDash val="solid"/>
            <a:miter lim="800000"/>
            <a:headEnd type="none" w="sm" len="sm"/>
            <a:tailEnd type="none" w="sm" len="sm"/>
          </a:ln>
        </p:spPr>
      </p:cxnSp>
      <p:sp>
        <p:nvSpPr>
          <p:cNvPr id="61" name="Google Shape;61;p19"/>
          <p:cNvSpPr>
            <a:spLocks noGrp="1"/>
          </p:cNvSpPr>
          <p:nvPr>
            <p:ph type="pic" idx="2"/>
          </p:nvPr>
        </p:nvSpPr>
        <p:spPr>
          <a:xfrm>
            <a:off x="6096000" y="0"/>
            <a:ext cx="6096000" cy="6858000"/>
          </a:xfrm>
          <a:prstGeom prst="rect">
            <a:avLst/>
          </a:prstGeom>
          <a:noFill/>
          <a:ln>
            <a:noFill/>
          </a:ln>
        </p:spPr>
      </p:sp>
      <p:sp>
        <p:nvSpPr>
          <p:cNvPr id="62" name="Google Shape;62;p19"/>
          <p:cNvSpPr txBox="1">
            <a:spLocks noGrp="1"/>
          </p:cNvSpPr>
          <p:nvPr>
            <p:ph type="body" idx="1"/>
          </p:nvPr>
        </p:nvSpPr>
        <p:spPr>
          <a:xfrm>
            <a:off x="380999" y="2200276"/>
            <a:ext cx="5334001" cy="4276724"/>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3" name="Google Shape;63;p19"/>
          <p:cNvSpPr txBox="1">
            <a:spLocks noGrp="1"/>
          </p:cNvSpPr>
          <p:nvPr>
            <p:ph type="body" idx="3"/>
          </p:nvPr>
        </p:nvSpPr>
        <p:spPr>
          <a:xfrm>
            <a:off x="380999" y="1219200"/>
            <a:ext cx="5334001" cy="53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 – Prominent/Image">
  <p:cSld name="1 – Prominent/Image">
    <p:spTree>
      <p:nvGrpSpPr>
        <p:cNvPr id="1" name="Shape 64"/>
        <p:cNvGrpSpPr/>
        <p:nvPr/>
      </p:nvGrpSpPr>
      <p:grpSpPr>
        <a:xfrm>
          <a:off x="0" y="0"/>
          <a:ext cx="0" cy="0"/>
          <a:chOff x="0" y="0"/>
          <a:chExt cx="0" cy="0"/>
        </a:xfrm>
      </p:grpSpPr>
      <p:cxnSp>
        <p:nvCxnSpPr>
          <p:cNvPr id="65" name="Google Shape;65;p20"/>
          <p:cNvCxnSpPr/>
          <p:nvPr/>
        </p:nvCxnSpPr>
        <p:spPr>
          <a:xfrm>
            <a:off x="381000" y="1981200"/>
            <a:ext cx="5334000" cy="0"/>
          </a:xfrm>
          <a:prstGeom prst="straightConnector1">
            <a:avLst/>
          </a:prstGeom>
          <a:noFill/>
          <a:ln w="25400" cap="flat" cmpd="sng">
            <a:solidFill>
              <a:srgbClr val="EE2A3B"/>
            </a:solidFill>
            <a:prstDash val="solid"/>
            <a:miter lim="800000"/>
            <a:headEnd type="none" w="sm" len="sm"/>
            <a:tailEnd type="none" w="sm" len="sm"/>
          </a:ln>
        </p:spPr>
      </p:cxnSp>
      <p:sp>
        <p:nvSpPr>
          <p:cNvPr id="66" name="Google Shape;66;p20"/>
          <p:cNvSpPr>
            <a:spLocks noGrp="1"/>
          </p:cNvSpPr>
          <p:nvPr>
            <p:ph type="pic" idx="2"/>
          </p:nvPr>
        </p:nvSpPr>
        <p:spPr>
          <a:xfrm>
            <a:off x="6096000" y="0"/>
            <a:ext cx="6096000" cy="6858000"/>
          </a:xfrm>
          <a:prstGeom prst="rect">
            <a:avLst/>
          </a:prstGeom>
          <a:noFill/>
          <a:ln>
            <a:noFill/>
          </a:ln>
        </p:spPr>
      </p:sp>
      <p:sp>
        <p:nvSpPr>
          <p:cNvPr id="67" name="Google Shape;67;p20"/>
          <p:cNvSpPr txBox="1">
            <a:spLocks noGrp="1"/>
          </p:cNvSpPr>
          <p:nvPr>
            <p:ph type="body" idx="1"/>
          </p:nvPr>
        </p:nvSpPr>
        <p:spPr>
          <a:xfrm>
            <a:off x="381000" y="2209800"/>
            <a:ext cx="5334000" cy="4267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8" name="Google Shape;68;p20"/>
          <p:cNvSpPr txBox="1">
            <a:spLocks noGrp="1"/>
          </p:cNvSpPr>
          <p:nvPr>
            <p:ph type="body" idx="3"/>
          </p:nvPr>
        </p:nvSpPr>
        <p:spPr>
          <a:xfrm>
            <a:off x="380998" y="1230351"/>
            <a:ext cx="5334001" cy="53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 Subhead/Bullet">
  <p:cSld name="2 – Subhead/Bullet">
    <p:spTree>
      <p:nvGrpSpPr>
        <p:cNvPr id="1" name="Shape 69"/>
        <p:cNvGrpSpPr/>
        <p:nvPr/>
      </p:nvGrpSpPr>
      <p:grpSpPr>
        <a:xfrm>
          <a:off x="0" y="0"/>
          <a:ext cx="0" cy="0"/>
          <a:chOff x="0" y="0"/>
          <a:chExt cx="0" cy="0"/>
        </a:xfrm>
      </p:grpSpPr>
      <p:sp>
        <p:nvSpPr>
          <p:cNvPr id="70" name="Google Shape;70;p21"/>
          <p:cNvSpPr txBox="1">
            <a:spLocks noGrp="1"/>
          </p:cNvSpPr>
          <p:nvPr>
            <p:ph type="body" idx="1"/>
          </p:nvPr>
        </p:nvSpPr>
        <p:spPr>
          <a:xfrm>
            <a:off x="381000" y="3200400"/>
            <a:ext cx="11430000" cy="3276599"/>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71" name="Google Shape;71;p21"/>
          <p:cNvCxnSpPr/>
          <p:nvPr/>
        </p:nvCxnSpPr>
        <p:spPr>
          <a:xfrm>
            <a:off x="381000" y="2514600"/>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72" name="Google Shape;72;p21"/>
          <p:cNvSpPr txBox="1">
            <a:spLocks noGrp="1"/>
          </p:cNvSpPr>
          <p:nvPr>
            <p:ph type="body" idx="2"/>
          </p:nvPr>
        </p:nvSpPr>
        <p:spPr>
          <a:xfrm>
            <a:off x="381000" y="2743200"/>
            <a:ext cx="11430000" cy="3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2200"/>
              <a:buFont typeface="Arial"/>
              <a:buNone/>
              <a:defRPr sz="22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3" name="Google Shape;73;p21"/>
          <p:cNvSpPr txBox="1">
            <a:spLocks noGrp="1"/>
          </p:cNvSpPr>
          <p:nvPr>
            <p:ph type="body" idx="3"/>
          </p:nvPr>
        </p:nvSpPr>
        <p:spPr>
          <a:xfrm>
            <a:off x="380999" y="1219200"/>
            <a:ext cx="11430001"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 – Bullets">
  <p:cSld name="2 – Bullets">
    <p:spTree>
      <p:nvGrpSpPr>
        <p:cNvPr id="1" name="Shape 74"/>
        <p:cNvGrpSpPr/>
        <p:nvPr/>
      </p:nvGrpSpPr>
      <p:grpSpPr>
        <a:xfrm>
          <a:off x="0" y="0"/>
          <a:ext cx="0" cy="0"/>
          <a:chOff x="0" y="0"/>
          <a:chExt cx="0" cy="0"/>
        </a:xfrm>
      </p:grpSpPr>
      <p:cxnSp>
        <p:nvCxnSpPr>
          <p:cNvPr id="75" name="Google Shape;75;p22"/>
          <p:cNvCxnSpPr/>
          <p:nvPr/>
        </p:nvCxnSpPr>
        <p:spPr>
          <a:xfrm>
            <a:off x="381000" y="2514600"/>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76" name="Google Shape;76;p22"/>
          <p:cNvSpPr txBox="1">
            <a:spLocks noGrp="1"/>
          </p:cNvSpPr>
          <p:nvPr>
            <p:ph type="body" idx="1"/>
          </p:nvPr>
        </p:nvSpPr>
        <p:spPr>
          <a:xfrm>
            <a:off x="381000" y="2743201"/>
            <a:ext cx="11430000" cy="3733799"/>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22"/>
          <p:cNvSpPr txBox="1">
            <a:spLocks noGrp="1"/>
          </p:cNvSpPr>
          <p:nvPr>
            <p:ph type="body" idx="2"/>
          </p:nvPr>
        </p:nvSpPr>
        <p:spPr>
          <a:xfrm>
            <a:off x="380999" y="1219200"/>
            <a:ext cx="11430001"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 – Prominent">
  <p:cSld name="2 – Prominent">
    <p:spTree>
      <p:nvGrpSpPr>
        <p:cNvPr id="1" name="Shape 78"/>
        <p:cNvGrpSpPr/>
        <p:nvPr/>
      </p:nvGrpSpPr>
      <p:grpSpPr>
        <a:xfrm>
          <a:off x="0" y="0"/>
          <a:ext cx="0" cy="0"/>
          <a:chOff x="0" y="0"/>
          <a:chExt cx="0" cy="0"/>
        </a:xfrm>
      </p:grpSpPr>
      <p:cxnSp>
        <p:nvCxnSpPr>
          <p:cNvPr id="79" name="Google Shape;79;p23"/>
          <p:cNvCxnSpPr/>
          <p:nvPr/>
        </p:nvCxnSpPr>
        <p:spPr>
          <a:xfrm>
            <a:off x="381000" y="2519083"/>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80" name="Google Shape;80;p23"/>
          <p:cNvSpPr txBox="1">
            <a:spLocks noGrp="1"/>
          </p:cNvSpPr>
          <p:nvPr>
            <p:ph type="body" idx="1"/>
          </p:nvPr>
        </p:nvSpPr>
        <p:spPr>
          <a:xfrm>
            <a:off x="381000" y="2747684"/>
            <a:ext cx="11430000" cy="372931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23"/>
          <p:cNvSpPr txBox="1">
            <a:spLocks noGrp="1"/>
          </p:cNvSpPr>
          <p:nvPr>
            <p:ph type="body" idx="2"/>
          </p:nvPr>
        </p:nvSpPr>
        <p:spPr>
          <a:xfrm>
            <a:off x="380998" y="1219200"/>
            <a:ext cx="11430001"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 –  Double Subhead/Bullets">
  <p:cSld name="2 –  Double Subhead/Bullets">
    <p:spTree>
      <p:nvGrpSpPr>
        <p:cNvPr id="1" name="Shape 82"/>
        <p:cNvGrpSpPr/>
        <p:nvPr/>
      </p:nvGrpSpPr>
      <p:grpSpPr>
        <a:xfrm>
          <a:off x="0" y="0"/>
          <a:ext cx="0" cy="0"/>
          <a:chOff x="0" y="0"/>
          <a:chExt cx="0" cy="0"/>
        </a:xfrm>
      </p:grpSpPr>
      <p:sp>
        <p:nvSpPr>
          <p:cNvPr id="83" name="Google Shape;83;p24"/>
          <p:cNvSpPr txBox="1">
            <a:spLocks noGrp="1"/>
          </p:cNvSpPr>
          <p:nvPr>
            <p:ph type="body" idx="1"/>
          </p:nvPr>
        </p:nvSpPr>
        <p:spPr>
          <a:xfrm>
            <a:off x="381000" y="3177988"/>
            <a:ext cx="5562600" cy="3299012"/>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84" name="Google Shape;84;p24"/>
          <p:cNvCxnSpPr/>
          <p:nvPr/>
        </p:nvCxnSpPr>
        <p:spPr>
          <a:xfrm>
            <a:off x="381000" y="2492188"/>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85" name="Google Shape;85;p24"/>
          <p:cNvSpPr txBox="1">
            <a:spLocks noGrp="1"/>
          </p:cNvSpPr>
          <p:nvPr>
            <p:ph type="body" idx="2"/>
          </p:nvPr>
        </p:nvSpPr>
        <p:spPr>
          <a:xfrm>
            <a:off x="6252883" y="3177988"/>
            <a:ext cx="5562600" cy="3299012"/>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6" name="Google Shape;86;p24"/>
          <p:cNvSpPr txBox="1">
            <a:spLocks noGrp="1"/>
          </p:cNvSpPr>
          <p:nvPr>
            <p:ph type="body" idx="3"/>
          </p:nvPr>
        </p:nvSpPr>
        <p:spPr>
          <a:xfrm>
            <a:off x="381000" y="2720789"/>
            <a:ext cx="5562600" cy="3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2200"/>
              <a:buFont typeface="Arial"/>
              <a:buNone/>
              <a:defRPr sz="22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Google Shape;87;p24"/>
          <p:cNvSpPr txBox="1">
            <a:spLocks noGrp="1"/>
          </p:cNvSpPr>
          <p:nvPr>
            <p:ph type="body" idx="4"/>
          </p:nvPr>
        </p:nvSpPr>
        <p:spPr>
          <a:xfrm>
            <a:off x="6252883" y="2732180"/>
            <a:ext cx="5558117" cy="3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2200"/>
              <a:buFont typeface="Arial"/>
              <a:buNone/>
              <a:defRPr sz="22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24"/>
          <p:cNvSpPr txBox="1">
            <a:spLocks noGrp="1"/>
          </p:cNvSpPr>
          <p:nvPr>
            <p:ph type="body" idx="5"/>
          </p:nvPr>
        </p:nvSpPr>
        <p:spPr>
          <a:xfrm>
            <a:off x="380998" y="1219200"/>
            <a:ext cx="11430001"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 – Double Bullets">
  <p:cSld name="2 – Double Bullets">
    <p:spTree>
      <p:nvGrpSpPr>
        <p:cNvPr id="1" name="Shape 89"/>
        <p:cNvGrpSpPr/>
        <p:nvPr/>
      </p:nvGrpSpPr>
      <p:grpSpPr>
        <a:xfrm>
          <a:off x="0" y="0"/>
          <a:ext cx="0" cy="0"/>
          <a:chOff x="0" y="0"/>
          <a:chExt cx="0" cy="0"/>
        </a:xfrm>
      </p:grpSpPr>
      <p:sp>
        <p:nvSpPr>
          <p:cNvPr id="90" name="Google Shape;90;p25"/>
          <p:cNvSpPr txBox="1">
            <a:spLocks noGrp="1"/>
          </p:cNvSpPr>
          <p:nvPr>
            <p:ph type="body" idx="1"/>
          </p:nvPr>
        </p:nvSpPr>
        <p:spPr>
          <a:xfrm>
            <a:off x="381000" y="2754592"/>
            <a:ext cx="5562600" cy="3722408"/>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91" name="Google Shape;91;p25"/>
          <p:cNvCxnSpPr/>
          <p:nvPr/>
        </p:nvCxnSpPr>
        <p:spPr>
          <a:xfrm>
            <a:off x="381000" y="2514600"/>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92" name="Google Shape;92;p25"/>
          <p:cNvSpPr txBox="1">
            <a:spLocks noGrp="1"/>
          </p:cNvSpPr>
          <p:nvPr>
            <p:ph type="body" idx="2"/>
          </p:nvPr>
        </p:nvSpPr>
        <p:spPr>
          <a:xfrm>
            <a:off x="6252883" y="2754592"/>
            <a:ext cx="5562600" cy="3722408"/>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3" name="Google Shape;93;p25"/>
          <p:cNvSpPr txBox="1">
            <a:spLocks noGrp="1"/>
          </p:cNvSpPr>
          <p:nvPr>
            <p:ph type="body" idx="3"/>
          </p:nvPr>
        </p:nvSpPr>
        <p:spPr>
          <a:xfrm>
            <a:off x="380998" y="1219200"/>
            <a:ext cx="11430001"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 – Double Prominent">
  <p:cSld name="2 – Double Prominent">
    <p:spTree>
      <p:nvGrpSpPr>
        <p:cNvPr id="1" name="Shape 94"/>
        <p:cNvGrpSpPr/>
        <p:nvPr/>
      </p:nvGrpSpPr>
      <p:grpSpPr>
        <a:xfrm>
          <a:off x="0" y="0"/>
          <a:ext cx="0" cy="0"/>
          <a:chOff x="0" y="0"/>
          <a:chExt cx="0" cy="0"/>
        </a:xfrm>
      </p:grpSpPr>
      <p:cxnSp>
        <p:nvCxnSpPr>
          <p:cNvPr id="95" name="Google Shape;95;p26"/>
          <p:cNvCxnSpPr/>
          <p:nvPr/>
        </p:nvCxnSpPr>
        <p:spPr>
          <a:xfrm>
            <a:off x="381000" y="2514600"/>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96" name="Google Shape;96;p26"/>
          <p:cNvSpPr txBox="1">
            <a:spLocks noGrp="1"/>
          </p:cNvSpPr>
          <p:nvPr>
            <p:ph type="body" idx="1"/>
          </p:nvPr>
        </p:nvSpPr>
        <p:spPr>
          <a:xfrm>
            <a:off x="381000" y="2743200"/>
            <a:ext cx="5562600" cy="3733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7" name="Google Shape;97;p26"/>
          <p:cNvSpPr txBox="1">
            <a:spLocks noGrp="1"/>
          </p:cNvSpPr>
          <p:nvPr>
            <p:ph type="body" idx="2"/>
          </p:nvPr>
        </p:nvSpPr>
        <p:spPr>
          <a:xfrm>
            <a:off x="6248400" y="2747010"/>
            <a:ext cx="5562600" cy="3733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8" name="Google Shape;98;p26"/>
          <p:cNvSpPr txBox="1">
            <a:spLocks noGrp="1"/>
          </p:cNvSpPr>
          <p:nvPr>
            <p:ph type="body" idx="3"/>
          </p:nvPr>
        </p:nvSpPr>
        <p:spPr>
          <a:xfrm>
            <a:off x="380998" y="1219200"/>
            <a:ext cx="11430001"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13"/>
        <p:cNvGrpSpPr/>
        <p:nvPr/>
      </p:nvGrpSpPr>
      <p:grpSpPr>
        <a:xfrm>
          <a:off x="0" y="0"/>
          <a:ext cx="0" cy="0"/>
          <a:chOff x="0" y="0"/>
          <a:chExt cx="0" cy="0"/>
        </a:xfrm>
      </p:grpSpPr>
      <p:sp>
        <p:nvSpPr>
          <p:cNvPr id="14" name="Google Shape;14;p10"/>
          <p:cNvSpPr txBox="1">
            <a:spLocks noGrp="1"/>
          </p:cNvSpPr>
          <p:nvPr>
            <p:ph type="ctrTitle"/>
          </p:nvPr>
        </p:nvSpPr>
        <p:spPr>
          <a:xfrm>
            <a:off x="609600" y="1956815"/>
            <a:ext cx="10896600" cy="14342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lt1"/>
              </a:buClr>
              <a:buSzPts val="5000"/>
              <a:buFont typeface="Arial"/>
              <a:buNone/>
              <a:defRPr sz="50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 – Double Images">
  <p:cSld name="2 – Double Images">
    <p:spTree>
      <p:nvGrpSpPr>
        <p:cNvPr id="1" name="Shape 99"/>
        <p:cNvGrpSpPr/>
        <p:nvPr/>
      </p:nvGrpSpPr>
      <p:grpSpPr>
        <a:xfrm>
          <a:off x="0" y="0"/>
          <a:ext cx="0" cy="0"/>
          <a:chOff x="0" y="0"/>
          <a:chExt cx="0" cy="0"/>
        </a:xfrm>
      </p:grpSpPr>
      <p:cxnSp>
        <p:nvCxnSpPr>
          <p:cNvPr id="100" name="Google Shape;100;p27"/>
          <p:cNvCxnSpPr/>
          <p:nvPr/>
        </p:nvCxnSpPr>
        <p:spPr>
          <a:xfrm>
            <a:off x="381000" y="2514600"/>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101" name="Google Shape;101;p27"/>
          <p:cNvSpPr>
            <a:spLocks noGrp="1"/>
          </p:cNvSpPr>
          <p:nvPr>
            <p:ph type="pic" idx="2"/>
          </p:nvPr>
        </p:nvSpPr>
        <p:spPr>
          <a:xfrm>
            <a:off x="398318" y="2743201"/>
            <a:ext cx="5697682" cy="3733799"/>
          </a:xfrm>
          <a:prstGeom prst="rect">
            <a:avLst/>
          </a:prstGeom>
          <a:noFill/>
          <a:ln>
            <a:noFill/>
          </a:ln>
        </p:spPr>
      </p:sp>
      <p:sp>
        <p:nvSpPr>
          <p:cNvPr id="102" name="Google Shape;102;p27"/>
          <p:cNvSpPr>
            <a:spLocks noGrp="1"/>
          </p:cNvSpPr>
          <p:nvPr>
            <p:ph type="pic" idx="3"/>
          </p:nvPr>
        </p:nvSpPr>
        <p:spPr>
          <a:xfrm>
            <a:off x="6096000" y="2743201"/>
            <a:ext cx="5715000" cy="3733799"/>
          </a:xfrm>
          <a:prstGeom prst="rect">
            <a:avLst/>
          </a:prstGeom>
          <a:noFill/>
          <a:ln>
            <a:noFill/>
          </a:ln>
        </p:spPr>
      </p:sp>
      <p:sp>
        <p:nvSpPr>
          <p:cNvPr id="103" name="Google Shape;103;p27"/>
          <p:cNvSpPr txBox="1">
            <a:spLocks noGrp="1"/>
          </p:cNvSpPr>
          <p:nvPr>
            <p:ph type="body" idx="1"/>
          </p:nvPr>
        </p:nvSpPr>
        <p:spPr>
          <a:xfrm>
            <a:off x="380998" y="1219200"/>
            <a:ext cx="11430001"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 – Double Images/Bullets">
  <p:cSld name="2 – Double Images/Bullets">
    <p:spTree>
      <p:nvGrpSpPr>
        <p:cNvPr id="1" name="Shape 104"/>
        <p:cNvGrpSpPr/>
        <p:nvPr/>
      </p:nvGrpSpPr>
      <p:grpSpPr>
        <a:xfrm>
          <a:off x="0" y="0"/>
          <a:ext cx="0" cy="0"/>
          <a:chOff x="0" y="0"/>
          <a:chExt cx="0" cy="0"/>
        </a:xfrm>
      </p:grpSpPr>
      <p:cxnSp>
        <p:nvCxnSpPr>
          <p:cNvPr id="105" name="Google Shape;105;p28"/>
          <p:cNvCxnSpPr/>
          <p:nvPr/>
        </p:nvCxnSpPr>
        <p:spPr>
          <a:xfrm>
            <a:off x="381000" y="2514600"/>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106" name="Google Shape;106;p28"/>
          <p:cNvSpPr txBox="1">
            <a:spLocks noGrp="1"/>
          </p:cNvSpPr>
          <p:nvPr>
            <p:ph type="body" idx="1"/>
          </p:nvPr>
        </p:nvSpPr>
        <p:spPr>
          <a:xfrm>
            <a:off x="381000" y="5648266"/>
            <a:ext cx="5562600" cy="828734"/>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7" name="Google Shape;107;p28"/>
          <p:cNvSpPr txBox="1">
            <a:spLocks noGrp="1"/>
          </p:cNvSpPr>
          <p:nvPr>
            <p:ph type="body" idx="2"/>
          </p:nvPr>
        </p:nvSpPr>
        <p:spPr>
          <a:xfrm>
            <a:off x="6248400" y="5648266"/>
            <a:ext cx="5539740" cy="828734"/>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8" name="Google Shape;108;p28"/>
          <p:cNvSpPr>
            <a:spLocks noGrp="1"/>
          </p:cNvSpPr>
          <p:nvPr>
            <p:ph type="pic" idx="3"/>
          </p:nvPr>
        </p:nvSpPr>
        <p:spPr>
          <a:xfrm>
            <a:off x="381000" y="2743200"/>
            <a:ext cx="5562600" cy="2676465"/>
          </a:xfrm>
          <a:prstGeom prst="rect">
            <a:avLst/>
          </a:prstGeom>
          <a:noFill/>
          <a:ln>
            <a:noFill/>
          </a:ln>
        </p:spPr>
      </p:sp>
      <p:sp>
        <p:nvSpPr>
          <p:cNvPr id="109" name="Google Shape;109;p28"/>
          <p:cNvSpPr>
            <a:spLocks noGrp="1"/>
          </p:cNvSpPr>
          <p:nvPr>
            <p:ph type="pic" idx="4"/>
          </p:nvPr>
        </p:nvSpPr>
        <p:spPr>
          <a:xfrm>
            <a:off x="6248400" y="2743200"/>
            <a:ext cx="5539740" cy="2676465"/>
          </a:xfrm>
          <a:prstGeom prst="rect">
            <a:avLst/>
          </a:prstGeom>
          <a:noFill/>
          <a:ln>
            <a:noFill/>
          </a:ln>
        </p:spPr>
      </p:sp>
      <p:sp>
        <p:nvSpPr>
          <p:cNvPr id="110" name="Google Shape;110;p28"/>
          <p:cNvSpPr txBox="1">
            <a:spLocks noGrp="1"/>
          </p:cNvSpPr>
          <p:nvPr>
            <p:ph type="body" idx="5"/>
          </p:nvPr>
        </p:nvSpPr>
        <p:spPr>
          <a:xfrm>
            <a:off x="380998" y="1219200"/>
            <a:ext cx="11407141"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 – Subhead/Bullets/Image">
  <p:cSld name="2 – Subhead/Bullets/Image">
    <p:spTree>
      <p:nvGrpSpPr>
        <p:cNvPr id="1" name="Shape 111"/>
        <p:cNvGrpSpPr/>
        <p:nvPr/>
      </p:nvGrpSpPr>
      <p:grpSpPr>
        <a:xfrm>
          <a:off x="0" y="0"/>
          <a:ext cx="0" cy="0"/>
          <a:chOff x="0" y="0"/>
          <a:chExt cx="0" cy="0"/>
        </a:xfrm>
      </p:grpSpPr>
      <p:cxnSp>
        <p:nvCxnSpPr>
          <p:cNvPr id="112" name="Google Shape;112;p29"/>
          <p:cNvCxnSpPr/>
          <p:nvPr/>
        </p:nvCxnSpPr>
        <p:spPr>
          <a:xfrm>
            <a:off x="381000" y="2595282"/>
            <a:ext cx="5334000" cy="0"/>
          </a:xfrm>
          <a:prstGeom prst="straightConnector1">
            <a:avLst/>
          </a:prstGeom>
          <a:noFill/>
          <a:ln w="25400" cap="flat" cmpd="sng">
            <a:solidFill>
              <a:srgbClr val="EE2A3B"/>
            </a:solidFill>
            <a:prstDash val="solid"/>
            <a:miter lim="800000"/>
            <a:headEnd type="none" w="sm" len="sm"/>
            <a:tailEnd type="none" w="sm" len="sm"/>
          </a:ln>
        </p:spPr>
      </p:cxnSp>
      <p:sp>
        <p:nvSpPr>
          <p:cNvPr id="113" name="Google Shape;113;p29"/>
          <p:cNvSpPr>
            <a:spLocks noGrp="1"/>
          </p:cNvSpPr>
          <p:nvPr>
            <p:ph type="pic" idx="2"/>
          </p:nvPr>
        </p:nvSpPr>
        <p:spPr>
          <a:xfrm>
            <a:off x="6096000" y="0"/>
            <a:ext cx="6096000" cy="6858000"/>
          </a:xfrm>
          <a:prstGeom prst="rect">
            <a:avLst/>
          </a:prstGeom>
          <a:noFill/>
          <a:ln>
            <a:noFill/>
          </a:ln>
        </p:spPr>
      </p:sp>
      <p:sp>
        <p:nvSpPr>
          <p:cNvPr id="114" name="Google Shape;114;p29"/>
          <p:cNvSpPr txBox="1">
            <a:spLocks noGrp="1"/>
          </p:cNvSpPr>
          <p:nvPr>
            <p:ph type="body" idx="1"/>
          </p:nvPr>
        </p:nvSpPr>
        <p:spPr>
          <a:xfrm>
            <a:off x="381000" y="3352800"/>
            <a:ext cx="5334000" cy="3128682"/>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5" name="Google Shape;115;p29"/>
          <p:cNvSpPr txBox="1">
            <a:spLocks noGrp="1"/>
          </p:cNvSpPr>
          <p:nvPr>
            <p:ph type="body" idx="3"/>
          </p:nvPr>
        </p:nvSpPr>
        <p:spPr>
          <a:xfrm>
            <a:off x="380999" y="2832641"/>
            <a:ext cx="5334000" cy="3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2200"/>
              <a:buFont typeface="Arial"/>
              <a:buNone/>
              <a:defRPr sz="22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6" name="Google Shape;116;p29"/>
          <p:cNvSpPr txBox="1">
            <a:spLocks noGrp="1"/>
          </p:cNvSpPr>
          <p:nvPr>
            <p:ph type="body" idx="4"/>
          </p:nvPr>
        </p:nvSpPr>
        <p:spPr>
          <a:xfrm>
            <a:off x="380998" y="1219200"/>
            <a:ext cx="5334000"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 – Bullets/Image">
  <p:cSld name="2 – Bullets/Image">
    <p:spTree>
      <p:nvGrpSpPr>
        <p:cNvPr id="1" name="Shape 117"/>
        <p:cNvGrpSpPr/>
        <p:nvPr/>
      </p:nvGrpSpPr>
      <p:grpSpPr>
        <a:xfrm>
          <a:off x="0" y="0"/>
          <a:ext cx="0" cy="0"/>
          <a:chOff x="0" y="0"/>
          <a:chExt cx="0" cy="0"/>
        </a:xfrm>
      </p:grpSpPr>
      <p:cxnSp>
        <p:nvCxnSpPr>
          <p:cNvPr id="118" name="Google Shape;118;p30"/>
          <p:cNvCxnSpPr/>
          <p:nvPr/>
        </p:nvCxnSpPr>
        <p:spPr>
          <a:xfrm>
            <a:off x="381000" y="2595282"/>
            <a:ext cx="5334000" cy="0"/>
          </a:xfrm>
          <a:prstGeom prst="straightConnector1">
            <a:avLst/>
          </a:prstGeom>
          <a:noFill/>
          <a:ln w="25400" cap="flat" cmpd="sng">
            <a:solidFill>
              <a:srgbClr val="EE2A3B"/>
            </a:solidFill>
            <a:prstDash val="solid"/>
            <a:miter lim="800000"/>
            <a:headEnd type="none" w="sm" len="sm"/>
            <a:tailEnd type="none" w="sm" len="sm"/>
          </a:ln>
        </p:spPr>
      </p:cxnSp>
      <p:sp>
        <p:nvSpPr>
          <p:cNvPr id="119" name="Google Shape;119;p30"/>
          <p:cNvSpPr>
            <a:spLocks noGrp="1"/>
          </p:cNvSpPr>
          <p:nvPr>
            <p:ph type="pic" idx="2"/>
          </p:nvPr>
        </p:nvSpPr>
        <p:spPr>
          <a:xfrm>
            <a:off x="6096000" y="0"/>
            <a:ext cx="6096000" cy="6858000"/>
          </a:xfrm>
          <a:prstGeom prst="rect">
            <a:avLst/>
          </a:prstGeom>
          <a:noFill/>
          <a:ln>
            <a:noFill/>
          </a:ln>
        </p:spPr>
      </p:sp>
      <p:sp>
        <p:nvSpPr>
          <p:cNvPr id="120" name="Google Shape;120;p30"/>
          <p:cNvSpPr txBox="1">
            <a:spLocks noGrp="1"/>
          </p:cNvSpPr>
          <p:nvPr>
            <p:ph type="body" idx="1"/>
          </p:nvPr>
        </p:nvSpPr>
        <p:spPr>
          <a:xfrm>
            <a:off x="381000" y="2904564"/>
            <a:ext cx="5334000" cy="3576917"/>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1" name="Google Shape;121;p30"/>
          <p:cNvSpPr txBox="1">
            <a:spLocks noGrp="1"/>
          </p:cNvSpPr>
          <p:nvPr>
            <p:ph type="body" idx="3"/>
          </p:nvPr>
        </p:nvSpPr>
        <p:spPr>
          <a:xfrm>
            <a:off x="380998" y="1219200"/>
            <a:ext cx="5334001"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 – Prominent/Image">
  <p:cSld name="2 – Prominent/Image">
    <p:spTree>
      <p:nvGrpSpPr>
        <p:cNvPr id="1" name="Shape 122"/>
        <p:cNvGrpSpPr/>
        <p:nvPr/>
      </p:nvGrpSpPr>
      <p:grpSpPr>
        <a:xfrm>
          <a:off x="0" y="0"/>
          <a:ext cx="0" cy="0"/>
          <a:chOff x="0" y="0"/>
          <a:chExt cx="0" cy="0"/>
        </a:xfrm>
      </p:grpSpPr>
      <p:cxnSp>
        <p:nvCxnSpPr>
          <p:cNvPr id="123" name="Google Shape;123;p31"/>
          <p:cNvCxnSpPr/>
          <p:nvPr/>
        </p:nvCxnSpPr>
        <p:spPr>
          <a:xfrm>
            <a:off x="381000" y="2595282"/>
            <a:ext cx="5334000" cy="0"/>
          </a:xfrm>
          <a:prstGeom prst="straightConnector1">
            <a:avLst/>
          </a:prstGeom>
          <a:noFill/>
          <a:ln w="25400" cap="flat" cmpd="sng">
            <a:solidFill>
              <a:srgbClr val="EE2A3B"/>
            </a:solidFill>
            <a:prstDash val="solid"/>
            <a:miter lim="800000"/>
            <a:headEnd type="none" w="sm" len="sm"/>
            <a:tailEnd type="none" w="sm" len="sm"/>
          </a:ln>
        </p:spPr>
      </p:cxnSp>
      <p:sp>
        <p:nvSpPr>
          <p:cNvPr id="124" name="Google Shape;124;p31"/>
          <p:cNvSpPr>
            <a:spLocks noGrp="1"/>
          </p:cNvSpPr>
          <p:nvPr>
            <p:ph type="pic" idx="2"/>
          </p:nvPr>
        </p:nvSpPr>
        <p:spPr>
          <a:xfrm>
            <a:off x="6096000" y="0"/>
            <a:ext cx="6096000" cy="6858000"/>
          </a:xfrm>
          <a:prstGeom prst="rect">
            <a:avLst/>
          </a:prstGeom>
          <a:noFill/>
          <a:ln>
            <a:noFill/>
          </a:ln>
        </p:spPr>
      </p:sp>
      <p:sp>
        <p:nvSpPr>
          <p:cNvPr id="125" name="Google Shape;125;p31"/>
          <p:cNvSpPr txBox="1">
            <a:spLocks noGrp="1"/>
          </p:cNvSpPr>
          <p:nvPr>
            <p:ph type="body" idx="1"/>
          </p:nvPr>
        </p:nvSpPr>
        <p:spPr>
          <a:xfrm>
            <a:off x="381000" y="2904564"/>
            <a:ext cx="5334000" cy="35724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6" name="Google Shape;126;p31"/>
          <p:cNvSpPr txBox="1">
            <a:spLocks noGrp="1"/>
          </p:cNvSpPr>
          <p:nvPr>
            <p:ph type="body" idx="3"/>
          </p:nvPr>
        </p:nvSpPr>
        <p:spPr>
          <a:xfrm>
            <a:off x="380998" y="1219200"/>
            <a:ext cx="5334001" cy="1066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 – Bullets">
  <p:cSld name="1 – Bullets">
    <p:spTree>
      <p:nvGrpSpPr>
        <p:cNvPr id="1" name="Shape 16"/>
        <p:cNvGrpSpPr/>
        <p:nvPr/>
      </p:nvGrpSpPr>
      <p:grpSpPr>
        <a:xfrm>
          <a:off x="0" y="0"/>
          <a:ext cx="0" cy="0"/>
          <a:chOff x="0" y="0"/>
          <a:chExt cx="0" cy="0"/>
        </a:xfrm>
      </p:grpSpPr>
      <p:cxnSp>
        <p:nvCxnSpPr>
          <p:cNvPr id="17" name="Google Shape;17;p6"/>
          <p:cNvCxnSpPr/>
          <p:nvPr/>
        </p:nvCxnSpPr>
        <p:spPr>
          <a:xfrm>
            <a:off x="381000" y="1981200"/>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18" name="Google Shape;18;p6"/>
          <p:cNvSpPr txBox="1">
            <a:spLocks noGrp="1"/>
          </p:cNvSpPr>
          <p:nvPr>
            <p:ph type="body" idx="1"/>
          </p:nvPr>
        </p:nvSpPr>
        <p:spPr>
          <a:xfrm>
            <a:off x="381000" y="2209800"/>
            <a:ext cx="11430000" cy="4267200"/>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 name="Google Shape;19;p6"/>
          <p:cNvSpPr txBox="1">
            <a:spLocks noGrp="1"/>
          </p:cNvSpPr>
          <p:nvPr>
            <p:ph type="body" idx="2"/>
          </p:nvPr>
        </p:nvSpPr>
        <p:spPr>
          <a:xfrm>
            <a:off x="380999" y="1219200"/>
            <a:ext cx="11430001" cy="53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entered Text ">
  <p:cSld name="Centered Text ">
    <p:spTree>
      <p:nvGrpSpPr>
        <p:cNvPr id="1" name="Shape 20"/>
        <p:cNvGrpSpPr/>
        <p:nvPr/>
      </p:nvGrpSpPr>
      <p:grpSpPr>
        <a:xfrm>
          <a:off x="0" y="0"/>
          <a:ext cx="0" cy="0"/>
          <a:chOff x="0" y="0"/>
          <a:chExt cx="0" cy="0"/>
        </a:xfrm>
      </p:grpSpPr>
      <p:sp>
        <p:nvSpPr>
          <p:cNvPr id="21" name="Google Shape;21;p11"/>
          <p:cNvSpPr txBox="1">
            <a:spLocks noGrp="1"/>
          </p:cNvSpPr>
          <p:nvPr>
            <p:ph type="body" idx="1"/>
          </p:nvPr>
        </p:nvSpPr>
        <p:spPr>
          <a:xfrm>
            <a:off x="381000" y="1219200"/>
            <a:ext cx="11430000" cy="52578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228600" algn="ctr"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L="1371600" marR="0" lvl="2"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3pPr>
            <a:lvl4pPr marL="1828800" marR="0" lvl="3"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 – Subhead/Bullet">
  <p:cSld name="1 – Subhead/Bullet">
    <p:spTree>
      <p:nvGrpSpPr>
        <p:cNvPr id="1" name="Shape 22"/>
        <p:cNvGrpSpPr/>
        <p:nvPr/>
      </p:nvGrpSpPr>
      <p:grpSpPr>
        <a:xfrm>
          <a:off x="0" y="0"/>
          <a:ext cx="0" cy="0"/>
          <a:chOff x="0" y="0"/>
          <a:chExt cx="0" cy="0"/>
        </a:xfrm>
      </p:grpSpPr>
      <p:cxnSp>
        <p:nvCxnSpPr>
          <p:cNvPr id="23" name="Google Shape;23;p12"/>
          <p:cNvCxnSpPr/>
          <p:nvPr/>
        </p:nvCxnSpPr>
        <p:spPr>
          <a:xfrm>
            <a:off x="381000" y="1981200"/>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24" name="Google Shape;24;p12"/>
          <p:cNvSpPr txBox="1">
            <a:spLocks noGrp="1"/>
          </p:cNvSpPr>
          <p:nvPr>
            <p:ph type="body" idx="1"/>
          </p:nvPr>
        </p:nvSpPr>
        <p:spPr>
          <a:xfrm>
            <a:off x="381000" y="2733675"/>
            <a:ext cx="11430000" cy="3743325"/>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12"/>
          <p:cNvSpPr txBox="1">
            <a:spLocks noGrp="1"/>
          </p:cNvSpPr>
          <p:nvPr>
            <p:ph type="body" idx="2"/>
          </p:nvPr>
        </p:nvSpPr>
        <p:spPr>
          <a:xfrm>
            <a:off x="381000" y="2209800"/>
            <a:ext cx="11430000" cy="3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2200"/>
              <a:buFont typeface="Arial"/>
              <a:buNone/>
              <a:defRPr sz="22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 name="Google Shape;26;p12"/>
          <p:cNvSpPr txBox="1">
            <a:spLocks noGrp="1"/>
          </p:cNvSpPr>
          <p:nvPr>
            <p:ph type="body" idx="3"/>
          </p:nvPr>
        </p:nvSpPr>
        <p:spPr>
          <a:xfrm>
            <a:off x="380999" y="1219200"/>
            <a:ext cx="11430001" cy="53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 – Prominent ">
  <p:cSld name="1 – Prominent ">
    <p:spTree>
      <p:nvGrpSpPr>
        <p:cNvPr id="1" name="Shape 27"/>
        <p:cNvGrpSpPr/>
        <p:nvPr/>
      </p:nvGrpSpPr>
      <p:grpSpPr>
        <a:xfrm>
          <a:off x="0" y="0"/>
          <a:ext cx="0" cy="0"/>
          <a:chOff x="0" y="0"/>
          <a:chExt cx="0" cy="0"/>
        </a:xfrm>
      </p:grpSpPr>
      <p:cxnSp>
        <p:nvCxnSpPr>
          <p:cNvPr id="28" name="Google Shape;28;p13"/>
          <p:cNvCxnSpPr/>
          <p:nvPr/>
        </p:nvCxnSpPr>
        <p:spPr>
          <a:xfrm>
            <a:off x="381000" y="1981200"/>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29" name="Google Shape;29;p13"/>
          <p:cNvSpPr txBox="1">
            <a:spLocks noGrp="1"/>
          </p:cNvSpPr>
          <p:nvPr>
            <p:ph type="body" idx="1"/>
          </p:nvPr>
        </p:nvSpPr>
        <p:spPr>
          <a:xfrm>
            <a:off x="381000" y="2209800"/>
            <a:ext cx="11430000" cy="4267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 name="Google Shape;30;p13"/>
          <p:cNvSpPr txBox="1">
            <a:spLocks noGrp="1"/>
          </p:cNvSpPr>
          <p:nvPr>
            <p:ph type="body" idx="2"/>
          </p:nvPr>
        </p:nvSpPr>
        <p:spPr>
          <a:xfrm>
            <a:off x="380999" y="1219200"/>
            <a:ext cx="11430001" cy="53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 – Double Subhead/Bullet">
  <p:cSld name="1 – Double Subhead/Bullet">
    <p:spTree>
      <p:nvGrpSpPr>
        <p:cNvPr id="1" name="Shape 31"/>
        <p:cNvGrpSpPr/>
        <p:nvPr/>
      </p:nvGrpSpPr>
      <p:grpSpPr>
        <a:xfrm>
          <a:off x="0" y="0"/>
          <a:ext cx="0" cy="0"/>
          <a:chOff x="0" y="0"/>
          <a:chExt cx="0" cy="0"/>
        </a:xfrm>
      </p:grpSpPr>
      <p:cxnSp>
        <p:nvCxnSpPr>
          <p:cNvPr id="32" name="Google Shape;32;p14"/>
          <p:cNvCxnSpPr/>
          <p:nvPr/>
        </p:nvCxnSpPr>
        <p:spPr>
          <a:xfrm>
            <a:off x="381000" y="1968311"/>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33" name="Google Shape;33;p14"/>
          <p:cNvSpPr txBox="1">
            <a:spLocks noGrp="1"/>
          </p:cNvSpPr>
          <p:nvPr>
            <p:ph type="body" idx="1"/>
          </p:nvPr>
        </p:nvSpPr>
        <p:spPr>
          <a:xfrm>
            <a:off x="381000" y="2739834"/>
            <a:ext cx="5562600" cy="3737166"/>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14"/>
          <p:cNvSpPr txBox="1">
            <a:spLocks noGrp="1"/>
          </p:cNvSpPr>
          <p:nvPr>
            <p:ph type="body" idx="2"/>
          </p:nvPr>
        </p:nvSpPr>
        <p:spPr>
          <a:xfrm>
            <a:off x="6248400" y="2739834"/>
            <a:ext cx="5539740" cy="3737166"/>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 name="Google Shape;35;p14"/>
          <p:cNvSpPr txBox="1">
            <a:spLocks noGrp="1"/>
          </p:cNvSpPr>
          <p:nvPr>
            <p:ph type="body" idx="3"/>
          </p:nvPr>
        </p:nvSpPr>
        <p:spPr>
          <a:xfrm>
            <a:off x="381000" y="2209800"/>
            <a:ext cx="5562600" cy="3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2200"/>
              <a:buFont typeface="Arial"/>
              <a:buNone/>
              <a:defRPr sz="22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14"/>
          <p:cNvSpPr txBox="1">
            <a:spLocks noGrp="1"/>
          </p:cNvSpPr>
          <p:nvPr>
            <p:ph type="body" idx="4"/>
          </p:nvPr>
        </p:nvSpPr>
        <p:spPr>
          <a:xfrm>
            <a:off x="6243210" y="2195052"/>
            <a:ext cx="5567790" cy="3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2200"/>
              <a:buFont typeface="Arial"/>
              <a:buNone/>
              <a:defRPr sz="22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14"/>
          <p:cNvSpPr txBox="1">
            <a:spLocks noGrp="1"/>
          </p:cNvSpPr>
          <p:nvPr>
            <p:ph type="body" idx="5"/>
          </p:nvPr>
        </p:nvSpPr>
        <p:spPr>
          <a:xfrm>
            <a:off x="380999" y="1219200"/>
            <a:ext cx="11407141" cy="53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 – Double Bullet">
  <p:cSld name="1 – Double Bullet">
    <p:spTree>
      <p:nvGrpSpPr>
        <p:cNvPr id="1" name="Shape 38"/>
        <p:cNvGrpSpPr/>
        <p:nvPr/>
      </p:nvGrpSpPr>
      <p:grpSpPr>
        <a:xfrm>
          <a:off x="0" y="0"/>
          <a:ext cx="0" cy="0"/>
          <a:chOff x="0" y="0"/>
          <a:chExt cx="0" cy="0"/>
        </a:xfrm>
      </p:grpSpPr>
      <p:cxnSp>
        <p:nvCxnSpPr>
          <p:cNvPr id="39" name="Google Shape;39;p15"/>
          <p:cNvCxnSpPr/>
          <p:nvPr/>
        </p:nvCxnSpPr>
        <p:spPr>
          <a:xfrm>
            <a:off x="381000" y="1980641"/>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40" name="Google Shape;40;p15"/>
          <p:cNvSpPr txBox="1">
            <a:spLocks noGrp="1"/>
          </p:cNvSpPr>
          <p:nvPr>
            <p:ph type="body" idx="1"/>
          </p:nvPr>
        </p:nvSpPr>
        <p:spPr>
          <a:xfrm>
            <a:off x="381000" y="2199716"/>
            <a:ext cx="5562600" cy="4277283"/>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Google Shape;41;p15"/>
          <p:cNvSpPr txBox="1">
            <a:spLocks noGrp="1"/>
          </p:cNvSpPr>
          <p:nvPr>
            <p:ph type="body" idx="2"/>
          </p:nvPr>
        </p:nvSpPr>
        <p:spPr>
          <a:xfrm>
            <a:off x="6248400" y="2199716"/>
            <a:ext cx="5539740" cy="4277283"/>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00000"/>
              </a:lnSpc>
              <a:spcBef>
                <a:spcPts val="100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15"/>
          <p:cNvSpPr txBox="1">
            <a:spLocks noGrp="1"/>
          </p:cNvSpPr>
          <p:nvPr>
            <p:ph type="body" idx="3"/>
          </p:nvPr>
        </p:nvSpPr>
        <p:spPr>
          <a:xfrm>
            <a:off x="380999" y="1219200"/>
            <a:ext cx="11430001" cy="53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 – Double Prominent">
  <p:cSld name="1 – Double Prominent">
    <p:spTree>
      <p:nvGrpSpPr>
        <p:cNvPr id="1" name="Shape 43"/>
        <p:cNvGrpSpPr/>
        <p:nvPr/>
      </p:nvGrpSpPr>
      <p:grpSpPr>
        <a:xfrm>
          <a:off x="0" y="0"/>
          <a:ext cx="0" cy="0"/>
          <a:chOff x="0" y="0"/>
          <a:chExt cx="0" cy="0"/>
        </a:xfrm>
      </p:grpSpPr>
      <p:cxnSp>
        <p:nvCxnSpPr>
          <p:cNvPr id="44" name="Google Shape;44;p16"/>
          <p:cNvCxnSpPr/>
          <p:nvPr/>
        </p:nvCxnSpPr>
        <p:spPr>
          <a:xfrm>
            <a:off x="381000" y="1981200"/>
            <a:ext cx="11430000" cy="0"/>
          </a:xfrm>
          <a:prstGeom prst="straightConnector1">
            <a:avLst/>
          </a:prstGeom>
          <a:noFill/>
          <a:ln w="25400" cap="flat" cmpd="sng">
            <a:solidFill>
              <a:srgbClr val="EE2A3B"/>
            </a:solidFill>
            <a:prstDash val="solid"/>
            <a:miter lim="800000"/>
            <a:headEnd type="none" w="sm" len="sm"/>
            <a:tailEnd type="none" w="sm" len="sm"/>
          </a:ln>
        </p:spPr>
      </p:cxnSp>
      <p:sp>
        <p:nvSpPr>
          <p:cNvPr id="45" name="Google Shape;45;p16"/>
          <p:cNvSpPr txBox="1">
            <a:spLocks noGrp="1"/>
          </p:cNvSpPr>
          <p:nvPr>
            <p:ph type="body" idx="1"/>
          </p:nvPr>
        </p:nvSpPr>
        <p:spPr>
          <a:xfrm>
            <a:off x="381000" y="2209800"/>
            <a:ext cx="5562600" cy="4191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16"/>
          <p:cNvSpPr txBox="1">
            <a:spLocks noGrp="1"/>
          </p:cNvSpPr>
          <p:nvPr>
            <p:ph type="body" idx="2"/>
          </p:nvPr>
        </p:nvSpPr>
        <p:spPr>
          <a:xfrm>
            <a:off x="6248400" y="2213610"/>
            <a:ext cx="5562600" cy="4191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7" name="Google Shape;47;p16"/>
          <p:cNvSpPr txBox="1">
            <a:spLocks noGrp="1"/>
          </p:cNvSpPr>
          <p:nvPr>
            <p:ph type="body" idx="3"/>
          </p:nvPr>
        </p:nvSpPr>
        <p:spPr>
          <a:xfrm>
            <a:off x="380999" y="1219200"/>
            <a:ext cx="11430001" cy="53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EE2A3B"/>
              </a:buClr>
              <a:buSzPts val="3600"/>
              <a:buFont typeface="Arial"/>
              <a:buNone/>
              <a:defRPr sz="3600" b="1" i="0" u="none" strike="noStrike" cap="none">
                <a:solidFill>
                  <a:srgbClr val="EE2A3B"/>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24" Type="http://schemas.openxmlformats.org/officeDocument/2006/relationships/image" Target="../media/image2.png"/><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theme" Target="../theme/theme2.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24">
            <a:alphaModFix/>
          </a:blip>
          <a:stretch>
            <a:fillRect/>
          </a:stretch>
        </a:blipFill>
        <a:effectLst/>
      </p:bgPr>
    </p:bg>
    <p:spTree>
      <p:nvGrpSpPr>
        <p:cNvPr id="1" name="Shape 1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40">
          <p15:clr>
            <a:srgbClr val="F26B43"/>
          </p15:clr>
        </p15:guide>
        <p15:guide id="2" pos="7440">
          <p15:clr>
            <a:srgbClr val="F26B43"/>
          </p15:clr>
        </p15:guide>
        <p15:guide id="3" orient="horz" pos="4080">
          <p15:clr>
            <a:srgbClr val="F26B43"/>
          </p15:clr>
        </p15:guide>
        <p15:guide id="4" orient="horz" pos="768">
          <p15:clr>
            <a:srgbClr val="F26B43"/>
          </p15:clr>
        </p15:guide>
        <p15:guide id="5"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beam.apache.org/get-started/wordcount-example/"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tuanavu/google-dataflow-examples/blob/master/examples/wordcount.py"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hyperlink" Target="https://codelabs.developers.google.com/codelabs/cloud-dataflow-starter#0"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cloud.google.com/bigquery-ml/docs"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hyperlink" Target="https://cloud.google.com/bigquery-ml/docs/reference/standard-sql/bigqueryml-syntax-create-glm#data_split_method" TargetMode="External"/><Relationship Id="rId4" Type="http://schemas.openxmlformats.org/officeDocument/2006/relationships/hyperlink" Target="https://cloud.google.com/bigquery-ml/docs/logistic-regression-predict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a:spLocks noGrp="1"/>
          </p:cNvSpPr>
          <p:nvPr>
            <p:ph type="ctrTitle"/>
          </p:nvPr>
        </p:nvSpPr>
        <p:spPr>
          <a:xfrm>
            <a:off x="609600" y="1956815"/>
            <a:ext cx="10896600" cy="14342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1"/>
              </a:buClr>
              <a:buSzPts val="5000"/>
              <a:buFont typeface="Arial"/>
              <a:buNone/>
            </a:pPr>
            <a:r>
              <a:rPr lang="en-US"/>
              <a:t>Big Data Platforms</a:t>
            </a:r>
            <a:endParaRPr/>
          </a:p>
        </p:txBody>
      </p:sp>
      <p:sp>
        <p:nvSpPr>
          <p:cNvPr id="132" name="Google Shape;132;p4"/>
          <p:cNvSpPr txBox="1">
            <a:spLocks noGrp="1"/>
          </p:cNvSpPr>
          <p:nvPr>
            <p:ph type="subTitle" idx="1"/>
          </p:nvPr>
        </p:nvSpPr>
        <p:spPr>
          <a:xfrm>
            <a:off x="609600" y="3903790"/>
            <a:ext cx="10896599" cy="85109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1"/>
              </a:buClr>
              <a:buSzPts val="2800"/>
              <a:buNone/>
            </a:pPr>
            <a:r>
              <a:rPr lang="en-US" dirty="0"/>
              <a:t>Class Session#8</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g119b5a7cbeb_0_19"/>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3600"/>
              <a:buNone/>
            </a:pPr>
            <a:r>
              <a:rPr lang="en-US" dirty="0"/>
              <a:t>Why Apache Beam?</a:t>
            </a:r>
            <a:endParaRPr dirty="0"/>
          </a:p>
        </p:txBody>
      </p:sp>
      <p:sp>
        <p:nvSpPr>
          <p:cNvPr id="5" name="TextBox 4">
            <a:extLst>
              <a:ext uri="{FF2B5EF4-FFF2-40B4-BE49-F238E27FC236}">
                <a16:creationId xmlns:a16="http://schemas.microsoft.com/office/drawing/2014/main" id="{6668706F-92E8-E849-8B7C-7AAE7CE91CF7}"/>
              </a:ext>
            </a:extLst>
          </p:cNvPr>
          <p:cNvSpPr txBox="1"/>
          <p:nvPr/>
        </p:nvSpPr>
        <p:spPr>
          <a:xfrm>
            <a:off x="3048856" y="3277680"/>
            <a:ext cx="6097712" cy="307777"/>
          </a:xfrm>
          <a:prstGeom prst="rect">
            <a:avLst/>
          </a:prstGeom>
          <a:noFill/>
        </p:spPr>
        <p:txBody>
          <a:bodyPr wrap="square">
            <a:spAutoFit/>
          </a:bodyPr>
          <a:lstStyle/>
          <a:p>
            <a:r>
              <a:rPr lang="en-CA" b="0" dirty="0">
                <a:effectLst/>
              </a:rPr>
              <a:t> </a:t>
            </a:r>
            <a:endParaRPr lang="en-US" dirty="0"/>
          </a:p>
        </p:txBody>
      </p:sp>
      <p:sp>
        <p:nvSpPr>
          <p:cNvPr id="7" name="TextBox 6">
            <a:extLst>
              <a:ext uri="{FF2B5EF4-FFF2-40B4-BE49-F238E27FC236}">
                <a16:creationId xmlns:a16="http://schemas.microsoft.com/office/drawing/2014/main" id="{43CBFC5B-78C6-804F-9602-5F9E7847B221}"/>
              </a:ext>
            </a:extLst>
          </p:cNvPr>
          <p:cNvSpPr txBox="1"/>
          <p:nvPr/>
        </p:nvSpPr>
        <p:spPr>
          <a:xfrm>
            <a:off x="3048856" y="3277680"/>
            <a:ext cx="6097712" cy="307777"/>
          </a:xfrm>
          <a:prstGeom prst="rect">
            <a:avLst/>
          </a:prstGeom>
          <a:noFill/>
        </p:spPr>
        <p:txBody>
          <a:bodyPr wrap="square">
            <a:spAutoFit/>
          </a:bodyPr>
          <a:lstStyle/>
          <a:p>
            <a:r>
              <a:rPr lang="en-CA" b="0" dirty="0">
                <a:effectLst/>
              </a:rPr>
              <a:t> </a:t>
            </a:r>
            <a:endParaRPr lang="en-US" dirty="0"/>
          </a:p>
        </p:txBody>
      </p:sp>
      <p:sp>
        <p:nvSpPr>
          <p:cNvPr id="6" name="Google Shape;137;p1">
            <a:extLst>
              <a:ext uri="{FF2B5EF4-FFF2-40B4-BE49-F238E27FC236}">
                <a16:creationId xmlns:a16="http://schemas.microsoft.com/office/drawing/2014/main" id="{55A750A2-D487-E549-A3C1-96516ADD77F8}"/>
              </a:ext>
            </a:extLst>
          </p:cNvPr>
          <p:cNvSpPr txBox="1">
            <a:spLocks noGrp="1"/>
          </p:cNvSpPr>
          <p:nvPr>
            <p:ph type="body" idx="1"/>
          </p:nvPr>
        </p:nvSpPr>
        <p:spPr>
          <a:xfrm>
            <a:off x="381000" y="2419768"/>
            <a:ext cx="11430000" cy="2331378"/>
          </a:xfrm>
          <a:prstGeom prst="rect">
            <a:avLst/>
          </a:prstGeom>
          <a:noFill/>
          <a:ln>
            <a:noFill/>
          </a:ln>
        </p:spPr>
        <p:txBody>
          <a:bodyPr spcFirstLastPara="1" wrap="square" lIns="91425" tIns="45700" rIns="91425" bIns="45700" anchor="t" anchorCtr="0">
            <a:noAutofit/>
          </a:bodyPr>
          <a:lstStyle/>
          <a:p>
            <a:r>
              <a:rPr lang="en-CA" dirty="0"/>
              <a:t>Unified - Use a single programming model for both batch and streaming use case</a:t>
            </a:r>
          </a:p>
          <a:p>
            <a:r>
              <a:rPr lang="en-CA" dirty="0"/>
              <a:t>Portable - Execute pipelines on multiple execution environments, Spark, AWS and other platforms</a:t>
            </a:r>
          </a:p>
          <a:p>
            <a:r>
              <a:rPr lang="en-CA" dirty="0"/>
              <a:t>Extensible - Write and Share a new SDKs, IO connectors, and transformation libraries.</a:t>
            </a:r>
          </a:p>
          <a:p>
            <a:pPr marL="88900" indent="0">
              <a:buNone/>
            </a:pPr>
            <a:br>
              <a:rPr lang="en-CA" dirty="0"/>
            </a:br>
            <a:br>
              <a:rPr lang="en-CA" dirty="0"/>
            </a:br>
            <a:br>
              <a:rPr lang="en-CA" sz="1400" dirty="0"/>
            </a:br>
            <a:r>
              <a:rPr lang="en-CA" sz="1400" dirty="0"/>
              <a:t>     </a:t>
            </a:r>
            <a:r>
              <a:rPr lang="en-CA" dirty="0"/>
              <a:t>Google Dataflow is a popular chose to run Apache Beam as its engine.</a:t>
            </a:r>
            <a:endParaRPr sz="1400" dirty="0"/>
          </a:p>
          <a:p>
            <a:pPr marL="0" lvl="0" indent="0" algn="l" rtl="0">
              <a:lnSpc>
                <a:spcPct val="115000"/>
              </a:lnSpc>
              <a:spcBef>
                <a:spcPts val="0"/>
              </a:spcBef>
              <a:spcAft>
                <a:spcPts val="0"/>
              </a:spcAft>
              <a:buSzPts val="1100"/>
              <a:buNone/>
            </a:pPr>
            <a:endParaRPr sz="1400" dirty="0"/>
          </a:p>
        </p:txBody>
      </p:sp>
    </p:spTree>
    <p:extLst>
      <p:ext uri="{BB962C8B-B14F-4D97-AF65-F5344CB8AC3E}">
        <p14:creationId xmlns:p14="http://schemas.microsoft.com/office/powerpoint/2010/main" val="588358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g119b5a7cbeb_0_19"/>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3600"/>
              <a:buNone/>
            </a:pPr>
            <a:r>
              <a:rPr lang="en-US" dirty="0"/>
              <a:t>Data Pipeline using Apache Beam</a:t>
            </a:r>
            <a:endParaRPr dirty="0"/>
          </a:p>
        </p:txBody>
      </p:sp>
      <p:sp>
        <p:nvSpPr>
          <p:cNvPr id="5" name="TextBox 4">
            <a:extLst>
              <a:ext uri="{FF2B5EF4-FFF2-40B4-BE49-F238E27FC236}">
                <a16:creationId xmlns:a16="http://schemas.microsoft.com/office/drawing/2014/main" id="{6668706F-92E8-E849-8B7C-7AAE7CE91CF7}"/>
              </a:ext>
            </a:extLst>
          </p:cNvPr>
          <p:cNvSpPr txBox="1"/>
          <p:nvPr/>
        </p:nvSpPr>
        <p:spPr>
          <a:xfrm>
            <a:off x="3048856" y="3277680"/>
            <a:ext cx="6097712" cy="307777"/>
          </a:xfrm>
          <a:prstGeom prst="rect">
            <a:avLst/>
          </a:prstGeom>
          <a:noFill/>
        </p:spPr>
        <p:txBody>
          <a:bodyPr wrap="square">
            <a:spAutoFit/>
          </a:bodyPr>
          <a:lstStyle/>
          <a:p>
            <a:r>
              <a:rPr lang="en-CA" b="0" dirty="0">
                <a:effectLst/>
              </a:rPr>
              <a:t> </a:t>
            </a:r>
            <a:endParaRPr lang="en-US" dirty="0"/>
          </a:p>
        </p:txBody>
      </p:sp>
      <p:sp>
        <p:nvSpPr>
          <p:cNvPr id="7" name="TextBox 6">
            <a:extLst>
              <a:ext uri="{FF2B5EF4-FFF2-40B4-BE49-F238E27FC236}">
                <a16:creationId xmlns:a16="http://schemas.microsoft.com/office/drawing/2014/main" id="{43CBFC5B-78C6-804F-9602-5F9E7847B221}"/>
              </a:ext>
            </a:extLst>
          </p:cNvPr>
          <p:cNvSpPr txBox="1"/>
          <p:nvPr/>
        </p:nvSpPr>
        <p:spPr>
          <a:xfrm>
            <a:off x="3048856" y="3277680"/>
            <a:ext cx="6097712" cy="307777"/>
          </a:xfrm>
          <a:prstGeom prst="rect">
            <a:avLst/>
          </a:prstGeom>
          <a:noFill/>
        </p:spPr>
        <p:txBody>
          <a:bodyPr wrap="square">
            <a:spAutoFit/>
          </a:bodyPr>
          <a:lstStyle/>
          <a:p>
            <a:r>
              <a:rPr lang="en-CA" b="0" dirty="0">
                <a:effectLst/>
              </a:rPr>
              <a:t> </a:t>
            </a:r>
            <a:endParaRPr lang="en-US" dirty="0"/>
          </a:p>
        </p:txBody>
      </p:sp>
      <p:pic>
        <p:nvPicPr>
          <p:cNvPr id="8" name="Picture 7">
            <a:extLst>
              <a:ext uri="{FF2B5EF4-FFF2-40B4-BE49-F238E27FC236}">
                <a16:creationId xmlns:a16="http://schemas.microsoft.com/office/drawing/2014/main" id="{94DC83D0-CA67-CD45-9EC9-EEBB1BCE7241}"/>
              </a:ext>
            </a:extLst>
          </p:cNvPr>
          <p:cNvPicPr>
            <a:picLocks noChangeAspect="1"/>
          </p:cNvPicPr>
          <p:nvPr/>
        </p:nvPicPr>
        <p:blipFill>
          <a:blip r:embed="rId3"/>
          <a:stretch>
            <a:fillRect/>
          </a:stretch>
        </p:blipFill>
        <p:spPr>
          <a:xfrm>
            <a:off x="716480" y="2273300"/>
            <a:ext cx="7594600" cy="4140200"/>
          </a:xfrm>
          <a:prstGeom prst="rect">
            <a:avLst/>
          </a:prstGeom>
        </p:spPr>
      </p:pic>
    </p:spTree>
    <p:extLst>
      <p:ext uri="{BB962C8B-B14F-4D97-AF65-F5344CB8AC3E}">
        <p14:creationId xmlns:p14="http://schemas.microsoft.com/office/powerpoint/2010/main" val="3406424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g119b5a7cbeb_0_19"/>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3600"/>
              <a:buNone/>
            </a:pPr>
            <a:r>
              <a:rPr lang="en-US" dirty="0"/>
              <a:t>Data Pipeline using Apache Beam</a:t>
            </a:r>
            <a:endParaRPr dirty="0"/>
          </a:p>
        </p:txBody>
      </p:sp>
      <p:sp>
        <p:nvSpPr>
          <p:cNvPr id="5" name="TextBox 4">
            <a:extLst>
              <a:ext uri="{FF2B5EF4-FFF2-40B4-BE49-F238E27FC236}">
                <a16:creationId xmlns:a16="http://schemas.microsoft.com/office/drawing/2014/main" id="{6668706F-92E8-E849-8B7C-7AAE7CE91CF7}"/>
              </a:ext>
            </a:extLst>
          </p:cNvPr>
          <p:cNvSpPr txBox="1"/>
          <p:nvPr/>
        </p:nvSpPr>
        <p:spPr>
          <a:xfrm>
            <a:off x="3048856" y="3277680"/>
            <a:ext cx="6097712" cy="307777"/>
          </a:xfrm>
          <a:prstGeom prst="rect">
            <a:avLst/>
          </a:prstGeom>
          <a:noFill/>
        </p:spPr>
        <p:txBody>
          <a:bodyPr wrap="square">
            <a:spAutoFit/>
          </a:bodyPr>
          <a:lstStyle/>
          <a:p>
            <a:r>
              <a:rPr lang="en-CA" b="0" dirty="0">
                <a:effectLst/>
              </a:rPr>
              <a:t> </a:t>
            </a:r>
            <a:endParaRPr lang="en-US" dirty="0"/>
          </a:p>
        </p:txBody>
      </p:sp>
      <p:sp>
        <p:nvSpPr>
          <p:cNvPr id="7" name="TextBox 6">
            <a:extLst>
              <a:ext uri="{FF2B5EF4-FFF2-40B4-BE49-F238E27FC236}">
                <a16:creationId xmlns:a16="http://schemas.microsoft.com/office/drawing/2014/main" id="{43CBFC5B-78C6-804F-9602-5F9E7847B221}"/>
              </a:ext>
            </a:extLst>
          </p:cNvPr>
          <p:cNvSpPr txBox="1"/>
          <p:nvPr/>
        </p:nvSpPr>
        <p:spPr>
          <a:xfrm>
            <a:off x="3048856" y="3277680"/>
            <a:ext cx="6097712" cy="307777"/>
          </a:xfrm>
          <a:prstGeom prst="rect">
            <a:avLst/>
          </a:prstGeom>
          <a:noFill/>
        </p:spPr>
        <p:txBody>
          <a:bodyPr wrap="square">
            <a:spAutoFit/>
          </a:bodyPr>
          <a:lstStyle/>
          <a:p>
            <a:r>
              <a:rPr lang="en-CA" b="0" dirty="0">
                <a:effectLst/>
              </a:rPr>
              <a:t> </a:t>
            </a:r>
            <a:endParaRPr lang="en-US" dirty="0"/>
          </a:p>
        </p:txBody>
      </p:sp>
      <p:pic>
        <p:nvPicPr>
          <p:cNvPr id="3" name="Picture 2">
            <a:extLst>
              <a:ext uri="{FF2B5EF4-FFF2-40B4-BE49-F238E27FC236}">
                <a16:creationId xmlns:a16="http://schemas.microsoft.com/office/drawing/2014/main" id="{E7AA071A-DF36-E04E-9A87-AB1BE3E26D33}"/>
              </a:ext>
            </a:extLst>
          </p:cNvPr>
          <p:cNvPicPr>
            <a:picLocks noChangeAspect="1"/>
          </p:cNvPicPr>
          <p:nvPr/>
        </p:nvPicPr>
        <p:blipFill>
          <a:blip r:embed="rId3"/>
          <a:stretch>
            <a:fillRect/>
          </a:stretch>
        </p:blipFill>
        <p:spPr>
          <a:xfrm>
            <a:off x="380999" y="2422347"/>
            <a:ext cx="7416800" cy="3924300"/>
          </a:xfrm>
          <a:prstGeom prst="rect">
            <a:avLst/>
          </a:prstGeom>
        </p:spPr>
      </p:pic>
    </p:spTree>
    <p:extLst>
      <p:ext uri="{BB962C8B-B14F-4D97-AF65-F5344CB8AC3E}">
        <p14:creationId xmlns:p14="http://schemas.microsoft.com/office/powerpoint/2010/main" val="279675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g119b5a7cbeb_0_19"/>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3600"/>
              <a:buNone/>
            </a:pPr>
            <a:r>
              <a:rPr lang="en-US" dirty="0"/>
              <a:t>Data Pipeline using Apache Beam</a:t>
            </a:r>
            <a:endParaRPr dirty="0"/>
          </a:p>
        </p:txBody>
      </p:sp>
      <p:sp>
        <p:nvSpPr>
          <p:cNvPr id="5" name="TextBox 4">
            <a:extLst>
              <a:ext uri="{FF2B5EF4-FFF2-40B4-BE49-F238E27FC236}">
                <a16:creationId xmlns:a16="http://schemas.microsoft.com/office/drawing/2014/main" id="{6668706F-92E8-E849-8B7C-7AAE7CE91CF7}"/>
              </a:ext>
            </a:extLst>
          </p:cNvPr>
          <p:cNvSpPr txBox="1"/>
          <p:nvPr/>
        </p:nvSpPr>
        <p:spPr>
          <a:xfrm>
            <a:off x="3048856" y="3277680"/>
            <a:ext cx="6097712" cy="307777"/>
          </a:xfrm>
          <a:prstGeom prst="rect">
            <a:avLst/>
          </a:prstGeom>
          <a:noFill/>
        </p:spPr>
        <p:txBody>
          <a:bodyPr wrap="square">
            <a:spAutoFit/>
          </a:bodyPr>
          <a:lstStyle/>
          <a:p>
            <a:r>
              <a:rPr lang="en-CA" b="0" dirty="0">
                <a:effectLst/>
              </a:rPr>
              <a:t> </a:t>
            </a:r>
            <a:endParaRPr lang="en-US" dirty="0"/>
          </a:p>
        </p:txBody>
      </p:sp>
      <p:sp>
        <p:nvSpPr>
          <p:cNvPr id="7" name="TextBox 6">
            <a:extLst>
              <a:ext uri="{FF2B5EF4-FFF2-40B4-BE49-F238E27FC236}">
                <a16:creationId xmlns:a16="http://schemas.microsoft.com/office/drawing/2014/main" id="{43CBFC5B-78C6-804F-9602-5F9E7847B221}"/>
              </a:ext>
            </a:extLst>
          </p:cNvPr>
          <p:cNvSpPr txBox="1"/>
          <p:nvPr/>
        </p:nvSpPr>
        <p:spPr>
          <a:xfrm>
            <a:off x="3048856" y="3277680"/>
            <a:ext cx="6097712" cy="307777"/>
          </a:xfrm>
          <a:prstGeom prst="rect">
            <a:avLst/>
          </a:prstGeom>
          <a:noFill/>
        </p:spPr>
        <p:txBody>
          <a:bodyPr wrap="square">
            <a:spAutoFit/>
          </a:bodyPr>
          <a:lstStyle/>
          <a:p>
            <a:r>
              <a:rPr lang="en-CA" b="0" dirty="0">
                <a:effectLst/>
              </a:rPr>
              <a:t> </a:t>
            </a:r>
            <a:endParaRPr lang="en-US" dirty="0"/>
          </a:p>
        </p:txBody>
      </p:sp>
      <p:pic>
        <p:nvPicPr>
          <p:cNvPr id="3" name="Picture 2">
            <a:extLst>
              <a:ext uri="{FF2B5EF4-FFF2-40B4-BE49-F238E27FC236}">
                <a16:creationId xmlns:a16="http://schemas.microsoft.com/office/drawing/2014/main" id="{E7AA071A-DF36-E04E-9A87-AB1BE3E26D33}"/>
              </a:ext>
            </a:extLst>
          </p:cNvPr>
          <p:cNvPicPr>
            <a:picLocks noChangeAspect="1"/>
          </p:cNvPicPr>
          <p:nvPr/>
        </p:nvPicPr>
        <p:blipFill>
          <a:blip r:embed="rId3"/>
          <a:stretch>
            <a:fillRect/>
          </a:stretch>
        </p:blipFill>
        <p:spPr>
          <a:xfrm>
            <a:off x="380999" y="2422347"/>
            <a:ext cx="7416800" cy="3924300"/>
          </a:xfrm>
          <a:prstGeom prst="rect">
            <a:avLst/>
          </a:prstGeom>
        </p:spPr>
      </p:pic>
    </p:spTree>
    <p:extLst>
      <p:ext uri="{BB962C8B-B14F-4D97-AF65-F5344CB8AC3E}">
        <p14:creationId xmlns:p14="http://schemas.microsoft.com/office/powerpoint/2010/main" val="563766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g119b5a7cbeb_0_19"/>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3600"/>
              <a:buNone/>
            </a:pPr>
            <a:r>
              <a:rPr lang="en-US" dirty="0"/>
              <a:t>Data Pipeline Implementation</a:t>
            </a:r>
            <a:endParaRPr dirty="0"/>
          </a:p>
        </p:txBody>
      </p:sp>
      <p:sp>
        <p:nvSpPr>
          <p:cNvPr id="5" name="TextBox 4">
            <a:extLst>
              <a:ext uri="{FF2B5EF4-FFF2-40B4-BE49-F238E27FC236}">
                <a16:creationId xmlns:a16="http://schemas.microsoft.com/office/drawing/2014/main" id="{6668706F-92E8-E849-8B7C-7AAE7CE91CF7}"/>
              </a:ext>
            </a:extLst>
          </p:cNvPr>
          <p:cNvSpPr txBox="1"/>
          <p:nvPr/>
        </p:nvSpPr>
        <p:spPr>
          <a:xfrm>
            <a:off x="3048856" y="3277680"/>
            <a:ext cx="6097712" cy="307777"/>
          </a:xfrm>
          <a:prstGeom prst="rect">
            <a:avLst/>
          </a:prstGeom>
          <a:noFill/>
        </p:spPr>
        <p:txBody>
          <a:bodyPr wrap="square">
            <a:spAutoFit/>
          </a:bodyPr>
          <a:lstStyle/>
          <a:p>
            <a:r>
              <a:rPr lang="en-CA" b="0" dirty="0">
                <a:effectLst/>
              </a:rPr>
              <a:t> </a:t>
            </a:r>
            <a:endParaRPr lang="en-US" dirty="0"/>
          </a:p>
        </p:txBody>
      </p:sp>
      <p:sp>
        <p:nvSpPr>
          <p:cNvPr id="7" name="TextBox 6">
            <a:extLst>
              <a:ext uri="{FF2B5EF4-FFF2-40B4-BE49-F238E27FC236}">
                <a16:creationId xmlns:a16="http://schemas.microsoft.com/office/drawing/2014/main" id="{43CBFC5B-78C6-804F-9602-5F9E7847B221}"/>
              </a:ext>
            </a:extLst>
          </p:cNvPr>
          <p:cNvSpPr txBox="1"/>
          <p:nvPr/>
        </p:nvSpPr>
        <p:spPr>
          <a:xfrm>
            <a:off x="3048856" y="3277680"/>
            <a:ext cx="6097712" cy="307777"/>
          </a:xfrm>
          <a:prstGeom prst="rect">
            <a:avLst/>
          </a:prstGeom>
          <a:noFill/>
        </p:spPr>
        <p:txBody>
          <a:bodyPr wrap="square">
            <a:spAutoFit/>
          </a:bodyPr>
          <a:lstStyle/>
          <a:p>
            <a:r>
              <a:rPr lang="en-CA" b="0" dirty="0">
                <a:effectLst/>
              </a:rPr>
              <a:t> </a:t>
            </a:r>
            <a:endParaRPr lang="en-US" dirty="0"/>
          </a:p>
        </p:txBody>
      </p:sp>
      <p:sp>
        <p:nvSpPr>
          <p:cNvPr id="8" name="TextBox 7">
            <a:extLst>
              <a:ext uri="{FF2B5EF4-FFF2-40B4-BE49-F238E27FC236}">
                <a16:creationId xmlns:a16="http://schemas.microsoft.com/office/drawing/2014/main" id="{C455B585-6BA5-5C4A-B42F-5D50B590B394}"/>
              </a:ext>
            </a:extLst>
          </p:cNvPr>
          <p:cNvSpPr txBox="1"/>
          <p:nvPr/>
        </p:nvSpPr>
        <p:spPr>
          <a:xfrm>
            <a:off x="380998" y="2239766"/>
            <a:ext cx="8765569" cy="954107"/>
          </a:xfrm>
          <a:prstGeom prst="rect">
            <a:avLst/>
          </a:prstGeom>
          <a:noFill/>
        </p:spPr>
        <p:txBody>
          <a:bodyPr wrap="square">
            <a:spAutoFit/>
          </a:bodyPr>
          <a:lstStyle/>
          <a:p>
            <a:r>
              <a:rPr lang="en-US" dirty="0"/>
              <a:t>Implementing streaming pipelines on Cloud Dataflow</a:t>
            </a:r>
          </a:p>
          <a:p>
            <a:endParaRPr lang="en-US" dirty="0"/>
          </a:p>
          <a:p>
            <a:endParaRPr lang="en-US" dirty="0"/>
          </a:p>
          <a:p>
            <a:endParaRPr lang="en-US" dirty="0"/>
          </a:p>
        </p:txBody>
      </p:sp>
      <p:pic>
        <p:nvPicPr>
          <p:cNvPr id="6" name="Picture 5">
            <a:extLst>
              <a:ext uri="{FF2B5EF4-FFF2-40B4-BE49-F238E27FC236}">
                <a16:creationId xmlns:a16="http://schemas.microsoft.com/office/drawing/2014/main" id="{E5FE852A-9487-0343-92CD-68B014738D50}"/>
              </a:ext>
            </a:extLst>
          </p:cNvPr>
          <p:cNvPicPr>
            <a:picLocks noChangeAspect="1"/>
          </p:cNvPicPr>
          <p:nvPr/>
        </p:nvPicPr>
        <p:blipFill>
          <a:blip r:embed="rId3"/>
          <a:stretch>
            <a:fillRect/>
          </a:stretch>
        </p:blipFill>
        <p:spPr>
          <a:xfrm>
            <a:off x="521199" y="3121731"/>
            <a:ext cx="6896100" cy="3238500"/>
          </a:xfrm>
          <a:prstGeom prst="rect">
            <a:avLst/>
          </a:prstGeom>
        </p:spPr>
      </p:pic>
    </p:spTree>
    <p:extLst>
      <p:ext uri="{BB962C8B-B14F-4D97-AF65-F5344CB8AC3E}">
        <p14:creationId xmlns:p14="http://schemas.microsoft.com/office/powerpoint/2010/main" val="210739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g119b5a7cbeb_0_19"/>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3600"/>
              <a:buNone/>
            </a:pPr>
            <a:r>
              <a:rPr lang="en-US" dirty="0"/>
              <a:t>Data Pipeline Implementation</a:t>
            </a:r>
            <a:endParaRPr dirty="0"/>
          </a:p>
        </p:txBody>
      </p:sp>
      <p:sp>
        <p:nvSpPr>
          <p:cNvPr id="5" name="TextBox 4">
            <a:extLst>
              <a:ext uri="{FF2B5EF4-FFF2-40B4-BE49-F238E27FC236}">
                <a16:creationId xmlns:a16="http://schemas.microsoft.com/office/drawing/2014/main" id="{6668706F-92E8-E849-8B7C-7AAE7CE91CF7}"/>
              </a:ext>
            </a:extLst>
          </p:cNvPr>
          <p:cNvSpPr txBox="1"/>
          <p:nvPr/>
        </p:nvSpPr>
        <p:spPr>
          <a:xfrm>
            <a:off x="3048856" y="3277680"/>
            <a:ext cx="6097712" cy="307777"/>
          </a:xfrm>
          <a:prstGeom prst="rect">
            <a:avLst/>
          </a:prstGeom>
          <a:noFill/>
        </p:spPr>
        <p:txBody>
          <a:bodyPr wrap="square">
            <a:spAutoFit/>
          </a:bodyPr>
          <a:lstStyle/>
          <a:p>
            <a:r>
              <a:rPr lang="en-CA" b="0" dirty="0">
                <a:effectLst/>
              </a:rPr>
              <a:t> </a:t>
            </a:r>
            <a:endParaRPr lang="en-US" dirty="0"/>
          </a:p>
        </p:txBody>
      </p:sp>
      <p:sp>
        <p:nvSpPr>
          <p:cNvPr id="7" name="TextBox 6">
            <a:extLst>
              <a:ext uri="{FF2B5EF4-FFF2-40B4-BE49-F238E27FC236}">
                <a16:creationId xmlns:a16="http://schemas.microsoft.com/office/drawing/2014/main" id="{43CBFC5B-78C6-804F-9602-5F9E7847B221}"/>
              </a:ext>
            </a:extLst>
          </p:cNvPr>
          <p:cNvSpPr txBox="1"/>
          <p:nvPr/>
        </p:nvSpPr>
        <p:spPr>
          <a:xfrm>
            <a:off x="3048856" y="3277680"/>
            <a:ext cx="6097712" cy="307777"/>
          </a:xfrm>
          <a:prstGeom prst="rect">
            <a:avLst/>
          </a:prstGeom>
          <a:noFill/>
        </p:spPr>
        <p:txBody>
          <a:bodyPr wrap="square">
            <a:spAutoFit/>
          </a:bodyPr>
          <a:lstStyle/>
          <a:p>
            <a:r>
              <a:rPr lang="en-CA" b="0" dirty="0">
                <a:effectLst/>
              </a:rPr>
              <a:t> </a:t>
            </a:r>
            <a:endParaRPr lang="en-US" dirty="0"/>
          </a:p>
        </p:txBody>
      </p:sp>
      <p:pic>
        <p:nvPicPr>
          <p:cNvPr id="3" name="Picture 2">
            <a:extLst>
              <a:ext uri="{FF2B5EF4-FFF2-40B4-BE49-F238E27FC236}">
                <a16:creationId xmlns:a16="http://schemas.microsoft.com/office/drawing/2014/main" id="{0CBCAD24-D2F5-7C43-A311-340FF59B506D}"/>
              </a:ext>
            </a:extLst>
          </p:cNvPr>
          <p:cNvPicPr>
            <a:picLocks noChangeAspect="1"/>
          </p:cNvPicPr>
          <p:nvPr/>
        </p:nvPicPr>
        <p:blipFill>
          <a:blip r:embed="rId3"/>
          <a:stretch>
            <a:fillRect/>
          </a:stretch>
        </p:blipFill>
        <p:spPr>
          <a:xfrm>
            <a:off x="251717" y="2298700"/>
            <a:ext cx="7620000" cy="3340100"/>
          </a:xfrm>
          <a:prstGeom prst="rect">
            <a:avLst/>
          </a:prstGeom>
        </p:spPr>
      </p:pic>
    </p:spTree>
    <p:extLst>
      <p:ext uri="{BB962C8B-B14F-4D97-AF65-F5344CB8AC3E}">
        <p14:creationId xmlns:p14="http://schemas.microsoft.com/office/powerpoint/2010/main" val="2709172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g119b5a7cbeb_0_19"/>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3600"/>
              <a:buNone/>
            </a:pPr>
            <a:r>
              <a:rPr lang="en-US" dirty="0"/>
              <a:t>Data Pipeline Implementation</a:t>
            </a:r>
            <a:endParaRPr dirty="0"/>
          </a:p>
        </p:txBody>
      </p:sp>
      <p:sp>
        <p:nvSpPr>
          <p:cNvPr id="5" name="TextBox 4">
            <a:extLst>
              <a:ext uri="{FF2B5EF4-FFF2-40B4-BE49-F238E27FC236}">
                <a16:creationId xmlns:a16="http://schemas.microsoft.com/office/drawing/2014/main" id="{6668706F-92E8-E849-8B7C-7AAE7CE91CF7}"/>
              </a:ext>
            </a:extLst>
          </p:cNvPr>
          <p:cNvSpPr txBox="1"/>
          <p:nvPr/>
        </p:nvSpPr>
        <p:spPr>
          <a:xfrm>
            <a:off x="3048856" y="3277680"/>
            <a:ext cx="6097712" cy="307777"/>
          </a:xfrm>
          <a:prstGeom prst="rect">
            <a:avLst/>
          </a:prstGeom>
          <a:noFill/>
        </p:spPr>
        <p:txBody>
          <a:bodyPr wrap="square">
            <a:spAutoFit/>
          </a:bodyPr>
          <a:lstStyle/>
          <a:p>
            <a:r>
              <a:rPr lang="en-CA" b="0" dirty="0">
                <a:effectLst/>
              </a:rPr>
              <a:t> </a:t>
            </a:r>
            <a:endParaRPr lang="en-US" dirty="0"/>
          </a:p>
        </p:txBody>
      </p:sp>
      <p:sp>
        <p:nvSpPr>
          <p:cNvPr id="7" name="TextBox 6">
            <a:extLst>
              <a:ext uri="{FF2B5EF4-FFF2-40B4-BE49-F238E27FC236}">
                <a16:creationId xmlns:a16="http://schemas.microsoft.com/office/drawing/2014/main" id="{43CBFC5B-78C6-804F-9602-5F9E7847B221}"/>
              </a:ext>
            </a:extLst>
          </p:cNvPr>
          <p:cNvSpPr txBox="1"/>
          <p:nvPr/>
        </p:nvSpPr>
        <p:spPr>
          <a:xfrm>
            <a:off x="3048856" y="3277680"/>
            <a:ext cx="6097712" cy="307777"/>
          </a:xfrm>
          <a:prstGeom prst="rect">
            <a:avLst/>
          </a:prstGeom>
          <a:noFill/>
        </p:spPr>
        <p:txBody>
          <a:bodyPr wrap="square">
            <a:spAutoFit/>
          </a:bodyPr>
          <a:lstStyle/>
          <a:p>
            <a:r>
              <a:rPr lang="en-CA" b="0" dirty="0">
                <a:effectLst/>
              </a:rPr>
              <a:t> </a:t>
            </a:r>
            <a:endParaRPr lang="en-US" dirty="0"/>
          </a:p>
        </p:txBody>
      </p:sp>
      <p:sp>
        <p:nvSpPr>
          <p:cNvPr id="8" name="TextBox 7">
            <a:extLst>
              <a:ext uri="{FF2B5EF4-FFF2-40B4-BE49-F238E27FC236}">
                <a16:creationId xmlns:a16="http://schemas.microsoft.com/office/drawing/2014/main" id="{C455B585-6BA5-5C4A-B42F-5D50B590B394}"/>
              </a:ext>
            </a:extLst>
          </p:cNvPr>
          <p:cNvSpPr txBox="1"/>
          <p:nvPr/>
        </p:nvSpPr>
        <p:spPr>
          <a:xfrm>
            <a:off x="380998" y="2239766"/>
            <a:ext cx="8765569" cy="954107"/>
          </a:xfrm>
          <a:prstGeom prst="rect">
            <a:avLst/>
          </a:prstGeom>
          <a:noFill/>
        </p:spPr>
        <p:txBody>
          <a:bodyPr wrap="square">
            <a:spAutoFit/>
          </a:bodyPr>
          <a:lstStyle/>
          <a:p>
            <a:r>
              <a:rPr lang="en-US" dirty="0"/>
              <a:t>Dataflow does ingest, transform, and load</a:t>
            </a:r>
          </a:p>
          <a:p>
            <a:endParaRPr lang="en-US" dirty="0"/>
          </a:p>
          <a:p>
            <a:endParaRPr lang="en-US" dirty="0"/>
          </a:p>
          <a:p>
            <a:endParaRPr lang="en-US" dirty="0"/>
          </a:p>
        </p:txBody>
      </p:sp>
      <p:pic>
        <p:nvPicPr>
          <p:cNvPr id="9" name="Picture 8">
            <a:extLst>
              <a:ext uri="{FF2B5EF4-FFF2-40B4-BE49-F238E27FC236}">
                <a16:creationId xmlns:a16="http://schemas.microsoft.com/office/drawing/2014/main" id="{7EDA47E4-5DB5-6D47-9F4A-35713658B1A0}"/>
              </a:ext>
            </a:extLst>
          </p:cNvPr>
          <p:cNvPicPr>
            <a:picLocks noChangeAspect="1"/>
          </p:cNvPicPr>
          <p:nvPr/>
        </p:nvPicPr>
        <p:blipFill>
          <a:blip r:embed="rId3"/>
          <a:stretch>
            <a:fillRect/>
          </a:stretch>
        </p:blipFill>
        <p:spPr>
          <a:xfrm>
            <a:off x="453919" y="2975225"/>
            <a:ext cx="6578600" cy="3352800"/>
          </a:xfrm>
          <a:prstGeom prst="rect">
            <a:avLst/>
          </a:prstGeom>
        </p:spPr>
      </p:pic>
    </p:spTree>
    <p:extLst>
      <p:ext uri="{BB962C8B-B14F-4D97-AF65-F5344CB8AC3E}">
        <p14:creationId xmlns:p14="http://schemas.microsoft.com/office/powerpoint/2010/main" val="3418741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g119b5a7cbeb_0_19"/>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3600"/>
              <a:buNone/>
            </a:pPr>
            <a:r>
              <a:rPr lang="en-US" dirty="0"/>
              <a:t>Data Pipeline Implementation</a:t>
            </a:r>
            <a:endParaRPr dirty="0"/>
          </a:p>
        </p:txBody>
      </p:sp>
      <p:sp>
        <p:nvSpPr>
          <p:cNvPr id="5" name="TextBox 4">
            <a:extLst>
              <a:ext uri="{FF2B5EF4-FFF2-40B4-BE49-F238E27FC236}">
                <a16:creationId xmlns:a16="http://schemas.microsoft.com/office/drawing/2014/main" id="{6668706F-92E8-E849-8B7C-7AAE7CE91CF7}"/>
              </a:ext>
            </a:extLst>
          </p:cNvPr>
          <p:cNvSpPr txBox="1"/>
          <p:nvPr/>
        </p:nvSpPr>
        <p:spPr>
          <a:xfrm>
            <a:off x="3048856" y="3277680"/>
            <a:ext cx="6097712" cy="307777"/>
          </a:xfrm>
          <a:prstGeom prst="rect">
            <a:avLst/>
          </a:prstGeom>
          <a:noFill/>
        </p:spPr>
        <p:txBody>
          <a:bodyPr wrap="square">
            <a:spAutoFit/>
          </a:bodyPr>
          <a:lstStyle/>
          <a:p>
            <a:r>
              <a:rPr lang="en-CA" b="0" dirty="0">
                <a:effectLst/>
              </a:rPr>
              <a:t> </a:t>
            </a:r>
            <a:endParaRPr lang="en-US" dirty="0"/>
          </a:p>
        </p:txBody>
      </p:sp>
      <p:sp>
        <p:nvSpPr>
          <p:cNvPr id="7" name="TextBox 6">
            <a:extLst>
              <a:ext uri="{FF2B5EF4-FFF2-40B4-BE49-F238E27FC236}">
                <a16:creationId xmlns:a16="http://schemas.microsoft.com/office/drawing/2014/main" id="{43CBFC5B-78C6-804F-9602-5F9E7847B221}"/>
              </a:ext>
            </a:extLst>
          </p:cNvPr>
          <p:cNvSpPr txBox="1"/>
          <p:nvPr/>
        </p:nvSpPr>
        <p:spPr>
          <a:xfrm>
            <a:off x="3048856" y="3277680"/>
            <a:ext cx="6097712" cy="307777"/>
          </a:xfrm>
          <a:prstGeom prst="rect">
            <a:avLst/>
          </a:prstGeom>
          <a:noFill/>
        </p:spPr>
        <p:txBody>
          <a:bodyPr wrap="square">
            <a:spAutoFit/>
          </a:bodyPr>
          <a:lstStyle/>
          <a:p>
            <a:r>
              <a:rPr lang="en-CA" b="0" dirty="0">
                <a:effectLst/>
              </a:rPr>
              <a:t> </a:t>
            </a:r>
            <a:endParaRPr lang="en-US" dirty="0"/>
          </a:p>
        </p:txBody>
      </p:sp>
      <p:sp>
        <p:nvSpPr>
          <p:cNvPr id="8" name="TextBox 7">
            <a:extLst>
              <a:ext uri="{FF2B5EF4-FFF2-40B4-BE49-F238E27FC236}">
                <a16:creationId xmlns:a16="http://schemas.microsoft.com/office/drawing/2014/main" id="{C455B585-6BA5-5C4A-B42F-5D50B590B394}"/>
              </a:ext>
            </a:extLst>
          </p:cNvPr>
          <p:cNvSpPr txBox="1"/>
          <p:nvPr/>
        </p:nvSpPr>
        <p:spPr>
          <a:xfrm>
            <a:off x="386897" y="2239766"/>
            <a:ext cx="8765569" cy="1415772"/>
          </a:xfrm>
          <a:prstGeom prst="rect">
            <a:avLst/>
          </a:prstGeom>
          <a:noFill/>
        </p:spPr>
        <p:txBody>
          <a:bodyPr wrap="square">
            <a:spAutoFit/>
          </a:bodyPr>
          <a:lstStyle/>
          <a:p>
            <a:r>
              <a:rPr lang="en-US" sz="1200" dirty="0"/>
              <a:t>Dataflow is serverless and designed to be No-Ops.</a:t>
            </a:r>
          </a:p>
          <a:p>
            <a:endParaRPr lang="en-US" sz="1200" dirty="0"/>
          </a:p>
          <a:p>
            <a:r>
              <a:rPr lang="en-US" sz="1200" dirty="0"/>
              <a:t>Google manages the infrastructure pipeline tasks, like resource provisioning and performance tuning, as well as ensuring that your pipeline is reliable.</a:t>
            </a:r>
          </a:p>
          <a:p>
            <a:endParaRPr lang="en-US" sz="1200" dirty="0"/>
          </a:p>
          <a:p>
            <a:r>
              <a:rPr lang="en-US" sz="1200" dirty="0"/>
              <a:t>That means you can spend more of your time analyzing the insights from your datasets coming out of the pipeline.</a:t>
            </a:r>
          </a:p>
          <a:p>
            <a:endParaRPr lang="en-US" dirty="0"/>
          </a:p>
        </p:txBody>
      </p:sp>
      <p:pic>
        <p:nvPicPr>
          <p:cNvPr id="3" name="Picture 2">
            <a:extLst>
              <a:ext uri="{FF2B5EF4-FFF2-40B4-BE49-F238E27FC236}">
                <a16:creationId xmlns:a16="http://schemas.microsoft.com/office/drawing/2014/main" id="{CDF41C91-8378-1047-978C-7DED9EA34BA8}"/>
              </a:ext>
            </a:extLst>
          </p:cNvPr>
          <p:cNvPicPr>
            <a:picLocks noChangeAspect="1"/>
          </p:cNvPicPr>
          <p:nvPr/>
        </p:nvPicPr>
        <p:blipFill>
          <a:blip r:embed="rId3"/>
          <a:stretch>
            <a:fillRect/>
          </a:stretch>
        </p:blipFill>
        <p:spPr>
          <a:xfrm>
            <a:off x="380999" y="3585457"/>
            <a:ext cx="7205300" cy="3256004"/>
          </a:xfrm>
          <a:prstGeom prst="rect">
            <a:avLst/>
          </a:prstGeom>
        </p:spPr>
      </p:pic>
    </p:spTree>
    <p:extLst>
      <p:ext uri="{BB962C8B-B14F-4D97-AF65-F5344CB8AC3E}">
        <p14:creationId xmlns:p14="http://schemas.microsoft.com/office/powerpoint/2010/main" val="236355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g119b5a7cbeb_0_19"/>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3600"/>
              <a:buNone/>
            </a:pPr>
            <a:r>
              <a:rPr lang="en-US" dirty="0"/>
              <a:t>Data Pipeline Implementation</a:t>
            </a:r>
            <a:endParaRPr dirty="0"/>
          </a:p>
        </p:txBody>
      </p:sp>
      <p:sp>
        <p:nvSpPr>
          <p:cNvPr id="5" name="TextBox 4">
            <a:extLst>
              <a:ext uri="{FF2B5EF4-FFF2-40B4-BE49-F238E27FC236}">
                <a16:creationId xmlns:a16="http://schemas.microsoft.com/office/drawing/2014/main" id="{6668706F-92E8-E849-8B7C-7AAE7CE91CF7}"/>
              </a:ext>
            </a:extLst>
          </p:cNvPr>
          <p:cNvSpPr txBox="1"/>
          <p:nvPr/>
        </p:nvSpPr>
        <p:spPr>
          <a:xfrm>
            <a:off x="3048856" y="3277680"/>
            <a:ext cx="6097712" cy="307777"/>
          </a:xfrm>
          <a:prstGeom prst="rect">
            <a:avLst/>
          </a:prstGeom>
          <a:noFill/>
        </p:spPr>
        <p:txBody>
          <a:bodyPr wrap="square">
            <a:spAutoFit/>
          </a:bodyPr>
          <a:lstStyle/>
          <a:p>
            <a:r>
              <a:rPr lang="en-CA" b="0" dirty="0">
                <a:effectLst/>
              </a:rPr>
              <a:t> </a:t>
            </a:r>
            <a:endParaRPr lang="en-US" dirty="0"/>
          </a:p>
        </p:txBody>
      </p:sp>
      <p:sp>
        <p:nvSpPr>
          <p:cNvPr id="7" name="TextBox 6">
            <a:extLst>
              <a:ext uri="{FF2B5EF4-FFF2-40B4-BE49-F238E27FC236}">
                <a16:creationId xmlns:a16="http://schemas.microsoft.com/office/drawing/2014/main" id="{43CBFC5B-78C6-804F-9602-5F9E7847B221}"/>
              </a:ext>
            </a:extLst>
          </p:cNvPr>
          <p:cNvSpPr txBox="1"/>
          <p:nvPr/>
        </p:nvSpPr>
        <p:spPr>
          <a:xfrm>
            <a:off x="3048856" y="3277680"/>
            <a:ext cx="6097712" cy="307777"/>
          </a:xfrm>
          <a:prstGeom prst="rect">
            <a:avLst/>
          </a:prstGeom>
          <a:noFill/>
        </p:spPr>
        <p:txBody>
          <a:bodyPr wrap="square">
            <a:spAutoFit/>
          </a:bodyPr>
          <a:lstStyle/>
          <a:p>
            <a:r>
              <a:rPr lang="en-CA" b="0" dirty="0">
                <a:effectLst/>
              </a:rPr>
              <a:t> </a:t>
            </a:r>
            <a:endParaRPr lang="en-US" dirty="0"/>
          </a:p>
        </p:txBody>
      </p:sp>
      <p:sp>
        <p:nvSpPr>
          <p:cNvPr id="8" name="TextBox 7">
            <a:extLst>
              <a:ext uri="{FF2B5EF4-FFF2-40B4-BE49-F238E27FC236}">
                <a16:creationId xmlns:a16="http://schemas.microsoft.com/office/drawing/2014/main" id="{C455B585-6BA5-5C4A-B42F-5D50B590B394}"/>
              </a:ext>
            </a:extLst>
          </p:cNvPr>
          <p:cNvSpPr txBox="1"/>
          <p:nvPr/>
        </p:nvSpPr>
        <p:spPr>
          <a:xfrm>
            <a:off x="386897" y="2239766"/>
            <a:ext cx="8765569" cy="461665"/>
          </a:xfrm>
          <a:prstGeom prst="rect">
            <a:avLst/>
          </a:prstGeom>
          <a:noFill/>
        </p:spPr>
        <p:txBody>
          <a:bodyPr wrap="square">
            <a:spAutoFit/>
          </a:bodyPr>
          <a:lstStyle/>
          <a:p>
            <a:r>
              <a:rPr lang="en-US" sz="1200" dirty="0"/>
              <a:t>Workflow with Dataflow</a:t>
            </a:r>
          </a:p>
          <a:p>
            <a:endParaRPr lang="en-US" sz="1200" dirty="0"/>
          </a:p>
        </p:txBody>
      </p:sp>
      <p:pic>
        <p:nvPicPr>
          <p:cNvPr id="4" name="Picture 3">
            <a:extLst>
              <a:ext uri="{FF2B5EF4-FFF2-40B4-BE49-F238E27FC236}">
                <a16:creationId xmlns:a16="http://schemas.microsoft.com/office/drawing/2014/main" id="{DB5A3095-2CE3-6B44-9E03-119C4E29580E}"/>
              </a:ext>
            </a:extLst>
          </p:cNvPr>
          <p:cNvPicPr>
            <a:picLocks noChangeAspect="1"/>
          </p:cNvPicPr>
          <p:nvPr/>
        </p:nvPicPr>
        <p:blipFill>
          <a:blip r:embed="rId3"/>
          <a:stretch>
            <a:fillRect/>
          </a:stretch>
        </p:blipFill>
        <p:spPr>
          <a:xfrm>
            <a:off x="333117" y="3089189"/>
            <a:ext cx="6579989" cy="3260982"/>
          </a:xfrm>
          <a:prstGeom prst="rect">
            <a:avLst/>
          </a:prstGeom>
        </p:spPr>
      </p:pic>
    </p:spTree>
    <p:extLst>
      <p:ext uri="{BB962C8B-B14F-4D97-AF65-F5344CB8AC3E}">
        <p14:creationId xmlns:p14="http://schemas.microsoft.com/office/powerpoint/2010/main" val="1124806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19b5a7cbeb_0_19"/>
          <p:cNvSpPr txBox="1">
            <a:spLocks noGrp="1"/>
          </p:cNvSpPr>
          <p:nvPr>
            <p:ph type="body" idx="1"/>
          </p:nvPr>
        </p:nvSpPr>
        <p:spPr>
          <a:xfrm>
            <a:off x="381000" y="2209800"/>
            <a:ext cx="11430000" cy="4047162"/>
          </a:xfrm>
          <a:prstGeom prst="rect">
            <a:avLst/>
          </a:prstGeom>
          <a:noFill/>
          <a:ln>
            <a:noFill/>
          </a:ln>
        </p:spPr>
        <p:txBody>
          <a:bodyPr spcFirstLastPara="1" wrap="square" lIns="91425" tIns="45700" rIns="91425" bIns="45700" anchor="t" anchorCtr="0">
            <a:noAutofit/>
          </a:bodyPr>
          <a:lstStyle/>
          <a:p>
            <a:r>
              <a:rPr lang="en-CA" dirty="0" err="1">
                <a:highlight>
                  <a:srgbClr val="FFFFFF"/>
                </a:highlight>
              </a:rPr>
              <a:t>DataFlow</a:t>
            </a:r>
            <a:r>
              <a:rPr lang="en-CA" dirty="0">
                <a:highlight>
                  <a:srgbClr val="FFFFFF"/>
                </a:highlight>
              </a:rPr>
              <a:t> templates</a:t>
            </a:r>
          </a:p>
          <a:p>
            <a:r>
              <a:rPr lang="en-CA" dirty="0"/>
              <a:t>https://</a:t>
            </a:r>
            <a:r>
              <a:rPr lang="en-CA" dirty="0" err="1"/>
              <a:t>github.com</a:t>
            </a:r>
            <a:r>
              <a:rPr lang="en-CA" dirty="0"/>
              <a:t>/</a:t>
            </a:r>
            <a:r>
              <a:rPr lang="en-CA" dirty="0" err="1"/>
              <a:t>GoogleCloudPlatform</a:t>
            </a:r>
            <a:r>
              <a:rPr lang="en-CA" dirty="0"/>
              <a:t>/</a:t>
            </a:r>
            <a:r>
              <a:rPr lang="en-CA" dirty="0" err="1"/>
              <a:t>DataflowTemplates</a:t>
            </a:r>
            <a:endParaRPr lang="en-CA" dirty="0">
              <a:highlight>
                <a:srgbClr val="FFFFFF"/>
              </a:highlight>
            </a:endParaRPr>
          </a:p>
          <a:p>
            <a:pPr marL="88900" indent="0">
              <a:buNone/>
            </a:pPr>
            <a:br>
              <a:rPr lang="en-CA" dirty="0">
                <a:highlight>
                  <a:srgbClr val="FFFFFF"/>
                </a:highlight>
              </a:rPr>
            </a:br>
            <a:br>
              <a:rPr lang="en-CA" dirty="0">
                <a:highlight>
                  <a:srgbClr val="FFFFFF"/>
                </a:highlight>
              </a:rPr>
            </a:br>
            <a:br>
              <a:rPr lang="en-CA" dirty="0">
                <a:highlight>
                  <a:srgbClr val="FFFFFF"/>
                </a:highlight>
              </a:rPr>
            </a:br>
            <a:endParaRPr sz="1150" dirty="0">
              <a:solidFill>
                <a:srgbClr val="555555"/>
              </a:solidFill>
              <a:highlight>
                <a:srgbClr val="FFFFFF"/>
              </a:highlight>
            </a:endParaRPr>
          </a:p>
          <a:p>
            <a:pPr marL="0" lvl="0" indent="0" algn="ctr" rtl="0">
              <a:lnSpc>
                <a:spcPct val="150000"/>
              </a:lnSpc>
              <a:spcBef>
                <a:spcPts val="1400"/>
              </a:spcBef>
              <a:spcAft>
                <a:spcPts val="0"/>
              </a:spcAft>
              <a:buClr>
                <a:schemeClr val="accent6"/>
              </a:buClr>
              <a:buSzPts val="1100"/>
              <a:buFont typeface="Arial"/>
              <a:buNone/>
            </a:pPr>
            <a:endParaRPr sz="1150" dirty="0">
              <a:solidFill>
                <a:srgbClr val="555555"/>
              </a:solidFill>
              <a:highlight>
                <a:srgbClr val="FFFFFF"/>
              </a:highlight>
            </a:endParaRPr>
          </a:p>
          <a:p>
            <a:pPr marL="88900" lvl="0" indent="0" algn="l" rtl="0">
              <a:lnSpc>
                <a:spcPct val="100000"/>
              </a:lnSpc>
              <a:spcBef>
                <a:spcPts val="1400"/>
              </a:spcBef>
              <a:spcAft>
                <a:spcPts val="0"/>
              </a:spcAft>
              <a:buSzPts val="2200"/>
              <a:buNone/>
            </a:pPr>
            <a:endParaRPr sz="1200" dirty="0">
              <a:solidFill>
                <a:srgbClr val="202124"/>
              </a:solidFill>
              <a:highlight>
                <a:srgbClr val="FFFFFF"/>
              </a:highlight>
            </a:endParaRPr>
          </a:p>
        </p:txBody>
      </p:sp>
      <p:sp>
        <p:nvSpPr>
          <p:cNvPr id="162" name="Google Shape;162;g119b5a7cbeb_0_19"/>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3600"/>
              <a:buNone/>
            </a:pPr>
            <a:r>
              <a:rPr lang="en-US" dirty="0"/>
              <a:t>Cloud Pub/Sub</a:t>
            </a:r>
            <a:endParaRPr dirty="0"/>
          </a:p>
        </p:txBody>
      </p:sp>
      <p:sp>
        <p:nvSpPr>
          <p:cNvPr id="5" name="TextBox 4">
            <a:extLst>
              <a:ext uri="{FF2B5EF4-FFF2-40B4-BE49-F238E27FC236}">
                <a16:creationId xmlns:a16="http://schemas.microsoft.com/office/drawing/2014/main" id="{6668706F-92E8-E849-8B7C-7AAE7CE91CF7}"/>
              </a:ext>
            </a:extLst>
          </p:cNvPr>
          <p:cNvSpPr txBox="1"/>
          <p:nvPr/>
        </p:nvSpPr>
        <p:spPr>
          <a:xfrm>
            <a:off x="3048856" y="3277680"/>
            <a:ext cx="6097712" cy="307777"/>
          </a:xfrm>
          <a:prstGeom prst="rect">
            <a:avLst/>
          </a:prstGeom>
          <a:noFill/>
        </p:spPr>
        <p:txBody>
          <a:bodyPr wrap="square">
            <a:spAutoFit/>
          </a:bodyPr>
          <a:lstStyle/>
          <a:p>
            <a:r>
              <a:rPr lang="en-CA" b="0" dirty="0">
                <a:effectLst/>
              </a:rPr>
              <a:t> </a:t>
            </a:r>
            <a:endParaRPr lang="en-US" dirty="0"/>
          </a:p>
        </p:txBody>
      </p:sp>
      <p:sp>
        <p:nvSpPr>
          <p:cNvPr id="7" name="TextBox 6">
            <a:extLst>
              <a:ext uri="{FF2B5EF4-FFF2-40B4-BE49-F238E27FC236}">
                <a16:creationId xmlns:a16="http://schemas.microsoft.com/office/drawing/2014/main" id="{43CBFC5B-78C6-804F-9602-5F9E7847B221}"/>
              </a:ext>
            </a:extLst>
          </p:cNvPr>
          <p:cNvSpPr txBox="1"/>
          <p:nvPr/>
        </p:nvSpPr>
        <p:spPr>
          <a:xfrm>
            <a:off x="3048856" y="3277680"/>
            <a:ext cx="6097712" cy="307777"/>
          </a:xfrm>
          <a:prstGeom prst="rect">
            <a:avLst/>
          </a:prstGeom>
          <a:noFill/>
        </p:spPr>
        <p:txBody>
          <a:bodyPr wrap="square">
            <a:spAutoFit/>
          </a:bodyPr>
          <a:lstStyle/>
          <a:p>
            <a:r>
              <a:rPr lang="en-CA" b="0" dirty="0">
                <a:effectLst/>
              </a:rPr>
              <a:t> </a:t>
            </a:r>
            <a:endParaRPr lang="en-US" dirty="0"/>
          </a:p>
        </p:txBody>
      </p:sp>
    </p:spTree>
    <p:extLst>
      <p:ext uri="{BB962C8B-B14F-4D97-AF65-F5344CB8AC3E}">
        <p14:creationId xmlns:p14="http://schemas.microsoft.com/office/powerpoint/2010/main" val="182018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
          <p:cNvSpPr txBox="1">
            <a:spLocks noGrp="1"/>
          </p:cNvSpPr>
          <p:nvPr>
            <p:ph type="body" idx="1"/>
          </p:nvPr>
        </p:nvSpPr>
        <p:spPr>
          <a:xfrm>
            <a:off x="381000" y="2209800"/>
            <a:ext cx="11430000" cy="1643009"/>
          </a:xfrm>
          <a:prstGeom prst="rect">
            <a:avLst/>
          </a:prstGeom>
          <a:noFill/>
          <a:ln>
            <a:noFill/>
          </a:ln>
        </p:spPr>
        <p:txBody>
          <a:bodyPr spcFirstLastPara="1" wrap="square" lIns="91425" tIns="45700" rIns="91425" bIns="45700" anchor="t" anchorCtr="0">
            <a:noAutofit/>
          </a:bodyPr>
          <a:lstStyle/>
          <a:p>
            <a:r>
              <a:rPr lang="en-CA" dirty="0"/>
              <a:t>A variety of input sources</a:t>
            </a:r>
          </a:p>
          <a:p>
            <a:r>
              <a:rPr lang="en-CA" dirty="0"/>
              <a:t>A variable volume of data </a:t>
            </a:r>
          </a:p>
          <a:p>
            <a:r>
              <a:rPr lang="en-CA" dirty="0"/>
              <a:t>To handle if our data arrives late</a:t>
            </a:r>
            <a:br>
              <a:rPr lang="en-CA" dirty="0"/>
            </a:br>
            <a:br>
              <a:rPr lang="en-CA" dirty="0"/>
            </a:br>
            <a:br>
              <a:rPr lang="en-CA" sz="1400" dirty="0"/>
            </a:br>
            <a:endParaRPr sz="1400" dirty="0"/>
          </a:p>
          <a:p>
            <a:pPr marL="0" lvl="0" indent="0" algn="l" rtl="0">
              <a:lnSpc>
                <a:spcPct val="115000"/>
              </a:lnSpc>
              <a:spcBef>
                <a:spcPts val="0"/>
              </a:spcBef>
              <a:spcAft>
                <a:spcPts val="0"/>
              </a:spcAft>
              <a:buSzPts val="1100"/>
              <a:buNone/>
            </a:pPr>
            <a:endParaRPr sz="1400" dirty="0"/>
          </a:p>
        </p:txBody>
      </p:sp>
      <p:sp>
        <p:nvSpPr>
          <p:cNvPr id="138" name="Google Shape;138;p1"/>
          <p:cNvSpPr txBox="1">
            <a:spLocks noGrp="1"/>
          </p:cNvSpPr>
          <p:nvPr>
            <p:ph type="body" idx="2"/>
          </p:nvPr>
        </p:nvSpPr>
        <p:spPr>
          <a:xfrm>
            <a:off x="380999" y="1219200"/>
            <a:ext cx="11430001" cy="533400"/>
          </a:xfrm>
          <a:prstGeom prst="rect">
            <a:avLst/>
          </a:prstGeom>
          <a:noFill/>
          <a:ln>
            <a:noFill/>
          </a:ln>
        </p:spPr>
        <p:txBody>
          <a:bodyPr spcFirstLastPara="1" wrap="square" lIns="91425" tIns="45700" rIns="91425" bIns="45700" anchor="t" anchorCtr="0">
            <a:noAutofit/>
          </a:bodyPr>
          <a:lstStyle/>
          <a:p>
            <a:r>
              <a:rPr lang="en-CA" dirty="0"/>
              <a:t>Streaming data Challenges</a:t>
            </a:r>
            <a:endParaRPr lang="en-CA" b="0" dirty="0"/>
          </a:p>
          <a:p>
            <a:br>
              <a:rPr lang="en-CA" dirty="0"/>
            </a:br>
            <a:endParaRPr dirty="0"/>
          </a:p>
        </p:txBody>
      </p:sp>
      <p:pic>
        <p:nvPicPr>
          <p:cNvPr id="1026" name="Picture 2">
            <a:extLst>
              <a:ext uri="{FF2B5EF4-FFF2-40B4-BE49-F238E27FC236}">
                <a16:creationId xmlns:a16="http://schemas.microsoft.com/office/drawing/2014/main" id="{DAF7365A-EE56-CC40-BC76-84B62292CE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7622" y="3429000"/>
            <a:ext cx="5313378" cy="29426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19b5a7cbeb_0_19"/>
          <p:cNvSpPr txBox="1">
            <a:spLocks noGrp="1"/>
          </p:cNvSpPr>
          <p:nvPr>
            <p:ph type="body" idx="1"/>
          </p:nvPr>
        </p:nvSpPr>
        <p:spPr>
          <a:xfrm>
            <a:off x="381000" y="2209800"/>
            <a:ext cx="11430000" cy="4047162"/>
          </a:xfrm>
          <a:prstGeom prst="rect">
            <a:avLst/>
          </a:prstGeom>
          <a:noFill/>
          <a:ln>
            <a:noFill/>
          </a:ln>
        </p:spPr>
        <p:txBody>
          <a:bodyPr spcFirstLastPara="1" wrap="square" lIns="91425" tIns="45700" rIns="91425" bIns="45700" anchor="t" anchorCtr="0">
            <a:noAutofit/>
          </a:bodyPr>
          <a:lstStyle/>
          <a:p>
            <a:r>
              <a:rPr lang="en-CA" sz="1600" dirty="0">
                <a:highlight>
                  <a:srgbClr val="FFFFFF"/>
                </a:highlight>
              </a:rPr>
              <a:t>The </a:t>
            </a:r>
            <a:r>
              <a:rPr lang="en-CA" sz="1600" dirty="0" err="1">
                <a:highlight>
                  <a:srgbClr val="FFFFFF"/>
                </a:highlight>
              </a:rPr>
              <a:t>WordCount</a:t>
            </a:r>
            <a:r>
              <a:rPr lang="en-CA" sz="1600" dirty="0">
                <a:highlight>
                  <a:srgbClr val="FFFFFF"/>
                </a:highlight>
              </a:rPr>
              <a:t> template is a batch pipeline that reads text from Cloud Storage, tokenizes the text lines into individual words, and performs a frequency count on each of the words. For more information about </a:t>
            </a:r>
            <a:r>
              <a:rPr lang="en-CA" sz="1600" dirty="0" err="1">
                <a:highlight>
                  <a:srgbClr val="FFFFFF"/>
                </a:highlight>
              </a:rPr>
              <a:t>WordCount</a:t>
            </a:r>
            <a:r>
              <a:rPr lang="en-CA" sz="1600" dirty="0">
                <a:highlight>
                  <a:srgbClr val="FFFFFF"/>
                </a:highlight>
              </a:rPr>
              <a:t>, see </a:t>
            </a:r>
            <a:r>
              <a:rPr lang="en-CA" sz="1600" dirty="0">
                <a:highlight>
                  <a:srgbClr val="FFFFFF"/>
                </a:highlight>
                <a:hlinkClick r:id="rId3"/>
              </a:rPr>
              <a:t>WordCount Example Pipeline</a:t>
            </a:r>
            <a:r>
              <a:rPr lang="en-CA" sz="1600" dirty="0">
                <a:highlight>
                  <a:srgbClr val="FFFFFF"/>
                </a:highlight>
              </a:rPr>
              <a:t>.</a:t>
            </a:r>
            <a:br>
              <a:rPr lang="en-CA" sz="1400" dirty="0">
                <a:highlight>
                  <a:srgbClr val="FFFFFF"/>
                </a:highlight>
              </a:rPr>
            </a:br>
            <a:endParaRPr lang="en-CA" sz="1400" dirty="0">
              <a:highlight>
                <a:srgbClr val="FFFFFF"/>
              </a:highlight>
            </a:endParaRPr>
          </a:p>
          <a:p>
            <a:pPr marL="88900" indent="0">
              <a:buNone/>
            </a:pPr>
            <a:r>
              <a:rPr lang="en-CA" sz="1400" dirty="0">
                <a:highlight>
                  <a:srgbClr val="FFFFFF"/>
                </a:highlight>
              </a:rPr>
              <a:t>Used </a:t>
            </a:r>
            <a:r>
              <a:rPr lang="en-CA" sz="1400" dirty="0" err="1">
                <a:highlight>
                  <a:srgbClr val="FFFFFF"/>
                </a:highlight>
              </a:rPr>
              <a:t>PCollection</a:t>
            </a:r>
            <a:r>
              <a:rPr lang="en-CA" sz="1400" dirty="0">
                <a:highlight>
                  <a:srgbClr val="FFFFFF"/>
                </a:highlight>
              </a:rPr>
              <a:t> which represents </a:t>
            </a:r>
            <a:r>
              <a:rPr lang="en-CA" sz="1400" b="1" dirty="0">
                <a:highlight>
                  <a:srgbClr val="FFFFFF"/>
                </a:highlight>
              </a:rPr>
              <a:t>a distributed data set that the Apache Beam pipeline operates on</a:t>
            </a:r>
            <a:r>
              <a:rPr lang="en-CA" sz="1400" dirty="0">
                <a:highlight>
                  <a:srgbClr val="FFFFFF"/>
                </a:highlight>
              </a:rPr>
              <a:t>. The data set can be bounded, meaning it comes from a fixed source like a file, or unbounded, meaning it comes from a continuously updating source via a subscription or other mechanism.</a:t>
            </a:r>
          </a:p>
          <a:p>
            <a:pPr marL="88900" indent="0">
              <a:buNone/>
            </a:pPr>
            <a:r>
              <a:rPr lang="en-CA" sz="1400" dirty="0">
                <a:highlight>
                  <a:srgbClr val="FFFFFF"/>
                </a:highlight>
              </a:rPr>
              <a:t>Used Apache Maven is </a:t>
            </a:r>
            <a:r>
              <a:rPr lang="en-CA" sz="1400" b="1" dirty="0">
                <a:highlight>
                  <a:srgbClr val="FFFFFF"/>
                </a:highlight>
              </a:rPr>
              <a:t>a software project management and comprehension tool. </a:t>
            </a:r>
            <a:r>
              <a:rPr lang="en-CA" sz="1400" dirty="0"/>
              <a:t>Maven can manage a project's build, reporting and documentation from a central piece of information.</a:t>
            </a:r>
            <a:br>
              <a:rPr lang="en-CA" sz="1400" dirty="0">
                <a:highlight>
                  <a:srgbClr val="FFFFFF"/>
                </a:highlight>
              </a:rPr>
            </a:br>
            <a:br>
              <a:rPr lang="en-CA" sz="1400" dirty="0">
                <a:highlight>
                  <a:srgbClr val="FFFFFF"/>
                </a:highlight>
              </a:rPr>
            </a:br>
            <a:endParaRPr sz="1400" dirty="0">
              <a:solidFill>
                <a:srgbClr val="555555"/>
              </a:solidFill>
              <a:highlight>
                <a:srgbClr val="FFFFFF"/>
              </a:highlight>
            </a:endParaRPr>
          </a:p>
          <a:p>
            <a:pPr marL="0" lvl="0" indent="0" algn="ctr" rtl="0">
              <a:lnSpc>
                <a:spcPct val="150000"/>
              </a:lnSpc>
              <a:spcBef>
                <a:spcPts val="1400"/>
              </a:spcBef>
              <a:spcAft>
                <a:spcPts val="0"/>
              </a:spcAft>
              <a:buClr>
                <a:schemeClr val="accent6"/>
              </a:buClr>
              <a:buSzPts val="1100"/>
              <a:buFont typeface="Arial"/>
              <a:buNone/>
            </a:pPr>
            <a:endParaRPr sz="1150" dirty="0">
              <a:solidFill>
                <a:srgbClr val="555555"/>
              </a:solidFill>
              <a:highlight>
                <a:srgbClr val="FFFFFF"/>
              </a:highlight>
            </a:endParaRPr>
          </a:p>
          <a:p>
            <a:pPr marL="88900" lvl="0" indent="0" algn="l" rtl="0">
              <a:lnSpc>
                <a:spcPct val="100000"/>
              </a:lnSpc>
              <a:spcBef>
                <a:spcPts val="1400"/>
              </a:spcBef>
              <a:spcAft>
                <a:spcPts val="0"/>
              </a:spcAft>
              <a:buSzPts val="2200"/>
              <a:buNone/>
            </a:pPr>
            <a:endParaRPr sz="1200" dirty="0">
              <a:solidFill>
                <a:srgbClr val="202124"/>
              </a:solidFill>
              <a:highlight>
                <a:srgbClr val="FFFFFF"/>
              </a:highlight>
            </a:endParaRPr>
          </a:p>
        </p:txBody>
      </p:sp>
      <p:sp>
        <p:nvSpPr>
          <p:cNvPr id="162" name="Google Shape;162;g119b5a7cbeb_0_19"/>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3600"/>
              <a:buNone/>
            </a:pPr>
            <a:r>
              <a:rPr lang="en-US" dirty="0"/>
              <a:t>Wordcount dataflow template</a:t>
            </a:r>
            <a:endParaRPr dirty="0"/>
          </a:p>
        </p:txBody>
      </p:sp>
      <p:sp>
        <p:nvSpPr>
          <p:cNvPr id="5" name="TextBox 4">
            <a:extLst>
              <a:ext uri="{FF2B5EF4-FFF2-40B4-BE49-F238E27FC236}">
                <a16:creationId xmlns:a16="http://schemas.microsoft.com/office/drawing/2014/main" id="{6668706F-92E8-E849-8B7C-7AAE7CE91CF7}"/>
              </a:ext>
            </a:extLst>
          </p:cNvPr>
          <p:cNvSpPr txBox="1"/>
          <p:nvPr/>
        </p:nvSpPr>
        <p:spPr>
          <a:xfrm>
            <a:off x="3048856" y="3277680"/>
            <a:ext cx="6097712" cy="307777"/>
          </a:xfrm>
          <a:prstGeom prst="rect">
            <a:avLst/>
          </a:prstGeom>
          <a:noFill/>
        </p:spPr>
        <p:txBody>
          <a:bodyPr wrap="square">
            <a:spAutoFit/>
          </a:bodyPr>
          <a:lstStyle/>
          <a:p>
            <a:r>
              <a:rPr lang="en-CA" b="0" dirty="0">
                <a:effectLst/>
              </a:rPr>
              <a:t> </a:t>
            </a:r>
            <a:endParaRPr lang="en-US" dirty="0"/>
          </a:p>
        </p:txBody>
      </p:sp>
      <p:sp>
        <p:nvSpPr>
          <p:cNvPr id="7" name="TextBox 6">
            <a:extLst>
              <a:ext uri="{FF2B5EF4-FFF2-40B4-BE49-F238E27FC236}">
                <a16:creationId xmlns:a16="http://schemas.microsoft.com/office/drawing/2014/main" id="{43CBFC5B-78C6-804F-9602-5F9E7847B221}"/>
              </a:ext>
            </a:extLst>
          </p:cNvPr>
          <p:cNvSpPr txBox="1"/>
          <p:nvPr/>
        </p:nvSpPr>
        <p:spPr>
          <a:xfrm>
            <a:off x="3048856" y="3277680"/>
            <a:ext cx="6097712" cy="307777"/>
          </a:xfrm>
          <a:prstGeom prst="rect">
            <a:avLst/>
          </a:prstGeom>
          <a:noFill/>
        </p:spPr>
        <p:txBody>
          <a:bodyPr wrap="square">
            <a:spAutoFit/>
          </a:bodyPr>
          <a:lstStyle/>
          <a:p>
            <a:r>
              <a:rPr lang="en-CA" b="0" dirty="0">
                <a:effectLst/>
              </a:rPr>
              <a:t> </a:t>
            </a:r>
            <a:endParaRPr lang="en-US" dirty="0"/>
          </a:p>
        </p:txBody>
      </p:sp>
      <p:graphicFrame>
        <p:nvGraphicFramePr>
          <p:cNvPr id="2" name="Table 1">
            <a:extLst>
              <a:ext uri="{FF2B5EF4-FFF2-40B4-BE49-F238E27FC236}">
                <a16:creationId xmlns:a16="http://schemas.microsoft.com/office/drawing/2014/main" id="{0A9C79CA-8AC4-9242-B30F-AB4F492B0F71}"/>
              </a:ext>
            </a:extLst>
          </p:cNvPr>
          <p:cNvGraphicFramePr>
            <a:graphicFrameLocks noGrp="1"/>
          </p:cNvGraphicFramePr>
          <p:nvPr>
            <p:extLst>
              <p:ext uri="{D42A27DB-BD31-4B8C-83A1-F6EECF244321}">
                <p14:modId xmlns:p14="http://schemas.microsoft.com/office/powerpoint/2010/main" val="291408078"/>
              </p:ext>
            </p:extLst>
          </p:nvPr>
        </p:nvGraphicFramePr>
        <p:xfrm>
          <a:off x="623112" y="5257799"/>
          <a:ext cx="7392176" cy="1127760"/>
        </p:xfrm>
        <a:graphic>
          <a:graphicData uri="http://schemas.openxmlformats.org/drawingml/2006/table">
            <a:tbl>
              <a:tblPr/>
              <a:tblGrid>
                <a:gridCol w="3696088">
                  <a:extLst>
                    <a:ext uri="{9D8B030D-6E8A-4147-A177-3AD203B41FA5}">
                      <a16:colId xmlns:a16="http://schemas.microsoft.com/office/drawing/2014/main" val="1862238713"/>
                    </a:ext>
                  </a:extLst>
                </a:gridCol>
                <a:gridCol w="3696088">
                  <a:extLst>
                    <a:ext uri="{9D8B030D-6E8A-4147-A177-3AD203B41FA5}">
                      <a16:colId xmlns:a16="http://schemas.microsoft.com/office/drawing/2014/main" val="2714291305"/>
                    </a:ext>
                  </a:extLst>
                </a:gridCol>
              </a:tblGrid>
              <a:tr h="281668">
                <a:tc>
                  <a:txBody>
                    <a:bodyPr/>
                    <a:lstStyle/>
                    <a:p>
                      <a:pPr algn="l" fontAlgn="ctr"/>
                      <a:r>
                        <a:rPr lang="en-CA">
                          <a:effectLst/>
                        </a:rPr>
                        <a:t>Parameter</a:t>
                      </a:r>
                    </a:p>
                  </a:txBody>
                  <a:tcPr anchor="ctr">
                    <a:lnL>
                      <a:noFill/>
                    </a:lnL>
                    <a:lnR>
                      <a:noFill/>
                    </a:lnR>
                    <a:lnT>
                      <a:noFill/>
                    </a:lnT>
                    <a:lnB>
                      <a:noFill/>
                    </a:lnB>
                    <a:solidFill>
                      <a:srgbClr val="FFFFFF"/>
                    </a:solidFill>
                  </a:tcPr>
                </a:tc>
                <a:tc>
                  <a:txBody>
                    <a:bodyPr/>
                    <a:lstStyle/>
                    <a:p>
                      <a:pPr algn="l" fontAlgn="ctr"/>
                      <a:r>
                        <a:rPr lang="en-CA" dirty="0">
                          <a:effectLst/>
                        </a:rPr>
                        <a:t>Description</a:t>
                      </a:r>
                    </a:p>
                  </a:txBody>
                  <a:tcPr anchor="ctr">
                    <a:lnL>
                      <a:noFill/>
                    </a:lnL>
                    <a:lnR>
                      <a:noFill/>
                    </a:lnR>
                    <a:lnT>
                      <a:noFill/>
                    </a:lnT>
                    <a:lnB>
                      <a:noFill/>
                    </a:lnB>
                    <a:solidFill>
                      <a:srgbClr val="FFFFFF"/>
                    </a:solidFill>
                  </a:tcPr>
                </a:tc>
                <a:extLst>
                  <a:ext uri="{0D108BD9-81ED-4DB2-BD59-A6C34878D82A}">
                    <a16:rowId xmlns:a16="http://schemas.microsoft.com/office/drawing/2014/main" val="2676537148"/>
                  </a:ext>
                </a:extLst>
              </a:tr>
              <a:tr h="187779">
                <a:tc>
                  <a:txBody>
                    <a:bodyPr/>
                    <a:lstStyle/>
                    <a:p>
                      <a:pPr fontAlgn="t"/>
                      <a:r>
                        <a:rPr lang="en-CA" dirty="0" err="1">
                          <a:effectLst/>
                          <a:latin typeface="Roboto" panose="02000000000000000000" pitchFamily="2" charset="0"/>
                        </a:rPr>
                        <a:t>inputFile</a:t>
                      </a:r>
                      <a:endParaRPr lang="en-CA" dirty="0">
                        <a:effectLst/>
                        <a:latin typeface="Roboto" panose="02000000000000000000" pitchFamily="2" charset="0"/>
                      </a:endParaRPr>
                    </a:p>
                  </a:txBody>
                  <a:tcPr>
                    <a:lnL>
                      <a:noFill/>
                    </a:lnL>
                    <a:lnR>
                      <a:noFill/>
                    </a:lnR>
                    <a:lnT>
                      <a:noFill/>
                    </a:lnT>
                    <a:lnB>
                      <a:noFill/>
                    </a:lnB>
                    <a:solidFill>
                      <a:srgbClr val="FFFFFF"/>
                    </a:solidFill>
                  </a:tcPr>
                </a:tc>
                <a:tc>
                  <a:txBody>
                    <a:bodyPr/>
                    <a:lstStyle/>
                    <a:p>
                      <a:pPr fontAlgn="t"/>
                      <a:r>
                        <a:rPr lang="en-CA">
                          <a:effectLst/>
                          <a:latin typeface="Roboto" panose="02000000000000000000" pitchFamily="2" charset="0"/>
                        </a:rPr>
                        <a:t>The Cloud Storage input file's path.</a:t>
                      </a:r>
                    </a:p>
                  </a:txBody>
                  <a:tcPr>
                    <a:lnL>
                      <a:noFill/>
                    </a:lnL>
                    <a:lnR>
                      <a:noFill/>
                    </a:lnR>
                    <a:lnT>
                      <a:noFill/>
                    </a:lnT>
                    <a:lnB>
                      <a:noFill/>
                    </a:lnB>
                    <a:solidFill>
                      <a:srgbClr val="FFFFFF"/>
                    </a:solidFill>
                  </a:tcPr>
                </a:tc>
                <a:extLst>
                  <a:ext uri="{0D108BD9-81ED-4DB2-BD59-A6C34878D82A}">
                    <a16:rowId xmlns:a16="http://schemas.microsoft.com/office/drawing/2014/main" val="1240577301"/>
                  </a:ext>
                </a:extLst>
              </a:tr>
              <a:tr h="187779">
                <a:tc>
                  <a:txBody>
                    <a:bodyPr/>
                    <a:lstStyle/>
                    <a:p>
                      <a:pPr fontAlgn="t"/>
                      <a:r>
                        <a:rPr lang="en-CA">
                          <a:effectLst/>
                          <a:latin typeface="Roboto" panose="02000000000000000000" pitchFamily="2" charset="0"/>
                        </a:rPr>
                        <a:t>output</a:t>
                      </a:r>
                    </a:p>
                  </a:txBody>
                  <a:tcPr>
                    <a:lnL>
                      <a:noFill/>
                    </a:lnL>
                    <a:lnR>
                      <a:noFill/>
                    </a:lnR>
                    <a:lnT>
                      <a:noFill/>
                    </a:lnT>
                    <a:lnB>
                      <a:noFill/>
                    </a:lnB>
                    <a:solidFill>
                      <a:srgbClr val="FFFFFF"/>
                    </a:solidFill>
                  </a:tcPr>
                </a:tc>
                <a:tc>
                  <a:txBody>
                    <a:bodyPr/>
                    <a:lstStyle/>
                    <a:p>
                      <a:pPr fontAlgn="t"/>
                      <a:r>
                        <a:rPr lang="en-CA" dirty="0">
                          <a:effectLst/>
                          <a:latin typeface="Roboto" panose="02000000000000000000" pitchFamily="2" charset="0"/>
                        </a:rPr>
                        <a:t>The Cloud Storage output file's path and prefix.</a:t>
                      </a:r>
                    </a:p>
                  </a:txBody>
                  <a:tcPr>
                    <a:lnL>
                      <a:noFill/>
                    </a:lnL>
                    <a:lnR>
                      <a:noFill/>
                    </a:lnR>
                    <a:lnT>
                      <a:noFill/>
                    </a:lnT>
                    <a:lnB>
                      <a:noFill/>
                    </a:lnB>
                    <a:solidFill>
                      <a:srgbClr val="FFFFFF"/>
                    </a:solidFill>
                  </a:tcPr>
                </a:tc>
                <a:extLst>
                  <a:ext uri="{0D108BD9-81ED-4DB2-BD59-A6C34878D82A}">
                    <a16:rowId xmlns:a16="http://schemas.microsoft.com/office/drawing/2014/main" val="877546771"/>
                  </a:ext>
                </a:extLst>
              </a:tr>
            </a:tbl>
          </a:graphicData>
        </a:graphic>
      </p:graphicFrame>
    </p:spTree>
    <p:extLst>
      <p:ext uri="{BB962C8B-B14F-4D97-AF65-F5344CB8AC3E}">
        <p14:creationId xmlns:p14="http://schemas.microsoft.com/office/powerpoint/2010/main" val="3784577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19b5a7cbeb_0_19"/>
          <p:cNvSpPr txBox="1">
            <a:spLocks noGrp="1"/>
          </p:cNvSpPr>
          <p:nvPr>
            <p:ph type="body" idx="1"/>
          </p:nvPr>
        </p:nvSpPr>
        <p:spPr>
          <a:xfrm>
            <a:off x="381000" y="2209800"/>
            <a:ext cx="11430000" cy="4047162"/>
          </a:xfrm>
          <a:prstGeom prst="rect">
            <a:avLst/>
          </a:prstGeom>
          <a:noFill/>
          <a:ln>
            <a:noFill/>
          </a:ln>
        </p:spPr>
        <p:txBody>
          <a:bodyPr spcFirstLastPara="1" wrap="square" lIns="91425" tIns="45700" rIns="91425" bIns="45700" anchor="t" anchorCtr="0">
            <a:noAutofit/>
          </a:bodyPr>
          <a:lstStyle/>
          <a:p>
            <a:r>
              <a:rPr lang="en-CA" sz="1600" dirty="0">
                <a:highlight>
                  <a:srgbClr val="FFFFFF"/>
                </a:highlight>
              </a:rPr>
              <a:t>A simple example of pipeline</a:t>
            </a:r>
          </a:p>
          <a:p>
            <a:pPr marL="88900" indent="0">
              <a:buNone/>
            </a:pPr>
            <a:endParaRPr lang="en-CA" sz="1600" dirty="0">
              <a:highlight>
                <a:srgbClr val="FFFFFF"/>
              </a:highlight>
            </a:endParaRPr>
          </a:p>
          <a:p>
            <a:r>
              <a:rPr lang="en-CA" sz="1600" dirty="0">
                <a:highlight>
                  <a:srgbClr val="FFFFFF"/>
                </a:highlight>
              </a:rPr>
              <a:t>the code for creating the pipeline</a:t>
            </a:r>
          </a:p>
          <a:p>
            <a:r>
              <a:rPr lang="en-CA" sz="1600" dirty="0">
                <a:highlight>
                  <a:srgbClr val="FFFFFF"/>
                </a:highlight>
                <a:hlinkClick r:id="rId3"/>
              </a:rPr>
              <a:t>https://github.com/tuanavu/google-dataflow-examples/blob/master/examples/wordcount.py</a:t>
            </a:r>
            <a:br>
              <a:rPr lang="en-CA" sz="1600" dirty="0">
                <a:highlight>
                  <a:srgbClr val="FFFFFF"/>
                </a:highlight>
              </a:rPr>
            </a:br>
            <a:br>
              <a:rPr lang="en-CA" sz="1600" dirty="0">
                <a:highlight>
                  <a:srgbClr val="FFFFFF"/>
                </a:highlight>
              </a:rPr>
            </a:br>
            <a:endParaRPr lang="en-CA" sz="1600" dirty="0">
              <a:highlight>
                <a:srgbClr val="FFFFFF"/>
              </a:highlight>
            </a:endParaRPr>
          </a:p>
          <a:p>
            <a:r>
              <a:rPr lang="en-CA" sz="1600" dirty="0">
                <a:highlight>
                  <a:srgbClr val="FFFFFF"/>
                </a:highlight>
              </a:rPr>
              <a:t>tutorial</a:t>
            </a:r>
          </a:p>
          <a:p>
            <a:r>
              <a:rPr lang="en-CA" sz="1600" dirty="0">
                <a:highlight>
                  <a:srgbClr val="FFFFFF"/>
                </a:highlight>
              </a:rPr>
              <a:t>to run the Wordcount pipeline project</a:t>
            </a:r>
          </a:p>
          <a:p>
            <a:r>
              <a:rPr lang="en-CA" sz="1600" dirty="0">
                <a:highlight>
                  <a:srgbClr val="FFFFFF"/>
                </a:highlight>
                <a:hlinkClick r:id="rId4"/>
              </a:rPr>
              <a:t>https://codelabs.developers.google.com/codelabs/cloud-dataflow-starter#0</a:t>
            </a:r>
            <a:endParaRPr lang="en-CA" sz="1600" dirty="0">
              <a:highlight>
                <a:srgbClr val="FFFFFF"/>
              </a:highlight>
            </a:endParaRPr>
          </a:p>
          <a:p>
            <a:pPr marL="88900" indent="0">
              <a:buNone/>
            </a:pPr>
            <a:br>
              <a:rPr lang="en-CA" sz="1600" dirty="0">
                <a:highlight>
                  <a:srgbClr val="FFFFFF"/>
                </a:highlight>
              </a:rPr>
            </a:br>
            <a:br>
              <a:rPr lang="en-CA" sz="1600" dirty="0">
                <a:highlight>
                  <a:srgbClr val="FFFFFF"/>
                </a:highlight>
              </a:rPr>
            </a:br>
            <a:br>
              <a:rPr lang="en-CA" sz="1600" dirty="0">
                <a:highlight>
                  <a:srgbClr val="FFFFFF"/>
                </a:highlight>
              </a:rPr>
            </a:br>
            <a:endParaRPr sz="1600" dirty="0">
              <a:solidFill>
                <a:srgbClr val="555555"/>
              </a:solidFill>
              <a:highlight>
                <a:srgbClr val="FFFFFF"/>
              </a:highlight>
            </a:endParaRPr>
          </a:p>
          <a:p>
            <a:pPr marL="0" lvl="0" indent="0" algn="ctr" rtl="0">
              <a:lnSpc>
                <a:spcPct val="150000"/>
              </a:lnSpc>
              <a:spcBef>
                <a:spcPts val="1400"/>
              </a:spcBef>
              <a:spcAft>
                <a:spcPts val="0"/>
              </a:spcAft>
              <a:buClr>
                <a:schemeClr val="accent6"/>
              </a:buClr>
              <a:buSzPts val="1100"/>
              <a:buFont typeface="Arial"/>
              <a:buNone/>
            </a:pPr>
            <a:endParaRPr sz="1150" dirty="0">
              <a:solidFill>
                <a:srgbClr val="555555"/>
              </a:solidFill>
              <a:highlight>
                <a:srgbClr val="FFFFFF"/>
              </a:highlight>
            </a:endParaRPr>
          </a:p>
          <a:p>
            <a:pPr marL="88900" lvl="0" indent="0" algn="l" rtl="0">
              <a:lnSpc>
                <a:spcPct val="100000"/>
              </a:lnSpc>
              <a:spcBef>
                <a:spcPts val="1400"/>
              </a:spcBef>
              <a:spcAft>
                <a:spcPts val="0"/>
              </a:spcAft>
              <a:buSzPts val="2200"/>
              <a:buNone/>
            </a:pPr>
            <a:endParaRPr sz="1200" dirty="0">
              <a:solidFill>
                <a:srgbClr val="202124"/>
              </a:solidFill>
              <a:highlight>
                <a:srgbClr val="FFFFFF"/>
              </a:highlight>
            </a:endParaRPr>
          </a:p>
        </p:txBody>
      </p:sp>
      <p:sp>
        <p:nvSpPr>
          <p:cNvPr id="162" name="Google Shape;162;g119b5a7cbeb_0_19"/>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3600"/>
              <a:buNone/>
            </a:pPr>
            <a:r>
              <a:rPr lang="en-US" dirty="0"/>
              <a:t>Wordcount dataflow template</a:t>
            </a:r>
            <a:endParaRPr dirty="0"/>
          </a:p>
        </p:txBody>
      </p:sp>
      <p:sp>
        <p:nvSpPr>
          <p:cNvPr id="5" name="TextBox 4">
            <a:extLst>
              <a:ext uri="{FF2B5EF4-FFF2-40B4-BE49-F238E27FC236}">
                <a16:creationId xmlns:a16="http://schemas.microsoft.com/office/drawing/2014/main" id="{6668706F-92E8-E849-8B7C-7AAE7CE91CF7}"/>
              </a:ext>
            </a:extLst>
          </p:cNvPr>
          <p:cNvSpPr txBox="1"/>
          <p:nvPr/>
        </p:nvSpPr>
        <p:spPr>
          <a:xfrm>
            <a:off x="3048856" y="3277680"/>
            <a:ext cx="6097712" cy="307777"/>
          </a:xfrm>
          <a:prstGeom prst="rect">
            <a:avLst/>
          </a:prstGeom>
          <a:noFill/>
        </p:spPr>
        <p:txBody>
          <a:bodyPr wrap="square">
            <a:spAutoFit/>
          </a:bodyPr>
          <a:lstStyle/>
          <a:p>
            <a:r>
              <a:rPr lang="en-CA" b="0" dirty="0">
                <a:effectLst/>
              </a:rPr>
              <a:t> </a:t>
            </a:r>
            <a:endParaRPr lang="en-US" dirty="0"/>
          </a:p>
        </p:txBody>
      </p:sp>
      <p:sp>
        <p:nvSpPr>
          <p:cNvPr id="7" name="TextBox 6">
            <a:extLst>
              <a:ext uri="{FF2B5EF4-FFF2-40B4-BE49-F238E27FC236}">
                <a16:creationId xmlns:a16="http://schemas.microsoft.com/office/drawing/2014/main" id="{43CBFC5B-78C6-804F-9602-5F9E7847B221}"/>
              </a:ext>
            </a:extLst>
          </p:cNvPr>
          <p:cNvSpPr txBox="1"/>
          <p:nvPr/>
        </p:nvSpPr>
        <p:spPr>
          <a:xfrm>
            <a:off x="3048856" y="3277680"/>
            <a:ext cx="6097712" cy="307777"/>
          </a:xfrm>
          <a:prstGeom prst="rect">
            <a:avLst/>
          </a:prstGeom>
          <a:noFill/>
        </p:spPr>
        <p:txBody>
          <a:bodyPr wrap="square">
            <a:spAutoFit/>
          </a:bodyPr>
          <a:lstStyle/>
          <a:p>
            <a:r>
              <a:rPr lang="en-CA" b="0" dirty="0">
                <a:effectLst/>
              </a:rPr>
              <a:t> </a:t>
            </a:r>
            <a:endParaRPr lang="en-US" dirty="0"/>
          </a:p>
        </p:txBody>
      </p:sp>
    </p:spTree>
    <p:extLst>
      <p:ext uri="{BB962C8B-B14F-4D97-AF65-F5344CB8AC3E}">
        <p14:creationId xmlns:p14="http://schemas.microsoft.com/office/powerpoint/2010/main" val="1282265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1150af27c69_0_1"/>
          <p:cNvSpPr txBox="1">
            <a:spLocks noGrp="1"/>
          </p:cNvSpPr>
          <p:nvPr>
            <p:ph type="body" idx="1"/>
          </p:nvPr>
        </p:nvSpPr>
        <p:spPr>
          <a:xfrm>
            <a:off x="381000" y="2209800"/>
            <a:ext cx="11430000" cy="42672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00000"/>
              </a:lnSpc>
              <a:spcBef>
                <a:spcPts val="1000"/>
              </a:spcBef>
              <a:spcAft>
                <a:spcPts val="0"/>
              </a:spcAft>
              <a:buSzPts val="2200"/>
              <a:buNone/>
            </a:pPr>
            <a:endParaRPr dirty="0"/>
          </a:p>
          <a:p>
            <a:pPr marL="457200" lvl="0" indent="-368300" algn="l" rtl="0">
              <a:lnSpc>
                <a:spcPct val="100000"/>
              </a:lnSpc>
              <a:spcBef>
                <a:spcPts val="0"/>
              </a:spcBef>
              <a:spcAft>
                <a:spcPts val="0"/>
              </a:spcAft>
              <a:buSzPts val="2200"/>
              <a:buAutoNum type="arabicParenR"/>
            </a:pPr>
            <a:r>
              <a:rPr lang="en-US" dirty="0" err="1"/>
              <a:t>Cloud.google.com</a:t>
            </a:r>
            <a:endParaRPr dirty="0"/>
          </a:p>
          <a:p>
            <a:pPr marL="457200" lvl="0" indent="-368300" algn="l" rtl="0">
              <a:lnSpc>
                <a:spcPct val="100000"/>
              </a:lnSpc>
              <a:spcBef>
                <a:spcPts val="0"/>
              </a:spcBef>
              <a:spcAft>
                <a:spcPts val="0"/>
              </a:spcAft>
              <a:buSzPts val="2200"/>
              <a:buAutoNum type="arabicParenR"/>
            </a:pPr>
            <a:r>
              <a:rPr lang="en-US" u="sng" dirty="0">
                <a:solidFill>
                  <a:schemeClr val="hlink"/>
                </a:solidFill>
                <a:hlinkClick r:id="rId3"/>
              </a:rPr>
              <a:t>https://cloud.google.com/bigquery-ml/docs</a:t>
            </a:r>
            <a:endParaRPr dirty="0"/>
          </a:p>
          <a:p>
            <a:pPr marL="457200" lvl="0" indent="-368300" algn="l" rtl="0">
              <a:lnSpc>
                <a:spcPct val="100000"/>
              </a:lnSpc>
              <a:spcBef>
                <a:spcPts val="0"/>
              </a:spcBef>
              <a:spcAft>
                <a:spcPts val="0"/>
              </a:spcAft>
              <a:buSzPts val="2200"/>
              <a:buAutoNum type="arabicParenR"/>
            </a:pPr>
            <a:r>
              <a:rPr lang="en-US" u="sng" dirty="0">
                <a:solidFill>
                  <a:schemeClr val="hlink"/>
                </a:solidFill>
                <a:hlinkClick r:id="rId4"/>
              </a:rPr>
              <a:t>https://cloud.google.com/bigquery-ml/docs/logistic-regression-prediction</a:t>
            </a:r>
            <a:endParaRPr dirty="0"/>
          </a:p>
          <a:p>
            <a:pPr marL="457200" lvl="0" indent="-368300" algn="l" rtl="0">
              <a:lnSpc>
                <a:spcPct val="100000"/>
              </a:lnSpc>
              <a:spcBef>
                <a:spcPts val="0"/>
              </a:spcBef>
              <a:spcAft>
                <a:spcPts val="0"/>
              </a:spcAft>
              <a:buSzPts val="2200"/>
              <a:buAutoNum type="arabicParenR"/>
            </a:pPr>
            <a:r>
              <a:rPr lang="en-US" dirty="0">
                <a:hlinkClick r:id="rId5"/>
              </a:rPr>
              <a:t>https://cloud.google.com/bigquery-ml/docs/reference/standard-sql/bigqueryml-syntax-create-glm#data_split_method</a:t>
            </a:r>
            <a:endParaRPr lang="en-US" dirty="0"/>
          </a:p>
          <a:p>
            <a:pPr lvl="0">
              <a:spcBef>
                <a:spcPts val="0"/>
              </a:spcBef>
              <a:buAutoNum type="arabicParenR"/>
            </a:pPr>
            <a:r>
              <a:rPr lang="en-CA" dirty="0"/>
              <a:t>https://</a:t>
            </a:r>
            <a:r>
              <a:rPr lang="en-CA" dirty="0" err="1"/>
              <a:t>medium.com</a:t>
            </a:r>
            <a:r>
              <a:rPr lang="en-CA" dirty="0"/>
              <a:t>/analytics-</a:t>
            </a:r>
            <a:r>
              <a:rPr lang="en-CA" dirty="0" err="1"/>
              <a:t>vidhya</a:t>
            </a:r>
            <a:r>
              <a:rPr lang="en-CA" dirty="0"/>
              <a:t>/introduction-to-machine-learning-in-google-bigquery-452194ec2bed</a:t>
            </a:r>
            <a:endParaRPr dirty="0"/>
          </a:p>
        </p:txBody>
      </p:sp>
      <p:sp>
        <p:nvSpPr>
          <p:cNvPr id="217" name="Google Shape;217;g1150af27c69_0_1"/>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3600"/>
              <a:buNone/>
            </a:pPr>
            <a:r>
              <a:rPr lang="en-US"/>
              <a:t>Refrences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p1"/>
          <p:cNvSpPr txBox="1">
            <a:spLocks noGrp="1"/>
          </p:cNvSpPr>
          <p:nvPr>
            <p:ph type="body" idx="2"/>
          </p:nvPr>
        </p:nvSpPr>
        <p:spPr>
          <a:xfrm>
            <a:off x="380999" y="1219200"/>
            <a:ext cx="11430001" cy="533400"/>
          </a:xfrm>
          <a:prstGeom prst="rect">
            <a:avLst/>
          </a:prstGeom>
          <a:noFill/>
          <a:ln>
            <a:noFill/>
          </a:ln>
        </p:spPr>
        <p:txBody>
          <a:bodyPr spcFirstLastPara="1" wrap="square" lIns="91425" tIns="45700" rIns="91425" bIns="45700" anchor="t" anchorCtr="0">
            <a:noAutofit/>
          </a:bodyPr>
          <a:lstStyle/>
          <a:p>
            <a:r>
              <a:rPr lang="en-CA" dirty="0"/>
              <a:t>Distributed Messages Challenges</a:t>
            </a:r>
            <a:endParaRPr lang="en-CA" b="0" dirty="0"/>
          </a:p>
          <a:p>
            <a:br>
              <a:rPr lang="en-CA" dirty="0"/>
            </a:br>
            <a:endParaRPr dirty="0"/>
          </a:p>
        </p:txBody>
      </p:sp>
      <p:pic>
        <p:nvPicPr>
          <p:cNvPr id="5" name="Picture 4">
            <a:extLst>
              <a:ext uri="{FF2B5EF4-FFF2-40B4-BE49-F238E27FC236}">
                <a16:creationId xmlns:a16="http://schemas.microsoft.com/office/drawing/2014/main" id="{D9EB0371-97CC-1049-8020-A62C302B4267}"/>
              </a:ext>
            </a:extLst>
          </p:cNvPr>
          <p:cNvPicPr>
            <a:picLocks noChangeAspect="1"/>
          </p:cNvPicPr>
          <p:nvPr/>
        </p:nvPicPr>
        <p:blipFill>
          <a:blip r:embed="rId3"/>
          <a:stretch>
            <a:fillRect/>
          </a:stretch>
        </p:blipFill>
        <p:spPr>
          <a:xfrm>
            <a:off x="513350" y="2189679"/>
            <a:ext cx="8250506" cy="3568611"/>
          </a:xfrm>
          <a:prstGeom prst="rect">
            <a:avLst/>
          </a:prstGeom>
        </p:spPr>
      </p:pic>
    </p:spTree>
    <p:extLst>
      <p:ext uri="{BB962C8B-B14F-4D97-AF65-F5344CB8AC3E}">
        <p14:creationId xmlns:p14="http://schemas.microsoft.com/office/powerpoint/2010/main" val="747042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g119b5a7cbeb_0_1"/>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r>
              <a:rPr lang="en-CA" dirty="0"/>
              <a:t>Pub/Sub offers reliable, real-time messaging</a:t>
            </a:r>
            <a:endParaRPr lang="en-CA" b="0" dirty="0"/>
          </a:p>
          <a:p>
            <a:br>
              <a:rPr lang="en-CA" dirty="0"/>
            </a:br>
            <a:endParaRPr dirty="0"/>
          </a:p>
        </p:txBody>
      </p:sp>
      <p:pic>
        <p:nvPicPr>
          <p:cNvPr id="5" name="Picture 4">
            <a:extLst>
              <a:ext uri="{FF2B5EF4-FFF2-40B4-BE49-F238E27FC236}">
                <a16:creationId xmlns:a16="http://schemas.microsoft.com/office/drawing/2014/main" id="{B1FD12F8-4213-E24A-9929-A7ADFE396D29}"/>
              </a:ext>
            </a:extLst>
          </p:cNvPr>
          <p:cNvPicPr>
            <a:picLocks noChangeAspect="1"/>
          </p:cNvPicPr>
          <p:nvPr/>
        </p:nvPicPr>
        <p:blipFill>
          <a:blip r:embed="rId3"/>
          <a:stretch>
            <a:fillRect/>
          </a:stretch>
        </p:blipFill>
        <p:spPr>
          <a:xfrm>
            <a:off x="563152" y="2482351"/>
            <a:ext cx="6134100" cy="3225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p32"/>
          <p:cNvSpPr txBox="1">
            <a:spLocks noGrp="1"/>
          </p:cNvSpPr>
          <p:nvPr>
            <p:ph type="body" idx="2"/>
          </p:nvPr>
        </p:nvSpPr>
        <p:spPr>
          <a:xfrm>
            <a:off x="380999" y="1219200"/>
            <a:ext cx="11430001" cy="533400"/>
          </a:xfrm>
          <a:prstGeom prst="rect">
            <a:avLst/>
          </a:prstGeom>
          <a:noFill/>
          <a:ln>
            <a:noFill/>
          </a:ln>
        </p:spPr>
        <p:txBody>
          <a:bodyPr spcFirstLastPara="1" wrap="square" lIns="91425" tIns="45700" rIns="91425" bIns="45700" anchor="t" anchorCtr="0">
            <a:noAutofit/>
          </a:bodyPr>
          <a:lstStyle/>
          <a:p>
            <a:pPr marL="0" lvl="0" indent="0">
              <a:spcBef>
                <a:spcPts val="0"/>
              </a:spcBef>
            </a:pPr>
            <a:r>
              <a:rPr lang="en-CA" dirty="0"/>
              <a:t>Google Cloud Serverless Big Data Pipeline</a:t>
            </a:r>
            <a:endParaRPr dirty="0"/>
          </a:p>
        </p:txBody>
      </p:sp>
      <p:pic>
        <p:nvPicPr>
          <p:cNvPr id="5" name="Picture 4">
            <a:extLst>
              <a:ext uri="{FF2B5EF4-FFF2-40B4-BE49-F238E27FC236}">
                <a16:creationId xmlns:a16="http://schemas.microsoft.com/office/drawing/2014/main" id="{76A03A5D-0CE9-8E4B-9C64-73DE7A96C113}"/>
              </a:ext>
            </a:extLst>
          </p:cNvPr>
          <p:cNvPicPr>
            <a:picLocks noChangeAspect="1"/>
          </p:cNvPicPr>
          <p:nvPr/>
        </p:nvPicPr>
        <p:blipFill>
          <a:blip r:embed="rId3"/>
          <a:stretch>
            <a:fillRect/>
          </a:stretch>
        </p:blipFill>
        <p:spPr>
          <a:xfrm>
            <a:off x="525196" y="3410304"/>
            <a:ext cx="8177018" cy="3289919"/>
          </a:xfrm>
          <a:prstGeom prst="rect">
            <a:avLst/>
          </a:prstGeom>
        </p:spPr>
      </p:pic>
      <p:sp>
        <p:nvSpPr>
          <p:cNvPr id="8" name="Google Shape;137;p1">
            <a:extLst>
              <a:ext uri="{FF2B5EF4-FFF2-40B4-BE49-F238E27FC236}">
                <a16:creationId xmlns:a16="http://schemas.microsoft.com/office/drawing/2014/main" id="{37C04E29-E756-E940-989F-A9005F141382}"/>
              </a:ext>
            </a:extLst>
          </p:cNvPr>
          <p:cNvSpPr txBox="1">
            <a:spLocks noGrp="1"/>
          </p:cNvSpPr>
          <p:nvPr>
            <p:ph type="body" idx="1"/>
          </p:nvPr>
        </p:nvSpPr>
        <p:spPr>
          <a:xfrm>
            <a:off x="381000" y="2209800"/>
            <a:ext cx="11430000" cy="1406703"/>
          </a:xfrm>
          <a:prstGeom prst="rect">
            <a:avLst/>
          </a:prstGeom>
          <a:noFill/>
          <a:ln>
            <a:noFill/>
          </a:ln>
        </p:spPr>
        <p:txBody>
          <a:bodyPr spcFirstLastPara="1" wrap="square" lIns="91425" tIns="45700" rIns="91425" bIns="45700" anchor="t" anchorCtr="0">
            <a:noAutofit/>
          </a:bodyPr>
          <a:lstStyle/>
          <a:p>
            <a:r>
              <a:rPr lang="en-CA" sz="1400" dirty="0"/>
              <a:t>Pub/sub is a first point of contact with our system that reads, stores and publishes messages out to any subscribers.</a:t>
            </a:r>
          </a:p>
          <a:p>
            <a:r>
              <a:rPr lang="en-CA" sz="1400" dirty="0"/>
              <a:t>Dataflow as a subscriber, ingests and transforms those messages into a streaming pipeline.</a:t>
            </a:r>
          </a:p>
          <a:p>
            <a:r>
              <a:rPr lang="en-CA" sz="1400" dirty="0"/>
              <a:t>You can output those messages wherever you want. To do analytics, transfer messages to </a:t>
            </a:r>
            <a:r>
              <a:rPr lang="en-CA" sz="1400" dirty="0" err="1"/>
              <a:t>BigQuery</a:t>
            </a:r>
            <a:r>
              <a:rPr lang="en-CA" sz="1400" dirty="0"/>
              <a:t>.</a:t>
            </a:r>
            <a:br>
              <a:rPr lang="en-CA" dirty="0"/>
            </a:br>
            <a:br>
              <a:rPr lang="en-CA" dirty="0"/>
            </a:br>
            <a:br>
              <a:rPr lang="en-CA" sz="1400" dirty="0"/>
            </a:br>
            <a:endParaRPr sz="1400" dirty="0"/>
          </a:p>
          <a:p>
            <a:pPr marL="0" lvl="0" indent="0" algn="l" rtl="0">
              <a:lnSpc>
                <a:spcPct val="115000"/>
              </a:lnSpc>
              <a:spcBef>
                <a:spcPts val="0"/>
              </a:spcBef>
              <a:spcAft>
                <a:spcPts val="0"/>
              </a:spcAft>
              <a:buSzPts val="1100"/>
              <a:buNone/>
            </a:pP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19b5a7cbeb_0_10"/>
          <p:cNvSpPr txBox="1">
            <a:spLocks noGrp="1"/>
          </p:cNvSpPr>
          <p:nvPr>
            <p:ph type="body" idx="1"/>
          </p:nvPr>
        </p:nvSpPr>
        <p:spPr>
          <a:xfrm>
            <a:off x="381000" y="2209800"/>
            <a:ext cx="11430000" cy="4267200"/>
          </a:xfrm>
          <a:prstGeom prst="rect">
            <a:avLst/>
          </a:prstGeom>
          <a:noFill/>
          <a:ln>
            <a:noFill/>
          </a:ln>
        </p:spPr>
        <p:txBody>
          <a:bodyPr spcFirstLastPara="1" wrap="square" lIns="91425" tIns="45700" rIns="91425" bIns="45700" anchor="t" anchorCtr="0">
            <a:noAutofit/>
          </a:bodyPr>
          <a:lstStyle/>
          <a:p>
            <a:pPr marL="88900" lvl="0" indent="0" algn="l" rtl="0">
              <a:lnSpc>
                <a:spcPct val="100000"/>
              </a:lnSpc>
              <a:spcBef>
                <a:spcPts val="1000"/>
              </a:spcBef>
              <a:spcAft>
                <a:spcPts val="0"/>
              </a:spcAft>
              <a:buSzPts val="2200"/>
              <a:buNone/>
            </a:pPr>
            <a:r>
              <a:rPr lang="en-CA" sz="1200" dirty="0">
                <a:solidFill>
                  <a:srgbClr val="202124"/>
                </a:solidFill>
                <a:highlight>
                  <a:srgbClr val="FFFFFF"/>
                </a:highlight>
              </a:rPr>
              <a:t>To explain more about the Pub/Sub model, we can assume pub/sub as an antenna or HR (Human Resources) topic.</a:t>
            </a:r>
          </a:p>
          <a:p>
            <a:pPr marL="88900" lvl="0" indent="0">
              <a:buNone/>
            </a:pPr>
            <a:r>
              <a:rPr lang="en-CA" sz="1200" dirty="0">
                <a:solidFill>
                  <a:srgbClr val="202124"/>
                </a:solidFill>
              </a:rPr>
              <a:t>A new person joins your company, and then this notification should allow other applications they care about a new user joining your company to subscribe and then get that message when it happens.</a:t>
            </a:r>
          </a:p>
          <a:p>
            <a:pPr marL="88900" lvl="0" indent="0">
              <a:buNone/>
            </a:pPr>
            <a:r>
              <a:rPr lang="en-CA" sz="1200" dirty="0">
                <a:solidFill>
                  <a:srgbClr val="202124"/>
                </a:solidFill>
                <a:highlight>
                  <a:srgbClr val="FFFFFF"/>
                </a:highlight>
              </a:rPr>
              <a:t>Once Pub/Sub receives the message, downstream applications like the company’s directory service, the facilities system, account provisioning, and badge activation systems, can all listen in and process their own next steps independent of one another.</a:t>
            </a:r>
          </a:p>
          <a:p>
            <a:pPr marL="88900" lvl="0" indent="0">
              <a:buNone/>
            </a:pPr>
            <a:r>
              <a:rPr lang="en-CA" sz="1200" dirty="0">
                <a:solidFill>
                  <a:srgbClr val="202124"/>
                </a:solidFill>
              </a:rPr>
              <a:t>Pub/Sub is that good solution to buffering changes from those lightly coupled architectures like this one here with many different upstream sources and potentially many different downstream sinks or subscribers.</a:t>
            </a:r>
          </a:p>
          <a:p>
            <a:pPr marL="88900" lvl="0" indent="0">
              <a:buNone/>
            </a:pPr>
            <a:r>
              <a:rPr lang="en-CA" sz="1200" dirty="0">
                <a:solidFill>
                  <a:srgbClr val="202124"/>
                </a:solidFill>
                <a:highlight>
                  <a:srgbClr val="FFFFFF"/>
                </a:highlight>
              </a:rPr>
              <a:t> </a:t>
            </a:r>
            <a:endParaRPr sz="1200" dirty="0">
              <a:solidFill>
                <a:srgbClr val="202124"/>
              </a:solidFill>
              <a:highlight>
                <a:srgbClr val="FFFFFF"/>
              </a:highlight>
            </a:endParaRPr>
          </a:p>
        </p:txBody>
      </p:sp>
      <p:sp>
        <p:nvSpPr>
          <p:cNvPr id="156" name="Google Shape;156;g119b5a7cbeb_0_10"/>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r>
              <a:rPr lang="en-CA" dirty="0"/>
              <a:t>The Architecture of Pub/Sub</a:t>
            </a:r>
            <a:endParaRPr lang="en-CA" b="0" dirty="0"/>
          </a:p>
          <a:p>
            <a:br>
              <a:rPr lang="en-CA" dirty="0"/>
            </a:br>
            <a:endParaRPr dirty="0"/>
          </a:p>
        </p:txBody>
      </p:sp>
      <p:pic>
        <p:nvPicPr>
          <p:cNvPr id="3" name="Picture 2">
            <a:extLst>
              <a:ext uri="{FF2B5EF4-FFF2-40B4-BE49-F238E27FC236}">
                <a16:creationId xmlns:a16="http://schemas.microsoft.com/office/drawing/2014/main" id="{84CB1511-7465-3A4C-8327-84F2CF12B57B}"/>
              </a:ext>
            </a:extLst>
          </p:cNvPr>
          <p:cNvPicPr>
            <a:picLocks noChangeAspect="1"/>
          </p:cNvPicPr>
          <p:nvPr/>
        </p:nvPicPr>
        <p:blipFill>
          <a:blip r:embed="rId3"/>
          <a:stretch>
            <a:fillRect/>
          </a:stretch>
        </p:blipFill>
        <p:spPr>
          <a:xfrm>
            <a:off x="6537177" y="4027470"/>
            <a:ext cx="5273822" cy="28305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19b5a7cbeb_0_19"/>
          <p:cNvSpPr txBox="1">
            <a:spLocks noGrp="1"/>
          </p:cNvSpPr>
          <p:nvPr>
            <p:ph type="body" idx="1"/>
          </p:nvPr>
        </p:nvSpPr>
        <p:spPr>
          <a:xfrm>
            <a:off x="381000" y="2209800"/>
            <a:ext cx="11430000" cy="738883"/>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1400"/>
              </a:spcBef>
              <a:spcAft>
                <a:spcPts val="0"/>
              </a:spcAft>
              <a:buSzPts val="1100"/>
              <a:buNone/>
            </a:pPr>
            <a:r>
              <a:rPr lang="en-CA" sz="1150" dirty="0">
                <a:solidFill>
                  <a:srgbClr val="555555"/>
                </a:solidFill>
                <a:highlight>
                  <a:srgbClr val="FFFFFF"/>
                </a:highlight>
              </a:rPr>
              <a:t>A pipeline model contains two part, designing and implementing</a:t>
            </a:r>
            <a:endParaRPr sz="1150" dirty="0">
              <a:solidFill>
                <a:srgbClr val="555555"/>
              </a:solidFill>
              <a:highlight>
                <a:srgbClr val="FFFFFF"/>
              </a:highlight>
            </a:endParaRPr>
          </a:p>
          <a:p>
            <a:pPr marL="0" lvl="0" indent="0" algn="ctr" rtl="0">
              <a:lnSpc>
                <a:spcPct val="150000"/>
              </a:lnSpc>
              <a:spcBef>
                <a:spcPts val="1400"/>
              </a:spcBef>
              <a:spcAft>
                <a:spcPts val="0"/>
              </a:spcAft>
              <a:buClr>
                <a:schemeClr val="accent6"/>
              </a:buClr>
              <a:buSzPts val="1100"/>
              <a:buFont typeface="Arial"/>
              <a:buNone/>
            </a:pPr>
            <a:endParaRPr sz="1150" dirty="0">
              <a:solidFill>
                <a:srgbClr val="555555"/>
              </a:solidFill>
              <a:highlight>
                <a:srgbClr val="FFFFFF"/>
              </a:highlight>
            </a:endParaRPr>
          </a:p>
          <a:p>
            <a:pPr marL="88900" lvl="0" indent="0" algn="l" rtl="0">
              <a:lnSpc>
                <a:spcPct val="100000"/>
              </a:lnSpc>
              <a:spcBef>
                <a:spcPts val="1400"/>
              </a:spcBef>
              <a:spcAft>
                <a:spcPts val="0"/>
              </a:spcAft>
              <a:buSzPts val="2200"/>
              <a:buNone/>
            </a:pPr>
            <a:endParaRPr sz="1200" dirty="0">
              <a:solidFill>
                <a:srgbClr val="202124"/>
              </a:solidFill>
              <a:highlight>
                <a:srgbClr val="FFFFFF"/>
              </a:highlight>
            </a:endParaRPr>
          </a:p>
        </p:txBody>
      </p:sp>
      <p:sp>
        <p:nvSpPr>
          <p:cNvPr id="162" name="Google Shape;162;g119b5a7cbeb_0_19"/>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3600"/>
              <a:buNone/>
            </a:pPr>
            <a:r>
              <a:rPr lang="en-US" dirty="0"/>
              <a:t>Pipeline architecture</a:t>
            </a:r>
            <a:endParaRPr dirty="0"/>
          </a:p>
        </p:txBody>
      </p:sp>
      <p:sp>
        <p:nvSpPr>
          <p:cNvPr id="5" name="TextBox 4">
            <a:extLst>
              <a:ext uri="{FF2B5EF4-FFF2-40B4-BE49-F238E27FC236}">
                <a16:creationId xmlns:a16="http://schemas.microsoft.com/office/drawing/2014/main" id="{6668706F-92E8-E849-8B7C-7AAE7CE91CF7}"/>
              </a:ext>
            </a:extLst>
          </p:cNvPr>
          <p:cNvSpPr txBox="1"/>
          <p:nvPr/>
        </p:nvSpPr>
        <p:spPr>
          <a:xfrm>
            <a:off x="3048856" y="3277680"/>
            <a:ext cx="6097712" cy="307777"/>
          </a:xfrm>
          <a:prstGeom prst="rect">
            <a:avLst/>
          </a:prstGeom>
          <a:noFill/>
        </p:spPr>
        <p:txBody>
          <a:bodyPr wrap="square">
            <a:spAutoFit/>
          </a:bodyPr>
          <a:lstStyle/>
          <a:p>
            <a:r>
              <a:rPr lang="en-CA" b="0" dirty="0">
                <a:effectLst/>
              </a:rPr>
              <a:t> </a:t>
            </a:r>
            <a:endParaRPr lang="en-US" dirty="0"/>
          </a:p>
        </p:txBody>
      </p:sp>
      <p:sp>
        <p:nvSpPr>
          <p:cNvPr id="7" name="TextBox 6">
            <a:extLst>
              <a:ext uri="{FF2B5EF4-FFF2-40B4-BE49-F238E27FC236}">
                <a16:creationId xmlns:a16="http://schemas.microsoft.com/office/drawing/2014/main" id="{43CBFC5B-78C6-804F-9602-5F9E7847B221}"/>
              </a:ext>
            </a:extLst>
          </p:cNvPr>
          <p:cNvSpPr txBox="1"/>
          <p:nvPr/>
        </p:nvSpPr>
        <p:spPr>
          <a:xfrm>
            <a:off x="3048856" y="3277680"/>
            <a:ext cx="6097712" cy="307777"/>
          </a:xfrm>
          <a:prstGeom prst="rect">
            <a:avLst/>
          </a:prstGeom>
          <a:noFill/>
        </p:spPr>
        <p:txBody>
          <a:bodyPr wrap="square">
            <a:spAutoFit/>
          </a:bodyPr>
          <a:lstStyle/>
          <a:p>
            <a:r>
              <a:rPr lang="en-CA" b="0" dirty="0">
                <a:effectLst/>
              </a:rPr>
              <a:t> </a:t>
            </a:r>
            <a:endParaRPr lang="en-US" dirty="0"/>
          </a:p>
        </p:txBody>
      </p:sp>
      <p:pic>
        <p:nvPicPr>
          <p:cNvPr id="3" name="Picture 2">
            <a:extLst>
              <a:ext uri="{FF2B5EF4-FFF2-40B4-BE49-F238E27FC236}">
                <a16:creationId xmlns:a16="http://schemas.microsoft.com/office/drawing/2014/main" id="{4E3343CE-154D-CB4B-8383-0B76471A6022}"/>
              </a:ext>
            </a:extLst>
          </p:cNvPr>
          <p:cNvPicPr>
            <a:picLocks noChangeAspect="1"/>
          </p:cNvPicPr>
          <p:nvPr/>
        </p:nvPicPr>
        <p:blipFill>
          <a:blip r:embed="rId3"/>
          <a:stretch>
            <a:fillRect/>
          </a:stretch>
        </p:blipFill>
        <p:spPr>
          <a:xfrm>
            <a:off x="380999" y="3277680"/>
            <a:ext cx="7137400" cy="3238500"/>
          </a:xfrm>
          <a:prstGeom prst="rect">
            <a:avLst/>
          </a:prstGeom>
        </p:spPr>
      </p:pic>
    </p:spTree>
    <p:extLst>
      <p:ext uri="{BB962C8B-B14F-4D97-AF65-F5344CB8AC3E}">
        <p14:creationId xmlns:p14="http://schemas.microsoft.com/office/powerpoint/2010/main" val="1202819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19b5a7cbeb_0_19"/>
          <p:cNvSpPr txBox="1">
            <a:spLocks noGrp="1"/>
          </p:cNvSpPr>
          <p:nvPr>
            <p:ph type="body" idx="1"/>
          </p:nvPr>
        </p:nvSpPr>
        <p:spPr>
          <a:xfrm>
            <a:off x="381000" y="2209800"/>
            <a:ext cx="11430000" cy="738883"/>
          </a:xfrm>
          <a:prstGeom prst="rect">
            <a:avLst/>
          </a:prstGeom>
          <a:noFill/>
          <a:ln>
            <a:noFill/>
          </a:ln>
        </p:spPr>
        <p:txBody>
          <a:bodyPr spcFirstLastPara="1" wrap="square" lIns="91425" tIns="45700" rIns="91425" bIns="45700" anchor="t" anchorCtr="0">
            <a:noAutofit/>
          </a:bodyPr>
          <a:lstStyle/>
          <a:p>
            <a:pPr marL="88900" indent="0">
              <a:spcBef>
                <a:spcPts val="1400"/>
              </a:spcBef>
              <a:buNone/>
            </a:pPr>
            <a:r>
              <a:rPr lang="en-CA" sz="1400" dirty="0">
                <a:highlight>
                  <a:srgbClr val="FFFFFF"/>
                </a:highlight>
              </a:rPr>
              <a:t>Apache beam is an open-source application that you can access to many libraries related to the designing pipeline for both batch data or streaming data.</a:t>
            </a:r>
          </a:p>
          <a:p>
            <a:pPr marL="88900" lvl="0" indent="0" algn="l" rtl="0">
              <a:lnSpc>
                <a:spcPct val="100000"/>
              </a:lnSpc>
              <a:spcBef>
                <a:spcPts val="1400"/>
              </a:spcBef>
              <a:spcAft>
                <a:spcPts val="0"/>
              </a:spcAft>
              <a:buSzPts val="2200"/>
              <a:buNone/>
            </a:pPr>
            <a:endParaRPr sz="1200" dirty="0">
              <a:solidFill>
                <a:srgbClr val="202124"/>
              </a:solidFill>
              <a:highlight>
                <a:srgbClr val="FFFFFF"/>
              </a:highlight>
            </a:endParaRPr>
          </a:p>
        </p:txBody>
      </p:sp>
      <p:sp>
        <p:nvSpPr>
          <p:cNvPr id="162" name="Google Shape;162;g119b5a7cbeb_0_19"/>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3600"/>
              <a:buNone/>
            </a:pPr>
            <a:r>
              <a:rPr lang="en-US" dirty="0"/>
              <a:t>Pipeline architecture</a:t>
            </a:r>
            <a:endParaRPr dirty="0"/>
          </a:p>
        </p:txBody>
      </p:sp>
      <p:sp>
        <p:nvSpPr>
          <p:cNvPr id="5" name="TextBox 4">
            <a:extLst>
              <a:ext uri="{FF2B5EF4-FFF2-40B4-BE49-F238E27FC236}">
                <a16:creationId xmlns:a16="http://schemas.microsoft.com/office/drawing/2014/main" id="{6668706F-92E8-E849-8B7C-7AAE7CE91CF7}"/>
              </a:ext>
            </a:extLst>
          </p:cNvPr>
          <p:cNvSpPr txBox="1"/>
          <p:nvPr/>
        </p:nvSpPr>
        <p:spPr>
          <a:xfrm>
            <a:off x="3048856" y="3277680"/>
            <a:ext cx="6097712" cy="307777"/>
          </a:xfrm>
          <a:prstGeom prst="rect">
            <a:avLst/>
          </a:prstGeom>
          <a:noFill/>
        </p:spPr>
        <p:txBody>
          <a:bodyPr wrap="square">
            <a:spAutoFit/>
          </a:bodyPr>
          <a:lstStyle/>
          <a:p>
            <a:r>
              <a:rPr lang="en-CA" b="0" dirty="0">
                <a:effectLst/>
              </a:rPr>
              <a:t> </a:t>
            </a:r>
            <a:endParaRPr lang="en-US" dirty="0"/>
          </a:p>
        </p:txBody>
      </p:sp>
      <p:sp>
        <p:nvSpPr>
          <p:cNvPr id="7" name="TextBox 6">
            <a:extLst>
              <a:ext uri="{FF2B5EF4-FFF2-40B4-BE49-F238E27FC236}">
                <a16:creationId xmlns:a16="http://schemas.microsoft.com/office/drawing/2014/main" id="{43CBFC5B-78C6-804F-9602-5F9E7847B221}"/>
              </a:ext>
            </a:extLst>
          </p:cNvPr>
          <p:cNvSpPr txBox="1"/>
          <p:nvPr/>
        </p:nvSpPr>
        <p:spPr>
          <a:xfrm>
            <a:off x="3048856" y="3277680"/>
            <a:ext cx="6097712" cy="307777"/>
          </a:xfrm>
          <a:prstGeom prst="rect">
            <a:avLst/>
          </a:prstGeom>
          <a:noFill/>
        </p:spPr>
        <p:txBody>
          <a:bodyPr wrap="square">
            <a:spAutoFit/>
          </a:bodyPr>
          <a:lstStyle/>
          <a:p>
            <a:r>
              <a:rPr lang="en-CA" b="0" dirty="0">
                <a:effectLst/>
              </a:rPr>
              <a:t> </a:t>
            </a:r>
            <a:endParaRPr lang="en-US" dirty="0"/>
          </a:p>
        </p:txBody>
      </p:sp>
      <p:pic>
        <p:nvPicPr>
          <p:cNvPr id="6" name="Picture 5">
            <a:extLst>
              <a:ext uri="{FF2B5EF4-FFF2-40B4-BE49-F238E27FC236}">
                <a16:creationId xmlns:a16="http://schemas.microsoft.com/office/drawing/2014/main" id="{F80E8BC5-4743-5B47-978C-44A159D83C78}"/>
              </a:ext>
            </a:extLst>
          </p:cNvPr>
          <p:cNvPicPr>
            <a:picLocks noChangeAspect="1"/>
          </p:cNvPicPr>
          <p:nvPr/>
        </p:nvPicPr>
        <p:blipFill>
          <a:blip r:embed="rId3"/>
          <a:stretch>
            <a:fillRect/>
          </a:stretch>
        </p:blipFill>
        <p:spPr>
          <a:xfrm>
            <a:off x="380999" y="2948683"/>
            <a:ext cx="6502400" cy="3403600"/>
          </a:xfrm>
          <a:prstGeom prst="rect">
            <a:avLst/>
          </a:prstGeom>
        </p:spPr>
      </p:pic>
    </p:spTree>
    <p:extLst>
      <p:ext uri="{BB962C8B-B14F-4D97-AF65-F5344CB8AC3E}">
        <p14:creationId xmlns:p14="http://schemas.microsoft.com/office/powerpoint/2010/main" val="3766761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g119b5a7cbeb_0_19"/>
          <p:cNvSpPr txBox="1">
            <a:spLocks noGrp="1"/>
          </p:cNvSpPr>
          <p:nvPr>
            <p:ph type="body" idx="2"/>
          </p:nvPr>
        </p:nvSpPr>
        <p:spPr>
          <a:xfrm>
            <a:off x="380999" y="1219200"/>
            <a:ext cx="11430000"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3600"/>
              <a:buNone/>
            </a:pPr>
            <a:r>
              <a:rPr lang="en-US" dirty="0"/>
              <a:t>Pipeline architecture</a:t>
            </a:r>
            <a:endParaRPr dirty="0"/>
          </a:p>
        </p:txBody>
      </p:sp>
      <p:sp>
        <p:nvSpPr>
          <p:cNvPr id="5" name="TextBox 4">
            <a:extLst>
              <a:ext uri="{FF2B5EF4-FFF2-40B4-BE49-F238E27FC236}">
                <a16:creationId xmlns:a16="http://schemas.microsoft.com/office/drawing/2014/main" id="{6668706F-92E8-E849-8B7C-7AAE7CE91CF7}"/>
              </a:ext>
            </a:extLst>
          </p:cNvPr>
          <p:cNvSpPr txBox="1"/>
          <p:nvPr/>
        </p:nvSpPr>
        <p:spPr>
          <a:xfrm>
            <a:off x="3048856" y="3277680"/>
            <a:ext cx="6097712" cy="307777"/>
          </a:xfrm>
          <a:prstGeom prst="rect">
            <a:avLst/>
          </a:prstGeom>
          <a:noFill/>
        </p:spPr>
        <p:txBody>
          <a:bodyPr wrap="square">
            <a:spAutoFit/>
          </a:bodyPr>
          <a:lstStyle/>
          <a:p>
            <a:r>
              <a:rPr lang="en-CA" b="0" dirty="0">
                <a:effectLst/>
              </a:rPr>
              <a:t> </a:t>
            </a:r>
            <a:endParaRPr lang="en-US" dirty="0"/>
          </a:p>
        </p:txBody>
      </p:sp>
      <p:sp>
        <p:nvSpPr>
          <p:cNvPr id="7" name="TextBox 6">
            <a:extLst>
              <a:ext uri="{FF2B5EF4-FFF2-40B4-BE49-F238E27FC236}">
                <a16:creationId xmlns:a16="http://schemas.microsoft.com/office/drawing/2014/main" id="{43CBFC5B-78C6-804F-9602-5F9E7847B221}"/>
              </a:ext>
            </a:extLst>
          </p:cNvPr>
          <p:cNvSpPr txBox="1"/>
          <p:nvPr/>
        </p:nvSpPr>
        <p:spPr>
          <a:xfrm>
            <a:off x="3048856" y="3277680"/>
            <a:ext cx="6097712" cy="307777"/>
          </a:xfrm>
          <a:prstGeom prst="rect">
            <a:avLst/>
          </a:prstGeom>
          <a:noFill/>
        </p:spPr>
        <p:txBody>
          <a:bodyPr wrap="square">
            <a:spAutoFit/>
          </a:bodyPr>
          <a:lstStyle/>
          <a:p>
            <a:r>
              <a:rPr lang="en-CA" b="0" dirty="0">
                <a:effectLst/>
              </a:rPr>
              <a:t> </a:t>
            </a:r>
            <a:endParaRPr lang="en-US" dirty="0"/>
          </a:p>
        </p:txBody>
      </p:sp>
      <p:pic>
        <p:nvPicPr>
          <p:cNvPr id="4" name="Picture 3">
            <a:extLst>
              <a:ext uri="{FF2B5EF4-FFF2-40B4-BE49-F238E27FC236}">
                <a16:creationId xmlns:a16="http://schemas.microsoft.com/office/drawing/2014/main" id="{9919A9A3-C866-EC4E-AAAD-7ABB3B1582F2}"/>
              </a:ext>
            </a:extLst>
          </p:cNvPr>
          <p:cNvPicPr>
            <a:picLocks noChangeAspect="1"/>
          </p:cNvPicPr>
          <p:nvPr/>
        </p:nvPicPr>
        <p:blipFill>
          <a:blip r:embed="rId3"/>
          <a:stretch>
            <a:fillRect/>
          </a:stretch>
        </p:blipFill>
        <p:spPr>
          <a:xfrm>
            <a:off x="633502" y="2085725"/>
            <a:ext cx="7226300" cy="3898900"/>
          </a:xfrm>
          <a:prstGeom prst="rect">
            <a:avLst/>
          </a:prstGeom>
        </p:spPr>
      </p:pic>
    </p:spTree>
    <p:extLst>
      <p:ext uri="{BB962C8B-B14F-4D97-AF65-F5344CB8AC3E}">
        <p14:creationId xmlns:p14="http://schemas.microsoft.com/office/powerpoint/2010/main" val="3443246323"/>
      </p:ext>
    </p:extLst>
  </p:cSld>
  <p:clrMapOvr>
    <a:masterClrMapping/>
  </p:clrMapOvr>
</p:sld>
</file>

<file path=ppt/theme/theme1.xml><?xml version="1.0" encoding="utf-8"?>
<a:theme xmlns:a="http://schemas.openxmlformats.org/drawingml/2006/main" name="Title Slide">
  <a:themeElements>
    <a:clrScheme name="UWinnipeg PPT 1">
      <a:dk1>
        <a:srgbClr val="5E5E5E"/>
      </a:dk1>
      <a:lt1>
        <a:srgbClr val="FFFFFF"/>
      </a:lt1>
      <a:dk2>
        <a:srgbClr val="5E5E5E"/>
      </a:dk2>
      <a:lt2>
        <a:srgbClr val="EAEAEA"/>
      </a:lt2>
      <a:accent1>
        <a:srgbClr val="ED2A3A"/>
      </a:accent1>
      <a:accent2>
        <a:srgbClr val="EAEAEA"/>
      </a:accent2>
      <a:accent3>
        <a:srgbClr val="C0C0C0"/>
      </a:accent3>
      <a:accent4>
        <a:srgbClr val="929292"/>
      </a:accent4>
      <a:accent5>
        <a:srgbClr val="5E5E5E"/>
      </a:accent5>
      <a:accent6>
        <a:srgbClr val="000000"/>
      </a:accent6>
      <a:hlink>
        <a:srgbClr val="ED2A3A"/>
      </a:hlink>
      <a:folHlink>
        <a:srgbClr val="8081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Slides">
  <a:themeElements>
    <a:clrScheme name="UWinnipeg PPT 1">
      <a:dk1>
        <a:srgbClr val="5E5E5E"/>
      </a:dk1>
      <a:lt1>
        <a:srgbClr val="FFFFFF"/>
      </a:lt1>
      <a:dk2>
        <a:srgbClr val="5E5E5E"/>
      </a:dk2>
      <a:lt2>
        <a:srgbClr val="EAEAEA"/>
      </a:lt2>
      <a:accent1>
        <a:srgbClr val="ED2A3A"/>
      </a:accent1>
      <a:accent2>
        <a:srgbClr val="EAEAEA"/>
      </a:accent2>
      <a:accent3>
        <a:srgbClr val="C0C0C0"/>
      </a:accent3>
      <a:accent4>
        <a:srgbClr val="929292"/>
      </a:accent4>
      <a:accent5>
        <a:srgbClr val="5E5E5E"/>
      </a:accent5>
      <a:accent6>
        <a:srgbClr val="000000"/>
      </a:accent6>
      <a:hlink>
        <a:srgbClr val="ED2A3A"/>
      </a:hlink>
      <a:folHlink>
        <a:srgbClr val="8081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2640</TotalTime>
  <Words>788</Words>
  <Application>Microsoft Macintosh PowerPoint</Application>
  <PresentationFormat>Widescreen</PresentationFormat>
  <Paragraphs>111</Paragraphs>
  <Slides>22</Slides>
  <Notes>22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22</vt:i4>
      </vt:variant>
    </vt:vector>
  </HeadingPairs>
  <TitlesOfParts>
    <vt:vector size="27" baseType="lpstr">
      <vt:lpstr>Roboto</vt:lpstr>
      <vt:lpstr>Calibri</vt:lpstr>
      <vt:lpstr>Arial</vt:lpstr>
      <vt:lpstr>Title Slide</vt:lpstr>
      <vt:lpstr>Content Slides</vt:lpstr>
      <vt:lpstr>Big Data Platforms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Platforms</dc:title>
  <dc:creator>UofW</dc:creator>
  <cp:lastModifiedBy>Microsoft Office User</cp:lastModifiedBy>
  <cp:revision>15</cp:revision>
  <dcterms:created xsi:type="dcterms:W3CDTF">2013-12-10T16:40:41Z</dcterms:created>
  <dcterms:modified xsi:type="dcterms:W3CDTF">2022-03-23T04:23:48Z</dcterms:modified>
</cp:coreProperties>
</file>