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91" r:id="rId2"/>
  </p:sldMasterIdLst>
  <p:notesMasterIdLst>
    <p:notesMasterId r:id="rId38"/>
  </p:notesMasterIdLst>
  <p:sldIdLst>
    <p:sldId id="288" r:id="rId3"/>
    <p:sldId id="291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2" r:id="rId37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78" d="100"/>
          <a:sy n="78" d="100"/>
        </p:scale>
        <p:origin x="-113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6B06232-DFCB-4E70-A176-B7C60F696286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609252B-6A6F-4102-B983-5CC83B6B790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156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a-I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a-I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a-I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a-I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a-I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a-I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A493A7-BE13-486E-AEA2-7EFB5BA3E769}" type="datetimeFigureOut">
              <a:rPr lang="fa-IR" smtClean="0"/>
              <a:t>07/28/1437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E1CBFB-7B0C-4021-B1F6-4E53B4BC645B}" type="slidenum">
              <a:rPr lang="fa-IR" smtClean="0"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" name="Picture 4" descr="ixr0cz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02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انتخاب کامپوننت های </a:t>
            </a:r>
            <a:r>
              <a:rPr lang="en-US" sz="4000" dirty="0">
                <a:cs typeface="B Narm" pitchFamily="2" charset="-78"/>
              </a:rPr>
              <a:t>snort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7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46183" y="2160086"/>
            <a:ext cx="4889634" cy="3753853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انتخاب مسیر نصب </a:t>
            </a:r>
            <a:r>
              <a:rPr lang="en-US" sz="4000" dirty="0">
                <a:cs typeface="B Narm" pitchFamily="2" charset="-78"/>
              </a:rPr>
              <a:t>snort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5808" y="2150461"/>
            <a:ext cx="4870383" cy="3773103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مرحله پیشرفت نصب </a:t>
            </a:r>
            <a:r>
              <a:rPr lang="en-US" sz="4000" dirty="0">
                <a:cs typeface="B Narm" pitchFamily="2" charset="-78"/>
              </a:rPr>
              <a:t>snort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9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0996" y="2160086"/>
            <a:ext cx="4880008" cy="3753853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اتمام نصب </a:t>
            </a:r>
            <a:r>
              <a:rPr lang="en-US" sz="4000" dirty="0">
                <a:cs typeface="B Narm" pitchFamily="2" charset="-78"/>
              </a:rPr>
              <a:t>snort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0996" y="2155273"/>
            <a:ext cx="4880008" cy="3763478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پیغام پایانی نصب </a:t>
            </a:r>
            <a:r>
              <a:rPr lang="en-US" sz="4000" dirty="0">
                <a:cs typeface="B Narm" pitchFamily="2" charset="-78"/>
              </a:rPr>
              <a:t>snort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1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0996" y="2155273"/>
            <a:ext cx="4880008" cy="3763478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وبسایت نرم افزار </a:t>
            </a:r>
            <a:r>
              <a:rPr lang="en-US" sz="4000" dirty="0" err="1">
                <a:cs typeface="B Narm" pitchFamily="2" charset="-78"/>
              </a:rPr>
              <a:t>winpcap</a:t>
            </a:r>
            <a:r>
              <a:rPr lang="fa-IR" sz="4000" dirty="0">
                <a:cs typeface="B Narm" pitchFamily="2" charset="-78"/>
              </a:rPr>
              <a:t> </a:t>
            </a:r>
          </a:p>
        </p:txBody>
      </p:sp>
      <p:pic>
        <p:nvPicPr>
          <p:cNvPr id="4" name="Content Placeholder 3" descr="1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00652" y="1600200"/>
            <a:ext cx="6780695" cy="4873625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انتخاب صفحه دانلود </a:t>
            </a:r>
            <a:r>
              <a:rPr lang="en-US" sz="4000" dirty="0" err="1">
                <a:cs typeface="B Narm" pitchFamily="2" charset="-78"/>
              </a:rPr>
              <a:t>winpcap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1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00652" y="1600200"/>
            <a:ext cx="6780695" cy="4873625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انتخاب لینک دانلود </a:t>
            </a:r>
            <a:r>
              <a:rPr lang="en-US" sz="4000" dirty="0" err="1">
                <a:cs typeface="B Narm" pitchFamily="2" charset="-78"/>
              </a:rPr>
              <a:t>winpcap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1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96039" y="1600200"/>
            <a:ext cx="6789921" cy="4873625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اجرای نرم افزار </a:t>
            </a:r>
            <a:r>
              <a:rPr lang="en-US" sz="4000" dirty="0" err="1">
                <a:cs typeface="B Narm" pitchFamily="2" charset="-78"/>
              </a:rPr>
              <a:t>winpcap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1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41917" y="1600200"/>
            <a:ext cx="6498166" cy="4873625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شروع فرآیند نصب نرم افزار </a:t>
            </a:r>
            <a:r>
              <a:rPr lang="en-US" sz="4000" dirty="0" err="1">
                <a:cs typeface="B Narm" pitchFamily="2" charset="-78"/>
              </a:rPr>
              <a:t>winpcap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1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5808" y="2150461"/>
            <a:ext cx="4870383" cy="3773103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2280" y="4267200"/>
            <a:ext cx="5227320" cy="1513362"/>
          </a:xfrm>
        </p:spPr>
        <p:txBody>
          <a:bodyPr>
            <a:normAutofit fontScale="90000"/>
          </a:bodyPr>
          <a:lstStyle/>
          <a:p>
            <a:pPr algn="r"/>
            <a:r>
              <a:rPr lang="fa-IR" dirty="0" smtClean="0"/>
              <a:t/>
            </a:r>
            <a:br>
              <a:rPr lang="fa-IR" dirty="0" smtClean="0"/>
            </a:br>
            <a:r>
              <a:rPr lang="fa-IR" dirty="0"/>
              <a:t/>
            </a:r>
            <a:br>
              <a:rPr lang="fa-IR" dirty="0"/>
            </a:br>
            <a:r>
              <a:rPr lang="fa-IR" sz="3600" dirty="0" smtClean="0">
                <a:cs typeface="B Nazanin" pitchFamily="2" charset="-78"/>
              </a:rPr>
              <a:t>نام و نام خانوادگی : مریم شاهزیدی</a:t>
            </a:r>
            <a:br>
              <a:rPr lang="fa-IR" sz="3600" dirty="0" smtClean="0">
                <a:cs typeface="B Nazanin" pitchFamily="2" charset="-78"/>
              </a:rPr>
            </a:br>
            <a:r>
              <a:rPr lang="fa-IR" sz="3600" dirty="0" smtClean="0">
                <a:cs typeface="B Nazanin" pitchFamily="2" charset="-78"/>
              </a:rPr>
              <a:t/>
            </a:r>
            <a:br>
              <a:rPr lang="fa-IR" sz="3600" dirty="0" smtClean="0">
                <a:cs typeface="B Nazanin" pitchFamily="2" charset="-78"/>
              </a:rPr>
            </a:br>
            <a:r>
              <a:rPr lang="fa-IR" sz="3600" dirty="0" smtClean="0">
                <a:cs typeface="B Nazanin" pitchFamily="2" charset="-78"/>
              </a:rPr>
              <a:t>نام استاد : دکتر فقیه ایمانی  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0220689">
            <a:off x="1793613" y="1042964"/>
            <a:ext cx="6172200" cy="1971853"/>
          </a:xfrm>
        </p:spPr>
        <p:txBody>
          <a:bodyPr>
            <a:normAutofit/>
          </a:bodyPr>
          <a:lstStyle/>
          <a:p>
            <a:pPr algn="ctr"/>
            <a:r>
              <a:rPr lang="en-US" sz="11500" dirty="0" smtClean="0"/>
              <a:t>snort</a:t>
            </a:r>
            <a:endParaRPr lang="fa-IR" sz="11500" dirty="0"/>
          </a:p>
        </p:txBody>
      </p:sp>
    </p:spTree>
    <p:extLst>
      <p:ext uri="{BB962C8B-B14F-4D97-AF65-F5344CB8AC3E}">
        <p14:creationId xmlns:p14="http://schemas.microsoft.com/office/powerpoint/2010/main" val="2599244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توافق نامه نرم افزار </a:t>
            </a:r>
            <a:r>
              <a:rPr lang="en-US" sz="4000" dirty="0" err="1">
                <a:cs typeface="B Narm" pitchFamily="2" charset="-78"/>
              </a:rPr>
              <a:t>winpcap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17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0996" y="2155273"/>
            <a:ext cx="4880008" cy="3763478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انتخاب گزینه ها و شروع نصب </a:t>
            </a:r>
            <a:r>
              <a:rPr lang="en-US" sz="4000" dirty="0" err="1">
                <a:cs typeface="B Narm" pitchFamily="2" charset="-78"/>
              </a:rPr>
              <a:t>winpcap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1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0996" y="2155273"/>
            <a:ext cx="4880008" cy="3763478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اتمام نصب </a:t>
            </a:r>
            <a:r>
              <a:rPr lang="en-US" sz="4000" dirty="0" err="1">
                <a:cs typeface="B Narm" pitchFamily="2" charset="-78"/>
              </a:rPr>
              <a:t>winpcap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19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5808" y="2164899"/>
            <a:ext cx="4870383" cy="3744227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راه اندازی مجدد سیستم</a:t>
            </a:r>
          </a:p>
        </p:txBody>
      </p:sp>
      <p:pic>
        <p:nvPicPr>
          <p:cNvPr id="4" name="Content Placeholder 3" descr="2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73442" y="2997484"/>
            <a:ext cx="4235116" cy="2079057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اجرای محیط </a:t>
            </a:r>
            <a:r>
              <a:rPr lang="en-US" sz="4000" dirty="0">
                <a:cs typeface="B Narm" pitchFamily="2" charset="-78"/>
              </a:rPr>
              <a:t>CMD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2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6911" y="2424781"/>
            <a:ext cx="6468177" cy="3224463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دستور برگشت به ریشه پارتیشن </a:t>
            </a:r>
            <a:r>
              <a:rPr lang="en-US" sz="4000" dirty="0">
                <a:cs typeface="B Narm" pitchFamily="2" charset="-78"/>
              </a:rPr>
              <a:t>C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2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61724" y="2434406"/>
            <a:ext cx="6458552" cy="3205213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دستور انتخاب پوشه </a:t>
            </a:r>
            <a:r>
              <a:rPr lang="en-US" sz="4000" dirty="0">
                <a:cs typeface="B Narm" pitchFamily="2" charset="-78"/>
              </a:rPr>
              <a:t>snort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2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2099" y="2424781"/>
            <a:ext cx="6477802" cy="3224463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تایپ دستور اجرای نرم افزار </a:t>
            </a:r>
            <a:r>
              <a:rPr lang="en-US" sz="4000" dirty="0">
                <a:cs typeface="B Narm" pitchFamily="2" charset="-78"/>
              </a:rPr>
              <a:t>snort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2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61724" y="2424781"/>
            <a:ext cx="6458552" cy="3224463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شروع فرآیند کار </a:t>
            </a:r>
            <a:r>
              <a:rPr lang="en-US" sz="4000" dirty="0">
                <a:cs typeface="B Narm" pitchFamily="2" charset="-78"/>
              </a:rPr>
              <a:t>snort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2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61724" y="2424781"/>
            <a:ext cx="6458552" cy="3224463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دستور توقف </a:t>
            </a:r>
            <a:r>
              <a:rPr lang="en-US" sz="4000" dirty="0">
                <a:cs typeface="B Narm" pitchFamily="2" charset="-78"/>
              </a:rPr>
              <a:t>snort</a:t>
            </a:r>
            <a:r>
              <a:rPr lang="fa-IR" sz="4000" dirty="0">
                <a:cs typeface="B Narm" pitchFamily="2" charset="-78"/>
              </a:rPr>
              <a:t> با </a:t>
            </a:r>
            <a:r>
              <a:rPr lang="en-US" sz="4000" dirty="0" err="1">
                <a:cs typeface="B Narm" pitchFamily="2" charset="-78"/>
              </a:rPr>
              <a:t>Ctrl+c</a:t>
            </a:r>
            <a:r>
              <a:rPr lang="fa-IR" sz="4000" dirty="0">
                <a:cs typeface="B Narm" pitchFamily="2" charset="-78"/>
              </a:rPr>
              <a:t> و مشاهده نتایج</a:t>
            </a:r>
          </a:p>
        </p:txBody>
      </p:sp>
      <p:pic>
        <p:nvPicPr>
          <p:cNvPr id="4" name="Content Placeholder 3" descr="2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83261" y="1600200"/>
            <a:ext cx="4415477" cy="4873625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fa-IR" sz="6600" dirty="0" smtClean="0"/>
              <a:t>مراحل</a:t>
            </a:r>
            <a:r>
              <a:rPr lang="en-US" sz="6600" dirty="0" smtClean="0"/>
              <a:t>snort</a:t>
            </a:r>
            <a:endParaRPr lang="fa-I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2895600"/>
            <a:ext cx="6172200" cy="2971800"/>
          </a:xfrm>
        </p:spPr>
        <p:txBody>
          <a:bodyPr vert="horz" lIns="91440" tIns="45720" rIns="91440" bIns="45720" rtlCol="1" anchor="ctr">
            <a:noAutofit/>
          </a:bodyPr>
          <a:lstStyle/>
          <a:p>
            <a:pPr algn="r">
              <a:spcBef>
                <a:spcPct val="0"/>
              </a:spcBef>
            </a:pPr>
            <a:r>
              <a:rPr lang="fa-IR" sz="4800" dirty="0">
                <a:solidFill>
                  <a:schemeClr val="tx1"/>
                </a:solidFill>
                <a:latin typeface="+mj-lt"/>
                <a:ea typeface="+mj-ea"/>
                <a:cs typeface="B Narm" pitchFamily="2" charset="-78"/>
              </a:rPr>
              <a:t>دانلود</a:t>
            </a:r>
          </a:p>
          <a:p>
            <a:pPr algn="r">
              <a:spcBef>
                <a:spcPct val="0"/>
              </a:spcBef>
            </a:pPr>
            <a:r>
              <a:rPr lang="fa-IR" sz="4800" dirty="0">
                <a:solidFill>
                  <a:schemeClr val="tx1"/>
                </a:solidFill>
                <a:latin typeface="+mj-lt"/>
                <a:ea typeface="+mj-ea"/>
                <a:cs typeface="B Narm" pitchFamily="2" charset="-78"/>
              </a:rPr>
              <a:t>نصب</a:t>
            </a:r>
          </a:p>
          <a:p>
            <a:pPr algn="r">
              <a:spcBef>
                <a:spcPct val="0"/>
              </a:spcBef>
            </a:pPr>
            <a:r>
              <a:rPr lang="fa-IR" sz="4800" dirty="0">
                <a:solidFill>
                  <a:schemeClr val="tx1"/>
                </a:solidFill>
                <a:latin typeface="+mj-lt"/>
                <a:ea typeface="+mj-ea"/>
                <a:cs typeface="B Narm" pitchFamily="2" charset="-78"/>
              </a:rPr>
              <a:t>اجرا</a:t>
            </a:r>
          </a:p>
          <a:p>
            <a:pPr algn="r">
              <a:spcBef>
                <a:spcPct val="0"/>
              </a:spcBef>
            </a:pPr>
            <a:r>
              <a:rPr lang="fa-IR" sz="4800" dirty="0">
                <a:solidFill>
                  <a:schemeClr val="tx1"/>
                </a:solidFill>
                <a:latin typeface="+mj-lt"/>
                <a:ea typeface="+mj-ea"/>
                <a:cs typeface="B Narm" pitchFamily="2" charset="-78"/>
              </a:rPr>
              <a:t>مشاهده نتایج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 smtClean="0"/>
              <a:t>دستورات </a:t>
            </a:r>
            <a:r>
              <a:rPr lang="en-US" sz="4000" dirty="0"/>
              <a:t>Snort</a:t>
            </a:r>
            <a:endParaRPr lang="fa-I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467600" cy="43434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./</a:t>
            </a:r>
            <a:r>
              <a:rPr lang="en-US" dirty="0" smtClean="0"/>
              <a:t>Snort </a:t>
            </a:r>
            <a:r>
              <a:rPr lang="en-US" dirty="0"/>
              <a:t>–</a:t>
            </a:r>
            <a:r>
              <a:rPr lang="en-US" dirty="0" smtClean="0"/>
              <a:t>v</a:t>
            </a:r>
            <a:endParaRPr lang="fa-IR" dirty="0" smtClean="0"/>
          </a:p>
          <a:p>
            <a:r>
              <a:rPr lang="fa-IR" dirty="0" smtClean="0"/>
              <a:t>سرآیندهای </a:t>
            </a:r>
            <a:r>
              <a:rPr lang="en-US" dirty="0"/>
              <a:t>IP ICMP,UDP ،</a:t>
            </a:r>
            <a:r>
              <a:rPr lang="en-US" dirty="0" smtClean="0"/>
              <a:t>TCP</a:t>
            </a:r>
            <a:r>
              <a:rPr lang="fa-IR" dirty="0" smtClean="0"/>
              <a:t> نمایش داده می شود</a:t>
            </a:r>
          </a:p>
          <a:p>
            <a:pPr marL="0" indent="0" algn="l">
              <a:buNone/>
            </a:pPr>
            <a:r>
              <a:rPr lang="en-US" dirty="0"/>
              <a:t>./Snort –</a:t>
            </a:r>
            <a:r>
              <a:rPr lang="en-US" dirty="0" err="1" smtClean="0"/>
              <a:t>vd</a:t>
            </a:r>
            <a:endParaRPr lang="en-US" dirty="0" smtClean="0"/>
          </a:p>
          <a:p>
            <a:r>
              <a:rPr lang="fa-IR" dirty="0" smtClean="0"/>
              <a:t>با استفاده از گزینه </a:t>
            </a:r>
            <a:r>
              <a:rPr lang="en-US" dirty="0"/>
              <a:t>–</a:t>
            </a:r>
            <a:r>
              <a:rPr lang="en-US" dirty="0" smtClean="0"/>
              <a:t>d</a:t>
            </a:r>
            <a:r>
              <a:rPr lang="fa-IR" dirty="0" smtClean="0"/>
              <a:t> می توان می توان محتوای بسته را هم مشاهده کرد .</a:t>
            </a:r>
          </a:p>
          <a:p>
            <a:pPr marL="0" indent="0" algn="l">
              <a:buNone/>
            </a:pPr>
            <a:r>
              <a:rPr lang="en-US" dirty="0"/>
              <a:t>./Snort </a:t>
            </a:r>
            <a:r>
              <a:rPr lang="en-US" dirty="0" smtClean="0"/>
              <a:t>–</a:t>
            </a:r>
            <a:r>
              <a:rPr lang="en-US" dirty="0" err="1" smtClean="0"/>
              <a:t>vde</a:t>
            </a:r>
            <a:endParaRPr lang="fa-IR" dirty="0" smtClean="0"/>
          </a:p>
          <a:p>
            <a:r>
              <a:rPr lang="fa-IR" dirty="0" smtClean="0"/>
              <a:t>اگر بخواهیم سرآیند لایه دو یا </a:t>
            </a:r>
            <a:r>
              <a:rPr lang="en-US" dirty="0" err="1" smtClean="0"/>
              <a:t>Datalink</a:t>
            </a:r>
            <a:r>
              <a:rPr lang="fa-IR" dirty="0" smtClean="0"/>
              <a:t> هم مشاهده شود از گزینه </a:t>
            </a:r>
            <a:r>
              <a:rPr lang="en-US" dirty="0" smtClean="0"/>
              <a:t>  </a:t>
            </a:r>
            <a:r>
              <a:rPr lang="fa-IR" dirty="0" smtClean="0"/>
              <a:t> </a:t>
            </a:r>
            <a:r>
              <a:rPr lang="en-US" dirty="0" smtClean="0"/>
              <a:t>–e</a:t>
            </a:r>
            <a:r>
              <a:rPr lang="fa-IR" dirty="0" smtClean="0"/>
              <a:t>  استفاده می کنیم 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04420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sz="4000" dirty="0"/>
              <a:t>دستورات </a:t>
            </a:r>
            <a:r>
              <a:rPr lang="en-US" sz="4000" dirty="0"/>
              <a:t>Snort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./Snort –</a:t>
            </a:r>
            <a:r>
              <a:rPr lang="en-US" dirty="0" err="1"/>
              <a:t>dev</a:t>
            </a:r>
            <a:r>
              <a:rPr lang="en-US" dirty="0"/>
              <a:t> –l ./</a:t>
            </a:r>
            <a:r>
              <a:rPr lang="en-US" dirty="0" smtClean="0"/>
              <a:t>log</a:t>
            </a:r>
            <a:endParaRPr lang="fa-IR" dirty="0" smtClean="0"/>
          </a:p>
          <a:p>
            <a:r>
              <a:rPr lang="fa-IR" dirty="0" smtClean="0"/>
              <a:t>حالت ثبت کننده بسته ها : بسته را در فایل های روی دیسک ذخیره می کند در این حالت باید یک شاخه را برای ثبت بسته ها در نظر گرفت . </a:t>
            </a:r>
          </a:p>
          <a:p>
            <a:pPr marL="0" indent="0" algn="l">
              <a:buNone/>
            </a:pPr>
            <a:r>
              <a:rPr lang="en-US" dirty="0"/>
              <a:t>./Snort –</a:t>
            </a:r>
            <a:r>
              <a:rPr lang="en-US" dirty="0" err="1"/>
              <a:t>dev</a:t>
            </a:r>
            <a:r>
              <a:rPr lang="en-US" dirty="0"/>
              <a:t> –l ./</a:t>
            </a:r>
            <a:r>
              <a:rPr lang="en-US" dirty="0" smtClean="0"/>
              <a:t>log</a:t>
            </a:r>
            <a:endParaRPr lang="fa-IR" dirty="0" smtClean="0"/>
          </a:p>
          <a:p>
            <a:pPr algn="just"/>
            <a:r>
              <a:rPr lang="fa-IR" dirty="0" smtClean="0"/>
              <a:t>برای اجرای دستور فوق ابتدا بایدشاخه </a:t>
            </a:r>
            <a:r>
              <a:rPr lang="en-US" dirty="0" smtClean="0"/>
              <a:t>log</a:t>
            </a:r>
            <a:r>
              <a:rPr lang="fa-IR" dirty="0" smtClean="0"/>
              <a:t> را ایجا د کرد بسته ها  بر اساس آدرس </a:t>
            </a:r>
            <a:r>
              <a:rPr lang="en-US" dirty="0" smtClean="0"/>
              <a:t>IP</a:t>
            </a:r>
            <a:r>
              <a:rPr lang="fa-IR" dirty="0" smtClean="0"/>
              <a:t> در شاخه هایی در شاخه   تعیین   شده به صورت سلسله مراتبی  ثبت می شوند با دستور بالا بسته ها گاهی ماشین دور 2 و گاهی با آدرس محلی 3 در شاخه ها ثبت می شود اگر مانند زیر آدرس محلی را در دستور مشخص کنیم بسته ها در شاخه اصلی </a:t>
            </a:r>
            <a:r>
              <a:rPr lang="en-US" dirty="0" smtClean="0"/>
              <a:t>log</a:t>
            </a:r>
            <a:r>
              <a:rPr lang="fa-IR" dirty="0" smtClean="0"/>
              <a:t> در زیر شاخه هایی که نامشان بر اساس </a:t>
            </a:r>
            <a:r>
              <a:rPr lang="en-US" dirty="0" smtClean="0"/>
              <a:t>remote</a:t>
            </a:r>
            <a:r>
              <a:rPr lang="fa-IR" dirty="0" smtClean="0"/>
              <a:t> ( آدرسی غیر از 192.168.1ثبت می شوند .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54650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/>
              <a:t>دستورات </a:t>
            </a:r>
            <a:r>
              <a:rPr lang="en-US" sz="4000" dirty="0"/>
              <a:t>Snort</a:t>
            </a:r>
            <a:endParaRPr lang="fa-I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./Snort –</a:t>
            </a:r>
            <a:r>
              <a:rPr lang="en-US" dirty="0" err="1"/>
              <a:t>dev</a:t>
            </a:r>
            <a:r>
              <a:rPr lang="en-US" dirty="0"/>
              <a:t> –l ./log –h </a:t>
            </a:r>
            <a:r>
              <a:rPr lang="en-US" dirty="0" smtClean="0"/>
              <a:t>192.168.1.0/24</a:t>
            </a:r>
            <a:endParaRPr lang="fa-IR" dirty="0" smtClean="0"/>
          </a:p>
          <a:p>
            <a:pPr algn="just"/>
            <a:r>
              <a:rPr lang="fa-IR" dirty="0" smtClean="0"/>
              <a:t>در صورتیکه بخواهیم سرعت ثبت بالاتر باشد و بررسی بسته های ثبت شده را به آینده موکول کنیم ثبت را در حالت باینری انجام می دهیم .</a:t>
            </a:r>
          </a:p>
          <a:p>
            <a:pPr marL="0" indent="0" algn="l">
              <a:buNone/>
            </a:pPr>
            <a:r>
              <a:rPr lang="en-US" dirty="0"/>
              <a:t>./Snort –l ./log –</a:t>
            </a:r>
            <a:r>
              <a:rPr lang="en-US" dirty="0" smtClean="0"/>
              <a:t>b</a:t>
            </a:r>
            <a:endParaRPr lang="fa-IR" dirty="0" smtClean="0"/>
          </a:p>
          <a:p>
            <a:pPr algn="just"/>
            <a:r>
              <a:rPr lang="fa-IR" dirty="0" smtClean="0"/>
              <a:t>در این حالت تمام بسته ها در یک فایل به فرمت </a:t>
            </a:r>
            <a:r>
              <a:rPr lang="en-US" dirty="0" err="1" smtClean="0"/>
              <a:t>tcpdump</a:t>
            </a:r>
            <a:r>
              <a:rPr lang="fa-IR" dirty="0" smtClean="0"/>
              <a:t> در شاخه ثبت ذخیره می شوند این فایل را با هر نرم افزار </a:t>
            </a:r>
            <a:r>
              <a:rPr lang="en-US" dirty="0" smtClean="0"/>
              <a:t>sniffer</a:t>
            </a:r>
            <a:r>
              <a:rPr lang="fa-IR" dirty="0" smtClean="0"/>
              <a:t> که فرمت </a:t>
            </a:r>
            <a:r>
              <a:rPr lang="en-US" dirty="0" err="1" smtClean="0"/>
              <a:t>tcpdump</a:t>
            </a:r>
            <a:r>
              <a:rPr lang="fa-IR" dirty="0" smtClean="0"/>
              <a:t> پشتیبانی کند قابل خواندن است مانند </a:t>
            </a:r>
            <a:r>
              <a:rPr lang="en-US" dirty="0" err="1" smtClean="0"/>
              <a:t>tcpdump</a:t>
            </a:r>
            <a:r>
              <a:rPr lang="fa-IR" dirty="0" smtClean="0"/>
              <a:t> یا</a:t>
            </a:r>
            <a:r>
              <a:rPr lang="en-US" dirty="0" smtClean="0"/>
              <a:t>Ethereal</a:t>
            </a:r>
            <a:r>
              <a:rPr lang="fa-IR" dirty="0" smtClean="0"/>
              <a:t>. با </a:t>
            </a:r>
            <a:r>
              <a:rPr lang="en-US" dirty="0" smtClean="0"/>
              <a:t>Snort</a:t>
            </a:r>
            <a:r>
              <a:rPr lang="fa-IR" dirty="0" smtClean="0"/>
              <a:t> 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76518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/>
              <a:t>دستورات </a:t>
            </a:r>
            <a:r>
              <a:rPr lang="en-US" sz="4000" dirty="0"/>
              <a:t>Snort</a:t>
            </a:r>
            <a:endParaRPr lang="fa-I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Snort </a:t>
            </a:r>
            <a:r>
              <a:rPr lang="fa-IR" dirty="0" smtClean="0"/>
              <a:t> هم با استفاده از گزینه </a:t>
            </a:r>
            <a:r>
              <a:rPr lang="en-US" dirty="0"/>
              <a:t>–</a:t>
            </a:r>
            <a:r>
              <a:rPr lang="en-US" dirty="0" smtClean="0"/>
              <a:t>r</a:t>
            </a:r>
            <a:r>
              <a:rPr lang="fa-IR" dirty="0" smtClean="0"/>
              <a:t> می توان این فایل را خواند :</a:t>
            </a:r>
          </a:p>
          <a:p>
            <a:pPr marL="0" indent="0" algn="l">
              <a:buNone/>
            </a:pPr>
            <a:r>
              <a:rPr lang="en-US" dirty="0"/>
              <a:t>./Snort –dv –r </a:t>
            </a:r>
            <a:r>
              <a:rPr lang="en-US" dirty="0" smtClean="0"/>
              <a:t>packet.log</a:t>
            </a:r>
            <a:endParaRPr lang="fa-IR" dirty="0" smtClean="0"/>
          </a:p>
          <a:p>
            <a:r>
              <a:rPr lang="fa-IR" dirty="0" smtClean="0"/>
              <a:t>دستور زیر تنها بسته های </a:t>
            </a:r>
            <a:r>
              <a:rPr lang="en-US" dirty="0" smtClean="0"/>
              <a:t>ICMP</a:t>
            </a:r>
            <a:r>
              <a:rPr lang="fa-IR" dirty="0" smtClean="0"/>
              <a:t> را از فایل </a:t>
            </a:r>
            <a:r>
              <a:rPr lang="en-US" dirty="0" err="1" smtClean="0"/>
              <a:t>tcpdump</a:t>
            </a:r>
            <a:r>
              <a:rPr lang="fa-IR" dirty="0" smtClean="0"/>
              <a:t> می خواند :</a:t>
            </a:r>
          </a:p>
          <a:p>
            <a:pPr marL="0" indent="0" algn="l">
              <a:buNone/>
            </a:pPr>
            <a:r>
              <a:rPr lang="en-US" dirty="0"/>
              <a:t>./Snort –</a:t>
            </a:r>
            <a:r>
              <a:rPr lang="en-US" dirty="0" err="1"/>
              <a:t>dvr</a:t>
            </a:r>
            <a:r>
              <a:rPr lang="en-US" dirty="0"/>
              <a:t> packet.log </a:t>
            </a:r>
            <a:r>
              <a:rPr lang="en-US" dirty="0" err="1" smtClean="0"/>
              <a:t>icmp</a:t>
            </a:r>
            <a:endParaRPr lang="fa-IR" dirty="0" smtClean="0"/>
          </a:p>
          <a:p>
            <a:pPr algn="just"/>
            <a:r>
              <a:rPr lang="fa-IR" dirty="0" smtClean="0"/>
              <a:t>حالت سیستم تشخیص نفوذ شبکه : این حالت پیچیده ترین و کامل ترین حالت است که ترافیک شبکه را انالیز می کند و با قوانین تعریف شده تطبیق می دهد سپس بر اساس قانونی که با بسته ها مطابق می شود عملی را اجرا می کند اگر نام فایل قوانین </a:t>
            </a:r>
            <a:r>
              <a:rPr lang="en-US" dirty="0" err="1" smtClean="0"/>
              <a:t>Snort.conf</a:t>
            </a:r>
            <a:r>
              <a:rPr lang="fa-IR" dirty="0" smtClean="0"/>
              <a:t> باشد دستور زیر </a:t>
            </a:r>
            <a:r>
              <a:rPr lang="en-US" dirty="0" smtClean="0"/>
              <a:t>Snort</a:t>
            </a:r>
            <a:r>
              <a:rPr lang="fa-IR" dirty="0" smtClean="0"/>
              <a:t> ر در حالت </a:t>
            </a:r>
            <a:r>
              <a:rPr lang="en-US" dirty="0" smtClean="0"/>
              <a:t>NIDS</a:t>
            </a:r>
            <a:r>
              <a:rPr lang="fa-IR" dirty="0" smtClean="0"/>
              <a:t> اجرا می کند :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1593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/>
              <a:t>دستورات </a:t>
            </a:r>
            <a:r>
              <a:rPr lang="en-US" sz="4000" dirty="0"/>
              <a:t>Snort</a:t>
            </a:r>
            <a:endParaRPr lang="fa-I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467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./Snort </a:t>
            </a:r>
            <a:r>
              <a:rPr lang="en-US" dirty="0"/>
              <a:t>–</a:t>
            </a:r>
            <a:r>
              <a:rPr lang="en-US" dirty="0" err="1"/>
              <a:t>dev</a:t>
            </a:r>
            <a:r>
              <a:rPr lang="en-US" dirty="0"/>
              <a:t> –l ./log –h 192.168.1.0/24 –c</a:t>
            </a:r>
            <a:r>
              <a:rPr lang="en-US" sz="2800" dirty="0"/>
              <a:t> </a:t>
            </a:r>
            <a:r>
              <a:rPr lang="en-US" dirty="0" err="1" smtClean="0"/>
              <a:t>Snort.conf</a:t>
            </a:r>
            <a:endParaRPr lang="en-US" dirty="0" smtClean="0"/>
          </a:p>
          <a:p>
            <a:r>
              <a:rPr lang="fa-IR" sz="2800" dirty="0" smtClean="0"/>
              <a:t>با اجرای این دستور بسته هایی که توسط قوانین </a:t>
            </a:r>
            <a:r>
              <a:rPr lang="en-US" sz="2800" dirty="0" smtClean="0"/>
              <a:t>trigger</a:t>
            </a:r>
            <a:r>
              <a:rPr lang="fa-IR" sz="2800" dirty="0" smtClean="0"/>
              <a:t> می شوند در فایل ثبت می شوند البته در این حالت بهتر است برای بالا بردن سرعت گزین های </a:t>
            </a:r>
            <a:r>
              <a:rPr lang="en-US" sz="2800" dirty="0"/>
              <a:t>–</a:t>
            </a:r>
            <a:r>
              <a:rPr lang="en-US" sz="2800" dirty="0" smtClean="0"/>
              <a:t>e,  v</a:t>
            </a:r>
            <a:r>
              <a:rPr lang="fa-IR" sz="2800" dirty="0" smtClean="0"/>
              <a:t> را حذف کنیم زیرا اصلا در حالت </a:t>
            </a:r>
            <a:r>
              <a:rPr lang="en-US" sz="2800" dirty="0" smtClean="0"/>
              <a:t>NIDS</a:t>
            </a:r>
            <a:r>
              <a:rPr lang="fa-IR" sz="2800" dirty="0" smtClean="0"/>
              <a:t> به این گزینه های نیازی هم نیست .</a:t>
            </a:r>
          </a:p>
          <a:p>
            <a:r>
              <a:rPr lang="fa-IR" sz="2800" dirty="0" smtClean="0"/>
              <a:t>درحالت </a:t>
            </a:r>
            <a:r>
              <a:rPr lang="en-US" sz="2800" dirty="0" smtClean="0"/>
              <a:t>NIDS</a:t>
            </a:r>
            <a:r>
              <a:rPr lang="fa-IR" sz="2800" dirty="0" smtClean="0"/>
              <a:t> می توان هشدارها را  به طرق متفاوت ثبت کرد که معمولترین آن ثبت در پایگاه داده است </a:t>
            </a:r>
            <a:endParaRPr lang="fa-IR" sz="2800" dirty="0"/>
          </a:p>
        </p:txBody>
      </p:sp>
    </p:spTree>
    <p:extLst>
      <p:ext uri="{BB962C8B-B14F-4D97-AF65-F5344CB8AC3E}">
        <p14:creationId xmlns:p14="http://schemas.microsoft.com/office/powerpoint/2010/main" val="1241609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ovin Pendar\Desktop\1____________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6105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343485"/>
            <a:ext cx="41909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dirty="0" smtClean="0"/>
              <a:t> جناب دکتر فقیه ایمانی </a:t>
            </a:r>
            <a:endParaRPr lang="fa-IR" sz="3600" dirty="0"/>
          </a:p>
        </p:txBody>
      </p:sp>
    </p:spTree>
    <p:extLst>
      <p:ext uri="{BB962C8B-B14F-4D97-AF65-F5344CB8AC3E}">
        <p14:creationId xmlns:p14="http://schemas.microsoft.com/office/powerpoint/2010/main" val="27225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000" dirty="0" smtClean="0">
                <a:cs typeface="B Narm" pitchFamily="2" charset="-78"/>
              </a:rPr>
              <a:t>وبسایت نرم افزار </a:t>
            </a:r>
            <a:r>
              <a:rPr lang="en-US" sz="4000" dirty="0" smtClean="0">
                <a:cs typeface="B Narm" pitchFamily="2" charset="-78"/>
              </a:rPr>
              <a:t>snort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6" name="Content Placeholder 5" descr="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05253" y="1600200"/>
            <a:ext cx="6771494" cy="4873625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000" dirty="0" smtClean="0">
                <a:cs typeface="B Narm" pitchFamily="2" charset="-78"/>
              </a:rPr>
              <a:t>انتخاب صفحه دانلود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6" name="Content Placeholder 5" descr="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05253" y="1600200"/>
            <a:ext cx="6771494" cy="4873625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fa-IR" sz="4000" dirty="0">
                <a:cs typeface="B Narm" pitchFamily="2" charset="-78"/>
              </a:rPr>
              <a:t>انتخاب نسخه ویندوزی </a:t>
            </a:r>
            <a:r>
              <a:rPr lang="en-US" sz="4000" dirty="0">
                <a:cs typeface="B Narm" pitchFamily="2" charset="-78"/>
              </a:rPr>
              <a:t>snort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6" name="Content Placeholder 5" descr="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96039" y="1600200"/>
            <a:ext cx="6789921" cy="4873625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انتخاب لینک دانلود </a:t>
            </a:r>
            <a:r>
              <a:rPr lang="en-US" sz="4000" dirty="0">
                <a:cs typeface="B Narm" pitchFamily="2" charset="-78"/>
              </a:rPr>
              <a:t>snort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6" name="Content Placeholder 5" descr="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96039" y="1600200"/>
            <a:ext cx="6789921" cy="4873625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اجرای نرم افزار </a:t>
            </a:r>
            <a:r>
              <a:rPr lang="en-US" sz="4000" dirty="0">
                <a:cs typeface="B Narm" pitchFamily="2" charset="-78"/>
              </a:rPr>
              <a:t>snort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6" name="Content Placeholder 5" descr="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41917" y="1600200"/>
            <a:ext cx="6498166" cy="4873625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r"/>
            <a:r>
              <a:rPr lang="fa-IR" sz="4000" dirty="0">
                <a:cs typeface="B Narm" pitchFamily="2" charset="-78"/>
              </a:rPr>
              <a:t>توافق نامه استفاده از نرم افزار </a:t>
            </a:r>
            <a:r>
              <a:rPr lang="en-US" sz="4000" dirty="0">
                <a:cs typeface="B Narm" pitchFamily="2" charset="-78"/>
              </a:rPr>
              <a:t>snort</a:t>
            </a:r>
            <a:endParaRPr lang="fa-IR" sz="4000" dirty="0">
              <a:cs typeface="B Narm" pitchFamily="2" charset="-78"/>
            </a:endParaRPr>
          </a:p>
        </p:txBody>
      </p:sp>
      <p:pic>
        <p:nvPicPr>
          <p:cNvPr id="4" name="Content Placeholder 3" descr="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5433" y="2160086"/>
            <a:ext cx="4851133" cy="3753853"/>
          </a:xfr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601</Words>
  <Application>Microsoft Office PowerPoint</Application>
  <PresentationFormat>On-screen Show (4:3)</PresentationFormat>
  <Paragraphs>61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Oriel</vt:lpstr>
      <vt:lpstr>PowerPoint Presentation</vt:lpstr>
      <vt:lpstr>  نام و نام خانوادگی : مریم شاهزیدی  نام استاد : دکتر فقیه ایمانی  </vt:lpstr>
      <vt:lpstr>مراحلsnort</vt:lpstr>
      <vt:lpstr>وبسایت نرم افزار snort</vt:lpstr>
      <vt:lpstr>انتخاب صفحه دانلود</vt:lpstr>
      <vt:lpstr>انتخاب نسخه ویندوزی snort</vt:lpstr>
      <vt:lpstr>انتخاب لینک دانلود snort</vt:lpstr>
      <vt:lpstr>اجرای نرم افزار snort</vt:lpstr>
      <vt:lpstr>توافق نامه استفاده از نرم افزار snort</vt:lpstr>
      <vt:lpstr>انتخاب کامپوننت های snort</vt:lpstr>
      <vt:lpstr>انتخاب مسیر نصب snort</vt:lpstr>
      <vt:lpstr>مرحله پیشرفت نصب snort</vt:lpstr>
      <vt:lpstr>اتمام نصب snort</vt:lpstr>
      <vt:lpstr>پیغام پایانی نصب snort</vt:lpstr>
      <vt:lpstr>وبسایت نرم افزار winpcap </vt:lpstr>
      <vt:lpstr>انتخاب صفحه دانلود winpcap</vt:lpstr>
      <vt:lpstr>انتخاب لینک دانلود winpcap</vt:lpstr>
      <vt:lpstr>اجرای نرم افزار winpcap</vt:lpstr>
      <vt:lpstr>شروع فرآیند نصب نرم افزار winpcap</vt:lpstr>
      <vt:lpstr>توافق نامه نرم افزار winpcap</vt:lpstr>
      <vt:lpstr>انتخاب گزینه ها و شروع نصب winpcap</vt:lpstr>
      <vt:lpstr>اتمام نصب winpcap</vt:lpstr>
      <vt:lpstr>راه اندازی مجدد سیستم</vt:lpstr>
      <vt:lpstr>اجرای محیط CMD</vt:lpstr>
      <vt:lpstr>دستور برگشت به ریشه پارتیشن C</vt:lpstr>
      <vt:lpstr>دستور انتخاب پوشه snort</vt:lpstr>
      <vt:lpstr>تایپ دستور اجرای نرم افزار snort</vt:lpstr>
      <vt:lpstr>شروع فرآیند کار snort</vt:lpstr>
      <vt:lpstr>دستور توقف snort با Ctrl+c و مشاهده نتایج</vt:lpstr>
      <vt:lpstr>دستورات Snort</vt:lpstr>
      <vt:lpstr>دستورات Snort</vt:lpstr>
      <vt:lpstr>دستورات Snort</vt:lpstr>
      <vt:lpstr>دستورات Snort</vt:lpstr>
      <vt:lpstr>دستورات Snort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Novin Pendar</cp:lastModifiedBy>
  <cp:revision>22</cp:revision>
  <dcterms:created xsi:type="dcterms:W3CDTF">2016-04-11T14:35:03Z</dcterms:created>
  <dcterms:modified xsi:type="dcterms:W3CDTF">2016-05-05T14:03:42Z</dcterms:modified>
</cp:coreProperties>
</file>