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0" r:id="rId4"/>
    <p:sldId id="257" r:id="rId5"/>
    <p:sldId id="268" r:id="rId6"/>
    <p:sldId id="258" r:id="rId7"/>
    <p:sldId id="259" r:id="rId8"/>
    <p:sldId id="262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61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6" autoAdjust="0"/>
    <p:restoredTop sz="94660"/>
  </p:normalViewPr>
  <p:slideViewPr>
    <p:cSldViewPr snapToGrid="0">
      <p:cViewPr>
        <p:scale>
          <a:sx n="146" d="100"/>
          <a:sy n="146" d="100"/>
        </p:scale>
        <p:origin x="2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21A7-1297-4B3D-AA39-F5C0DF159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210B9-4796-4874-9BB8-15F35183E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B7682-B92C-4941-BF14-1CC126B0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EDB1-FFF8-4366-8956-44B1F039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50CC4-F01F-49B0-B16E-FB8D42E7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81F0-3D68-4BF4-B5AB-CFC8A80A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818F2-79A6-4F9C-8E66-E20F9B5D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898E-CF68-4BA9-953F-8142C596F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293A-8B19-473E-BCA1-11F92655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4F1BF-9DEB-49A9-A123-D6CD8302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6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B366D-8EC1-428A-85D4-129DE2C09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E9B1A-AB28-446F-BB0F-3C4EE0113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1CD6-A1AE-4BB4-98F6-1EEA6294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7E9E-4950-4891-8590-A9FC4063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1937-6B22-45E0-8722-8BCFDA6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765F-E9B9-4ED1-9E9E-EBBE033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57D5-DD8D-4939-A68C-92AF9510B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6BAA-6F97-4E6F-B61B-7E4CF543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A5917-50CC-4C33-A243-F3EC029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BB40-3BBA-4F2F-BF06-08662F15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8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94DA-872A-4221-BA19-E07B6B95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7956-B24A-4F79-A497-786703A03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1D3C-2A54-43A4-B4AA-E3578A5F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F451-B11A-429E-AE89-A29A040D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344F-0B35-47EF-B676-F7D6EFD5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B749-E171-424D-95A4-107569D2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E049-633C-4EE9-9C60-6E549F603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85B50-1331-4886-879E-3B49F8407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F5FF1-B6E1-4969-8EA6-3540B5C0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9DCB5-B792-438D-BC09-99FA3302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1F8EF-9BA1-4D3A-8856-9E1F28F9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23B0-D53A-4FB3-A0FA-3AA65017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61986-7E35-4BFD-AE5C-731845CE2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B44A9-6B54-44C0-B2D5-AB7D848EF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F03A4-F8A4-4A2B-B519-1F7A1543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FA89C-42F2-4E57-9927-53867109D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8D43E-DE9B-4462-9805-C8D17DE0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8FD1DA-4390-4E8E-9A61-060979A9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717FB-EF17-43FB-8605-E12CCEED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3E59-9915-476C-B0F8-EB3A25E6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60F27-09EE-485F-A74C-6A6BD7FD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5843-65D3-4667-B615-FD1F6B5C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674E2-122C-48F8-9EF8-E6146682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7D829-74FC-4444-AFD6-536A86FD1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E63DD-C7A8-44E9-9536-DA1E1499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B870-EF9E-4D10-9908-985BE14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AF71-5FE8-47EF-BAE7-4E48FB03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04D18-94CC-4C61-8AA2-0F0BA6A0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63AB8-9CB2-4DC0-8619-82C66AB04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9CBA3-20B9-4D09-ACA4-F5CEF556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BCDAA-722B-42B1-AB5B-4104181C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4DEFB-4003-4080-A9E6-42AD178C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A2CF-E225-4AA2-9996-E97E5DA0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B8C8-2BA5-4DF3-A3A3-873EAA04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1B52-B572-4655-9E7F-D7EA05728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1BB40-94C9-4CB5-A0F8-6A46E661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3C2F9-22D4-46CF-B08D-134F301D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9A7B-D3AF-42CC-BAE5-CDA0DD8E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6A79B-B1C2-4FC9-8C3A-F43EC7D4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6324-1315-477A-9FFD-ECA6522C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AE13F-AC62-445F-A16D-ED4215451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B2B08-B017-4EEC-B17F-079F487C2A9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1C2D-8020-42C2-998D-4313F62E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0E827-9FF1-43A7-A9E2-B0C00B12F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4CCB9-2627-4E8D-81FB-E1D3575DD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C456-2368-04EF-CB18-5B4BA195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4" y="452845"/>
            <a:ext cx="9144000" cy="5786006"/>
          </a:xfrm>
        </p:spPr>
        <p:txBody>
          <a:bodyPr>
            <a:normAutofit/>
          </a:bodyPr>
          <a:lstStyle/>
          <a:p>
            <a:r>
              <a:rPr lang="en-US" b="1" dirty="0"/>
              <a:t>Special topics</a:t>
            </a:r>
            <a:br>
              <a:rPr lang="en-US" dirty="0"/>
            </a:br>
            <a:br>
              <a:rPr lang="en-US" dirty="0"/>
            </a:br>
            <a:r>
              <a:rPr lang="en-US" sz="3200" b="1" dirty="0"/>
              <a:t>Session 2</a:t>
            </a:r>
            <a:br>
              <a:rPr lang="en-US" sz="3200" b="1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Al-Zahra university </a:t>
            </a:r>
            <a:br>
              <a:rPr lang="en-US" sz="2000" dirty="0"/>
            </a:br>
            <a:r>
              <a:rPr lang="en-US" sz="2000" dirty="0"/>
              <a:t>Maryam </a:t>
            </a:r>
            <a:r>
              <a:rPr lang="en-US" sz="2000" dirty="0" err="1"/>
              <a:t>zim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998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241530" y="-391796"/>
            <a:ext cx="11435759" cy="4619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8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1-textarea: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textarea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&gt; tag used to create a multiple-line text 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Its attributes :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Name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Rows/cols : about width and height.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Placeholder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+mj-lt"/>
              </a:rPr>
              <a:t>Maxlength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: sets the maximum number of character a user can enter 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2-radio button :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input element that let users select one option only form a group of choice.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Its attributes :</a:t>
            </a:r>
            <a:endParaRPr lang="en-US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Name: Example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radio grouped by their name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attr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 If multiple radio share same name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, only one,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can be selected at a time.</a:t>
            </a:r>
            <a:endParaRPr lang="en-US" sz="18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6D35C-9A7E-2119-F735-B75655A86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20" y="4388157"/>
            <a:ext cx="3657600" cy="2344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4970BF-6146-9416-1A40-EF8A28380B2F}"/>
              </a:ext>
            </a:extLst>
          </p:cNvPr>
          <p:cNvSpPr txBox="1"/>
          <p:nvPr/>
        </p:nvSpPr>
        <p:spPr>
          <a:xfrm>
            <a:off x="1464672" y="5191132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Please zoom in on the photo.</a:t>
            </a:r>
          </a:p>
        </p:txBody>
      </p:sp>
    </p:spTree>
    <p:extLst>
      <p:ext uri="{BB962C8B-B14F-4D97-AF65-F5344CB8AC3E}">
        <p14:creationId xmlns:p14="http://schemas.microsoft.com/office/powerpoint/2010/main" val="31973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650833" y="513895"/>
            <a:ext cx="9416276" cy="559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sz="1600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2-radio button :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Its attributes :</a:t>
            </a:r>
            <a:endParaRPr lang="en-US" sz="16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Value: the selected value is sent with form.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Checked : pre-selected an option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Disabled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3-checkbox : </a:t>
            </a:r>
            <a:r>
              <a:rPr lang="en-US" sz="1600" dirty="0">
                <a:latin typeface="+mj-lt"/>
              </a:rPr>
              <a:t>allows users to select multiple options </a:t>
            </a:r>
            <a:r>
              <a:rPr lang="en-US" sz="1600" dirty="0" err="1">
                <a:latin typeface="+mj-lt"/>
              </a:rPr>
              <a:t>independ</a:t>
            </a:r>
            <a:r>
              <a:rPr lang="en-US" sz="1600" dirty="0"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Unlike radio button each checkbox works on its own.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Its attributes :</a:t>
            </a:r>
            <a:endParaRPr lang="en-US" sz="16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Value: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Checked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Disabled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Name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Tip: when the form is submitted , only the checked boxes are included.</a:t>
            </a:r>
          </a:p>
          <a:p>
            <a:pPr algn="l">
              <a:lnSpc>
                <a:spcPct val="150000"/>
              </a:lnSpc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297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650833" y="513895"/>
            <a:ext cx="9416276" cy="485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sz="1600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4-select: </a:t>
            </a:r>
            <a:r>
              <a:rPr lang="en-US" sz="1600" b="1" dirty="0">
                <a:latin typeface="+mj-lt"/>
              </a:rPr>
              <a:t>th</a:t>
            </a:r>
            <a:r>
              <a:rPr lang="en-US" sz="1600" b="0" i="0" dirty="0">
                <a:effectLst/>
                <a:latin typeface="+mj-lt"/>
              </a:rPr>
              <a:t>e </a:t>
            </a:r>
            <a:r>
              <a:rPr lang="en-US" sz="1600" dirty="0">
                <a:latin typeface="+mj-lt"/>
              </a:rPr>
              <a:t>&lt;select&gt;</a:t>
            </a:r>
            <a:r>
              <a:rPr lang="en-US" sz="1600" b="0" i="0" dirty="0">
                <a:effectLst/>
                <a:latin typeface="+mj-lt"/>
              </a:rPr>
              <a:t> element is used to create a drop-down list.</a:t>
            </a:r>
            <a:br>
              <a:rPr lang="en-US" sz="1600" b="0" i="0" dirty="0">
                <a:effectLst/>
                <a:latin typeface="+mj-lt"/>
              </a:rPr>
            </a:br>
            <a:r>
              <a:rPr lang="en-US" sz="1600" b="0" i="0" dirty="0">
                <a:effectLst/>
                <a:latin typeface="+mj-lt"/>
              </a:rPr>
              <a:t>And </a:t>
            </a:r>
            <a:r>
              <a:rPr lang="en-US" sz="1600" b="1" dirty="0">
                <a:latin typeface="+mj-lt"/>
              </a:rPr>
              <a:t>create with &lt;select&gt; element </a:t>
            </a:r>
            <a:r>
              <a:rPr lang="en-US" sz="1600" b="1" dirty="0" err="1">
                <a:latin typeface="+mj-lt"/>
              </a:rPr>
              <a:t>ans</a:t>
            </a:r>
            <a:r>
              <a:rPr lang="en-US" sz="1600" b="1" dirty="0">
                <a:latin typeface="+mj-lt"/>
              </a:rPr>
              <a:t> inside it &lt;option&gt; </a:t>
            </a:r>
            <a:r>
              <a:rPr lang="en-US" sz="1600" b="1" dirty="0" err="1">
                <a:latin typeface="+mj-lt"/>
              </a:rPr>
              <a:t>elemnts</a:t>
            </a:r>
            <a:r>
              <a:rPr lang="en-US" sz="1600" b="1" dirty="0">
                <a:latin typeface="+mj-lt"/>
              </a:rPr>
              <a:t>.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&lt;select&gt;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 attributes :</a:t>
            </a:r>
            <a:endParaRPr lang="en-US" sz="16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Name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Multiple: allows multiple option (with control key).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Size: how many options are visible without scrolling.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&lt;option&gt;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attributes :</a:t>
            </a:r>
            <a:endParaRPr lang="en-US" sz="160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Value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Selected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disabled</a:t>
            </a:r>
            <a:endParaRPr lang="en-US" sz="1600" dirty="0">
              <a:solidFill>
                <a:srgbClr val="C00000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Grouping options</a:t>
            </a:r>
            <a:r>
              <a:rPr lang="en-US" sz="1600" dirty="0">
                <a:latin typeface="+mj-lt"/>
              </a:rPr>
              <a:t>: you can group related options with &lt;</a:t>
            </a:r>
            <a:r>
              <a:rPr lang="en-US" sz="1600" dirty="0" err="1">
                <a:latin typeface="+mj-lt"/>
              </a:rPr>
              <a:t>optgroup</a:t>
            </a:r>
            <a:r>
              <a:rPr lang="en-US" sz="1600" dirty="0">
                <a:latin typeface="+mj-lt"/>
              </a:rPr>
              <a:t>&gt; tag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7405-2C55-6134-5206-853621167FA8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FDC5-6FC2-08B6-ADBD-B09B0830C171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AF43B1-1354-D3DB-0231-15A1F5916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556" y="4663588"/>
            <a:ext cx="4852850" cy="19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5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572456" y="80131"/>
            <a:ext cx="9416276" cy="596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sz="1600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5-button: T</a:t>
            </a:r>
            <a:r>
              <a:rPr lang="en-US" sz="1600" b="0" i="0" dirty="0">
                <a:effectLst/>
                <a:latin typeface="+mj-lt"/>
              </a:rPr>
              <a:t>he </a:t>
            </a:r>
            <a:r>
              <a:rPr lang="en-US" sz="1600" dirty="0">
                <a:latin typeface="+mj-lt"/>
              </a:rPr>
              <a:t>&lt;button&gt;</a:t>
            </a:r>
            <a:r>
              <a:rPr lang="en-US" sz="1600" b="0" i="0" dirty="0">
                <a:effectLst/>
                <a:latin typeface="+mj-lt"/>
              </a:rPr>
              <a:t> element is interactive element that users can click to trigger an action.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It have 3 types: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Button : no action by default.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Submit: submit form data to server.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Reset: reset all form fields.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6-file: </a:t>
            </a:r>
            <a:r>
              <a:rPr lang="en-US" sz="1600" b="1" dirty="0">
                <a:latin typeface="+mj-lt"/>
              </a:rPr>
              <a:t>for upload file and it </a:t>
            </a:r>
            <a:r>
              <a:rPr lang="en-US" sz="1600" b="1" dirty="0" err="1">
                <a:latin typeface="+mj-lt"/>
              </a:rPr>
              <a:t>creats</a:t>
            </a:r>
            <a:r>
              <a:rPr lang="en-US" sz="1600" b="1" dirty="0">
                <a:latin typeface="+mj-lt"/>
              </a:rPr>
              <a:t> a browser button , so users can select  one or more files from their device.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latin typeface="+mj-lt"/>
              </a:rPr>
              <a:t>When form is submitted , the selected file are sent to the server.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It attributes: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Accept: restrict allow file types.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its types: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image/* : </a:t>
            </a:r>
            <a:r>
              <a:rPr lang="en-US" sz="1600" dirty="0">
                <a:latin typeface="+mj-lt"/>
              </a:rPr>
              <a:t>all images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.pdf : </a:t>
            </a:r>
            <a:r>
              <a:rPr lang="en-US" sz="1600" dirty="0">
                <a:latin typeface="+mj-lt"/>
              </a:rPr>
              <a:t>only pdf file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.jpg , .</a:t>
            </a:r>
            <a:r>
              <a:rPr lang="en-US" sz="1600" dirty="0" err="1">
                <a:solidFill>
                  <a:srgbClr val="00B0F0"/>
                </a:solidFill>
                <a:latin typeface="+mj-lt"/>
              </a:rPr>
              <a:t>png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: </a:t>
            </a:r>
            <a:r>
              <a:rPr lang="en-US" sz="1600" dirty="0">
                <a:latin typeface="+mj-lt"/>
              </a:rPr>
              <a:t>only jpg and </a:t>
            </a:r>
            <a:r>
              <a:rPr lang="en-US" sz="1600" dirty="0" err="1">
                <a:latin typeface="+mj-lt"/>
              </a:rPr>
              <a:t>png</a:t>
            </a:r>
            <a:r>
              <a:rPr lang="en-US" sz="1600" dirty="0">
                <a:latin typeface="+mj-lt"/>
              </a:rPr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7405-2C55-6134-5206-853621167FA8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FDC5-6FC2-08B6-ADBD-B09B0830C171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7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711793" y="271720"/>
            <a:ext cx="9416276" cy="5640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6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6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sz="1600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file: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It attributes: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Accept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Multiple: allow selecting multiple files.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Required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Disabled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Security note: </a:t>
            </a:r>
            <a:r>
              <a:rPr lang="en-US" sz="1600" b="1" dirty="0">
                <a:latin typeface="+mj-lt"/>
              </a:rPr>
              <a:t>browsers do not allow setting default value for file inputs.</a:t>
            </a:r>
          </a:p>
          <a:p>
            <a:pPr algn="l">
              <a:lnSpc>
                <a:spcPct val="150000"/>
              </a:lnSpc>
            </a:pPr>
            <a:endParaRPr lang="en-US" sz="1600" b="1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  <a:latin typeface="+mj-lt"/>
              </a:rPr>
              <a:t>Supporting element for input: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Label : provides a text description for an input 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Clicking the </a:t>
            </a:r>
            <a:r>
              <a:rPr lang="en-US" sz="1600" dirty="0" err="1">
                <a:latin typeface="+mj-lt"/>
              </a:rPr>
              <a:t>lable</a:t>
            </a:r>
            <a:r>
              <a:rPr lang="en-US" sz="1600" dirty="0">
                <a:latin typeface="+mj-lt"/>
              </a:rPr>
              <a:t> also focuses the input.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Link to input with for(match input id)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67405-2C55-6134-5206-853621167FA8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FDC5-6FC2-08B6-ADBD-B09B0830C171}"/>
              </a:ext>
            </a:extLst>
          </p:cNvPr>
          <p:cNvSpPr txBox="1"/>
          <p:nvPr/>
        </p:nvSpPr>
        <p:spPr>
          <a:xfrm>
            <a:off x="3048000" y="32465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FDDC8-C875-C19D-89C5-92263874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5220079"/>
            <a:ext cx="6385560" cy="9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711793" y="271720"/>
            <a:ext cx="9416276" cy="527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+mj-lt"/>
              </a:rPr>
              <a:t>Lists: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A list is a way to group related items together in an organized structure 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Lists in html have containers and list item elements.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Types of list: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Ol</a:t>
            </a:r>
            <a:r>
              <a:rPr lang="en-US" sz="1600" dirty="0">
                <a:latin typeface="+mj-lt"/>
              </a:rPr>
              <a:t> : ordered list : The &lt;</a:t>
            </a:r>
            <a:r>
              <a:rPr lang="en-US" sz="1600" dirty="0" err="1">
                <a:latin typeface="+mj-lt"/>
              </a:rPr>
              <a:t>ol</a:t>
            </a:r>
            <a:r>
              <a:rPr lang="en-US" sz="1600" dirty="0">
                <a:latin typeface="+mj-lt"/>
              </a:rPr>
              <a:t>&gt; tag is used for lists where the </a:t>
            </a:r>
            <a:r>
              <a:rPr lang="en-US" sz="1600" b="1" dirty="0">
                <a:latin typeface="+mj-lt"/>
              </a:rPr>
              <a:t>order of the items is significant</a:t>
            </a:r>
            <a:r>
              <a:rPr lang="en-US" sz="1600" dirty="0">
                <a:latin typeface="+mj-lt"/>
              </a:rPr>
              <a:t> or meaningful.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>
                <a:latin typeface="+mj-lt"/>
              </a:rPr>
              <a:t>Ul</a:t>
            </a:r>
            <a:r>
              <a:rPr lang="en-US" sz="1600" dirty="0">
                <a:latin typeface="+mj-lt"/>
              </a:rPr>
              <a:t>: </a:t>
            </a:r>
            <a:r>
              <a:rPr lang="en-US" sz="1600" dirty="0" err="1">
                <a:latin typeface="+mj-lt"/>
              </a:rPr>
              <a:t>uordered</a:t>
            </a:r>
            <a:r>
              <a:rPr lang="en-US" sz="1600" dirty="0">
                <a:latin typeface="+mj-lt"/>
              </a:rPr>
              <a:t> list: The &lt;</a:t>
            </a:r>
            <a:r>
              <a:rPr lang="en-US" sz="1600" dirty="0" err="1">
                <a:latin typeface="+mj-lt"/>
              </a:rPr>
              <a:t>ul</a:t>
            </a:r>
            <a:r>
              <a:rPr lang="en-US" sz="1600" dirty="0">
                <a:latin typeface="+mj-lt"/>
              </a:rPr>
              <a:t>&gt; tag is used for lists where the </a:t>
            </a:r>
            <a:r>
              <a:rPr lang="en-US" sz="1600" b="1" dirty="0">
                <a:latin typeface="+mj-lt"/>
              </a:rPr>
              <a:t>order of the items does not matter</a:t>
            </a:r>
            <a:r>
              <a:rPr lang="en-US" sz="16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Their elements are &lt;li&gt; : list item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+mj-lt"/>
              </a:rPr>
              <a:t>ol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&gt; element 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displays items in a numbered sequence and each item inside &lt;li&gt; element.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Its attributes: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Type: changing numbering style (such as: 1, A , a , I , </a:t>
            </a:r>
            <a:r>
              <a:rPr lang="en-US" sz="1600" dirty="0" err="1">
                <a:latin typeface="+mj-lt"/>
              </a:rPr>
              <a:t>i</a:t>
            </a:r>
            <a:r>
              <a:rPr lang="en-US" sz="1600" dirty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Start: define starting number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Reversed: count down instead of up.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3B792-B34D-E3F9-8C57-00A6862A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36" y="3239587"/>
            <a:ext cx="1635785" cy="35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8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711793" y="271720"/>
            <a:ext cx="9416276" cy="2685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+mj-lt"/>
              </a:rPr>
              <a:t>Lists: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B0F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+mj-lt"/>
              </a:rPr>
              <a:t>ul</a:t>
            </a:r>
            <a:r>
              <a:rPr lang="en-US" sz="1600" dirty="0">
                <a:solidFill>
                  <a:srgbClr val="00B0F0"/>
                </a:solidFill>
                <a:latin typeface="+mj-lt"/>
              </a:rPr>
              <a:t>&gt; element 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displays items with bullets and order doesn’t matter.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Its attributes: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Type: bullet style (disc , circle , square)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Important: 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you can put lists inside other list 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E6C9CD-26F6-D6AD-9C87-C40F227E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799" y="493849"/>
            <a:ext cx="2400300" cy="515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879661-2920-B534-950B-B62AD79DB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21" y="3262127"/>
            <a:ext cx="4599556" cy="30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97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711793" y="271720"/>
            <a:ext cx="9416276" cy="625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/>
                </a:solidFill>
                <a:latin typeface="+mj-lt"/>
              </a:rPr>
              <a:t>Table: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A table organize data into rows &lt;tr&gt; and columns &lt;td / 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 element.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&lt;table&gt;&lt;/table&gt; tag is a container for entire element . 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Structural Grouping Elements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: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+mj-lt"/>
              </a:rPr>
              <a:t>thead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&gt;: </a:t>
            </a:r>
            <a:r>
              <a:rPr lang="en-US" sz="1600" dirty="0"/>
              <a:t>Groups the </a:t>
            </a:r>
            <a:r>
              <a:rPr lang="en-US" sz="1600" b="1" dirty="0"/>
              <a:t>introductory content</a:t>
            </a:r>
            <a:r>
              <a:rPr lang="en-US" sz="1600" dirty="0"/>
              <a:t> or </a:t>
            </a:r>
            <a:r>
              <a:rPr lang="en-US" sz="1600" b="1" dirty="0"/>
              <a:t>column labels</a:t>
            </a:r>
            <a:r>
              <a:rPr lang="en-US" sz="1600" dirty="0"/>
              <a:t> of a table.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+mj-lt"/>
              </a:rPr>
              <a:t>tbody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&gt;</a:t>
            </a:r>
            <a:r>
              <a:rPr lang="en-US" sz="1600" dirty="0">
                <a:latin typeface="+mj-lt"/>
              </a:rPr>
              <a:t>: </a:t>
            </a:r>
            <a:r>
              <a:rPr lang="en-US" sz="1600" b="0" i="0" dirty="0">
                <a:effectLst/>
                <a:latin typeface="Google Sans Flex"/>
              </a:rPr>
              <a:t>Groups the </a:t>
            </a:r>
            <a:r>
              <a:rPr lang="en-US" sz="1600" b="1" i="0" dirty="0">
                <a:effectLst/>
                <a:latin typeface="Google Sans Flex"/>
              </a:rPr>
              <a:t>main data content</a:t>
            </a:r>
            <a:r>
              <a:rPr lang="en-US" sz="1600" b="0" i="0" dirty="0">
                <a:effectLst/>
                <a:latin typeface="Google Sans Flex"/>
              </a:rPr>
              <a:t> (the body) of the table.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&lt;</a:t>
            </a:r>
            <a:r>
              <a:rPr lang="en-US" sz="1600" dirty="0" err="1">
                <a:solidFill>
                  <a:srgbClr val="C00000"/>
                </a:solidFill>
                <a:latin typeface="+mj-lt"/>
              </a:rPr>
              <a:t>tfoot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&gt; </a:t>
            </a:r>
            <a:r>
              <a:rPr lang="en-US" sz="1600" dirty="0">
                <a:latin typeface="+mj-lt"/>
              </a:rPr>
              <a:t>:  </a:t>
            </a:r>
            <a:r>
              <a:rPr lang="en-US" sz="1600" b="0" i="0" dirty="0">
                <a:effectLst/>
                <a:latin typeface="Google Sans Flex"/>
              </a:rPr>
              <a:t>Groups the </a:t>
            </a:r>
            <a:r>
              <a:rPr lang="en-US" sz="1600" b="1" i="0" dirty="0">
                <a:effectLst/>
                <a:latin typeface="Google Sans Flex"/>
              </a:rPr>
              <a:t>summary rows</a:t>
            </a:r>
            <a:r>
              <a:rPr lang="en-US" sz="1600" b="0" i="0" dirty="0">
                <a:effectLst/>
                <a:latin typeface="Google Sans Flex"/>
              </a:rPr>
              <a:t> of a table, such as totals, averages, or final notes.</a:t>
            </a:r>
            <a:endParaRPr lang="en-US" sz="1600" dirty="0">
              <a:latin typeface="+mj-lt"/>
            </a:endParaRPr>
          </a:p>
          <a:p>
            <a:pPr algn="l"/>
            <a:r>
              <a:rPr lang="en-US" sz="1600" b="0" i="0" dirty="0">
                <a:solidFill>
                  <a:srgbClr val="FFFFFF"/>
                </a:solidFill>
                <a:effectLst/>
                <a:latin typeface="Google Sans Flex"/>
              </a:rPr>
              <a:t>Groups the </a:t>
            </a:r>
            <a:r>
              <a:rPr lang="en-US" sz="1600" b="1" i="0" dirty="0">
                <a:solidFill>
                  <a:srgbClr val="FFFFFF"/>
                </a:solidFill>
                <a:effectLst/>
                <a:latin typeface="Google Sans Flex"/>
              </a:rPr>
              <a:t>main data content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Google Sans Flex"/>
              </a:rPr>
              <a:t> (the body) of the table.</a:t>
            </a:r>
          </a:p>
          <a:p>
            <a:pPr algn="l"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Table elements: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1. &lt;tr&gt; (Table Row)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Defines a single row within a table.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2. &lt;td&gt; (Table Data Cell)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Defines a standard data cell (a column) within a table row.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3. &lt;</a:t>
            </a:r>
            <a:r>
              <a:rPr lang="en-US" sz="1600" dirty="0" err="1">
                <a:latin typeface="+mj-lt"/>
              </a:rPr>
              <a:t>th</a:t>
            </a:r>
            <a:r>
              <a:rPr lang="en-US" sz="1600" dirty="0">
                <a:latin typeface="+mj-lt"/>
              </a:rPr>
              <a:t>&gt; (Table Header Cell)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Defines a cell that acts as a header (a title or label) for a row or column of data.</a:t>
            </a:r>
          </a:p>
          <a:p>
            <a:pPr algn="l">
              <a:lnSpc>
                <a:spcPct val="150000"/>
              </a:lnSpc>
            </a:pPr>
            <a:endParaRPr lang="en-US" sz="1600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75FBB98-66DC-BEBF-C267-F1D6A67C6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38" y="3538609"/>
            <a:ext cx="3250656" cy="128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4A33DB2-2336-9682-A180-37674F69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375" y="5175233"/>
            <a:ext cx="2440214" cy="100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96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>
            <a:extLst>
              <a:ext uri="{FF2B5EF4-FFF2-40B4-BE49-F238E27FC236}">
                <a16:creationId xmlns:a16="http://schemas.microsoft.com/office/drawing/2014/main" id="{374F94C5-C0E6-4518-8E53-F9BFD1D51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9DF5B7F-6A93-4C7D-7E02-00ACCCDD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205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711793" y="271720"/>
            <a:ext cx="9416276" cy="1577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600" dirty="0"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Table attributes: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1- </a:t>
            </a:r>
            <a:r>
              <a:rPr lang="en-US" sz="1600" b="1" dirty="0" err="1">
                <a:latin typeface="+mj-lt"/>
              </a:rPr>
              <a:t>Rowspan</a:t>
            </a:r>
            <a:r>
              <a:rPr lang="en-US" sz="1600" dirty="0">
                <a:latin typeface="+mj-lt"/>
              </a:rPr>
              <a:t> : merge rows each other 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latin typeface="+mj-lt"/>
              </a:rPr>
              <a:t>2- </a:t>
            </a:r>
            <a:r>
              <a:rPr lang="en-US" sz="1600" b="1" dirty="0" err="1">
                <a:latin typeface="+mj-lt"/>
              </a:rPr>
              <a:t>Colspan</a:t>
            </a:r>
            <a:r>
              <a:rPr lang="en-US" sz="1600" dirty="0">
                <a:latin typeface="+mj-lt"/>
              </a:rPr>
              <a:t>: merge columns each other.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69A717-58C5-EB3D-16EA-0068B4DB9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40" y="2432595"/>
            <a:ext cx="8661400" cy="34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3A004C-57F2-4831-B539-656D63523175}"/>
              </a:ext>
            </a:extLst>
          </p:cNvPr>
          <p:cNvSpPr txBox="1"/>
          <p:nvPr/>
        </p:nvSpPr>
        <p:spPr>
          <a:xfrm>
            <a:off x="417359" y="308481"/>
            <a:ext cx="7556620" cy="2957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Form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Form is a html tag that collect user input and sends it to a server for processing.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Form contains form elements like: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Input , text area  , button 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etc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example: 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5C0CC-E899-1C09-018C-297883CC7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08" y="2984740"/>
            <a:ext cx="10303584" cy="28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F40A48-319C-4290-B11D-135D7BB65E7E}"/>
              </a:ext>
            </a:extLst>
          </p:cNvPr>
          <p:cNvSpPr txBox="1"/>
          <p:nvPr/>
        </p:nvSpPr>
        <p:spPr>
          <a:xfrm>
            <a:off x="467055" y="626533"/>
            <a:ext cx="7536615" cy="6697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+mj-lt"/>
              </a:rPr>
              <a:t>Basic attributes of form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+mj-lt"/>
              </a:rPr>
              <a:t>Action : </a:t>
            </a:r>
            <a:r>
              <a:rPr lang="en-US" dirty="0" err="1">
                <a:latin typeface="+mj-lt"/>
              </a:rPr>
              <a:t>url</a:t>
            </a:r>
            <a:r>
              <a:rPr lang="en-US" dirty="0">
                <a:latin typeface="+mj-lt"/>
              </a:rPr>
              <a:t> where form data is sent.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+mj-lt"/>
              </a:rPr>
              <a:t>Method: there are 2 types: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get :  </a:t>
            </a:r>
            <a:r>
              <a:rPr lang="en-US" dirty="0">
                <a:latin typeface="+mj-lt"/>
              </a:rPr>
              <a:t>append the form data to the </a:t>
            </a:r>
            <a:r>
              <a:rPr lang="en-US" dirty="0" err="1">
                <a:latin typeface="+mj-lt"/>
              </a:rPr>
              <a:t>url</a:t>
            </a:r>
            <a:r>
              <a:rPr lang="en-US" dirty="0">
                <a:latin typeface="+mj-lt"/>
              </a:rPr>
              <a:t> 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 less secure and this type has a size limited.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 It’s the best for non-sensitive data like search query.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post: </a:t>
            </a:r>
            <a:r>
              <a:rPr lang="en-US" dirty="0">
                <a:latin typeface="+mj-lt"/>
              </a:rPr>
              <a:t>sends the form data in body of http request.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 more secure and this type doesn’t have a size limitation.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 It’s ideal for sensitive data and large amounts text.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+mj-lt"/>
              </a:rPr>
              <a:t>3. Autocomplete: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specifies whether a form should have autocomplete </a:t>
            </a:r>
            <a:r>
              <a:rPr lang="en-US" i="0" dirty="0">
                <a:solidFill>
                  <a:srgbClr val="C00000"/>
                </a:solidFill>
                <a:effectLst/>
                <a:latin typeface="+mj-lt"/>
              </a:rPr>
              <a:t>on or off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When autocomplete is on, the browser automatically complete values</a:t>
            </a:r>
          </a:p>
          <a:p>
            <a:pPr algn="l">
              <a:lnSpc>
                <a:spcPct val="150000"/>
              </a:lnSpc>
            </a:pP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based on values that the user has entered before.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381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435429" y="522514"/>
            <a:ext cx="9449446" cy="3008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4. </a:t>
            </a:r>
            <a:r>
              <a:rPr lang="en-US" sz="1600" b="1" dirty="0" err="1">
                <a:latin typeface="+mj-lt"/>
              </a:rPr>
              <a:t>enctype</a:t>
            </a:r>
            <a:r>
              <a:rPr lang="en-US" sz="1600" b="1" dirty="0">
                <a:latin typeface="+mj-lt"/>
              </a:rPr>
              <a:t>: encoding type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It tells the browser how to package form data </a:t>
            </a:r>
            <a:r>
              <a:rPr lang="en-US" sz="1600" b="1" dirty="0" err="1">
                <a:latin typeface="+mj-lt"/>
              </a:rPr>
              <a:t>befor</a:t>
            </a:r>
            <a:r>
              <a:rPr lang="en-US" sz="1600" b="1" dirty="0">
                <a:latin typeface="+mj-lt"/>
              </a:rPr>
              <a:t> sending it to the server 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It only matter when you use method = “post”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+mj-lt"/>
              </a:rPr>
              <a:t>There are to types of values : 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-application/x-www-form-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urlencoded</a:t>
            </a:r>
            <a:endParaRPr lang="en-US" sz="1600" b="1" i="0" dirty="0">
              <a:solidFill>
                <a:srgbClr val="C00000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It’s 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efault value. All characters are encoded before sent.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(each input is turned into key = value and pairs joined with 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&amp; 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and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spaces are converted to "+" symbols)</a:t>
            </a:r>
            <a:endParaRPr lang="en-US" sz="1600" b="1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16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B104DD-80B9-DDAF-0088-DE06C0BD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690" y="3355792"/>
            <a:ext cx="6869027" cy="30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54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1055F2-8AE8-4654-BE45-B7AFFC24811C}"/>
              </a:ext>
            </a:extLst>
          </p:cNvPr>
          <p:cNvSpPr txBox="1"/>
          <p:nvPr/>
        </p:nvSpPr>
        <p:spPr>
          <a:xfrm>
            <a:off x="435429" y="522514"/>
            <a:ext cx="7586757" cy="1523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-multipart/form-data</a:t>
            </a:r>
          </a:p>
          <a:p>
            <a:pPr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 value is necessary if the user will upload a file through the form.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Form data splits into </a:t>
            </a:r>
            <a:r>
              <a:rPr lang="en-US" sz="1600" dirty="0" err="1">
                <a:solidFill>
                  <a:srgbClr val="000000"/>
                </a:solidFill>
                <a:latin typeface="Segoe UI" panose="020B0502040204020203" pitchFamily="34" charset="0"/>
              </a:rPr>
              <a:t>seprate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parts and each part has its own headers and content.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566852-FDCE-6A38-7A44-73F8A71D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75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2D66C-6794-C2B7-4BAB-A028F284AA3F}"/>
              </a:ext>
            </a:extLst>
          </p:cNvPr>
          <p:cNvSpPr txBox="1"/>
          <p:nvPr/>
        </p:nvSpPr>
        <p:spPr>
          <a:xfrm>
            <a:off x="3258628" y="3244334"/>
            <a:ext cx="6517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7B07E2-C349-4AC9-2064-C1C02542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93" y="2028274"/>
            <a:ext cx="6032273" cy="4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AF1C6-0C27-46A8-94AD-CC4480B6E21D}"/>
              </a:ext>
            </a:extLst>
          </p:cNvPr>
          <p:cNvSpPr txBox="1"/>
          <p:nvPr/>
        </p:nvSpPr>
        <p:spPr>
          <a:xfrm>
            <a:off x="498705" y="160654"/>
            <a:ext cx="11039945" cy="6697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accent6"/>
                </a:solidFill>
                <a:latin typeface="+mj-lt"/>
              </a:rPr>
              <a:t>Form </a:t>
            </a:r>
            <a:r>
              <a:rPr lang="en-US" sz="1800" b="1" dirty="0" err="1">
                <a:solidFill>
                  <a:schemeClr val="accent6"/>
                </a:solidFill>
                <a:latin typeface="+mj-lt"/>
              </a:rPr>
              <a:t>Elemnts</a:t>
            </a:r>
            <a:r>
              <a:rPr lang="en-US" sz="1800" b="1" dirty="0">
                <a:solidFill>
                  <a:schemeClr val="accent6"/>
                </a:solidFill>
                <a:latin typeface="+mj-lt"/>
              </a:rPr>
              <a:t>:</a:t>
            </a:r>
            <a:endParaRPr lang="fa-IR" b="1" dirty="0">
              <a:solidFill>
                <a:schemeClr val="accent6"/>
              </a:solidFill>
              <a:latin typeface="+mj-lt"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1-input: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 &lt;input&gt; tag specifies an input field where the user can enter data and the most important form element.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different input types are as follows: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type="button"&gt;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type="checkbox"&gt;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type="email"&gt; </a:t>
            </a:r>
            <a:r>
              <a:rPr lang="en-US" b="0" i="0" dirty="0">
                <a:solidFill>
                  <a:srgbClr val="C00000"/>
                </a:solidFill>
                <a:effectLst/>
                <a:latin typeface="+mj-lt"/>
              </a:rPr>
              <a:t>required email format for example :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+mj-lt"/>
              </a:rPr>
              <a:t>maryamxiim@gmail.com</a:t>
            </a:r>
            <a:endParaRPr lang="en-US" b="0" i="0" dirty="0">
              <a:solidFill>
                <a:srgbClr val="C00000"/>
              </a:solidFill>
              <a:effectLst/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type="file"&gt;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type="number"&gt;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type="password"&gt;  </a:t>
            </a:r>
            <a:r>
              <a:rPr lang="en-US" b="0" i="0" dirty="0">
                <a:solidFill>
                  <a:srgbClr val="C00000"/>
                </a:solidFill>
                <a:effectLst/>
                <a:latin typeface="+mj-lt"/>
              </a:rPr>
              <a:t>hide input data with dots.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type="radio"&gt;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type="submit"&gt;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type="tell"&gt;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type="text"&gt;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&lt;input type="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+mj-lt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"&gt;.  </a:t>
            </a:r>
            <a:r>
              <a:rPr lang="en-US" b="0" i="0" dirty="0">
                <a:solidFill>
                  <a:srgbClr val="C00000"/>
                </a:solidFill>
                <a:effectLst/>
                <a:latin typeface="+mj-lt"/>
              </a:rPr>
              <a:t>Required valid </a:t>
            </a:r>
            <a:r>
              <a:rPr lang="en-US" b="0" i="0" dirty="0" err="1">
                <a:solidFill>
                  <a:srgbClr val="C00000"/>
                </a:solidFill>
                <a:effectLst/>
                <a:latin typeface="+mj-lt"/>
              </a:rPr>
              <a:t>url</a:t>
            </a:r>
            <a:r>
              <a:rPr lang="en-US" b="0" i="0" dirty="0">
                <a:solidFill>
                  <a:srgbClr val="C00000"/>
                </a:solidFill>
                <a:effectLst/>
                <a:latin typeface="+mj-lt"/>
              </a:rPr>
              <a:t> , Example : https://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372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203D5-2F36-4447-88FE-75DDEADCD38C}"/>
              </a:ext>
            </a:extLst>
          </p:cNvPr>
          <p:cNvSpPr txBox="1"/>
          <p:nvPr/>
        </p:nvSpPr>
        <p:spPr>
          <a:xfrm>
            <a:off x="574418" y="512617"/>
            <a:ext cx="5594993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What is difference between tell and number type in input types?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618E64C-9396-42C4-A0F8-6752FB843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814E55-77FD-CB75-04EC-3A2A54010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251425"/>
              </p:ext>
            </p:extLst>
          </p:nvPr>
        </p:nvGraphicFramePr>
        <p:xfrm>
          <a:off x="1672492" y="1523869"/>
          <a:ext cx="8542215" cy="4115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05">
                  <a:extLst>
                    <a:ext uri="{9D8B030D-6E8A-4147-A177-3AD203B41FA5}">
                      <a16:colId xmlns:a16="http://schemas.microsoft.com/office/drawing/2014/main" val="237603937"/>
                    </a:ext>
                  </a:extLst>
                </a:gridCol>
                <a:gridCol w="2847405">
                  <a:extLst>
                    <a:ext uri="{9D8B030D-6E8A-4147-A177-3AD203B41FA5}">
                      <a16:colId xmlns:a16="http://schemas.microsoft.com/office/drawing/2014/main" val="1935649034"/>
                    </a:ext>
                  </a:extLst>
                </a:gridCol>
                <a:gridCol w="2847405">
                  <a:extLst>
                    <a:ext uri="{9D8B030D-6E8A-4147-A177-3AD203B41FA5}">
                      <a16:colId xmlns:a16="http://schemas.microsoft.com/office/drawing/2014/main" val="2214884833"/>
                    </a:ext>
                  </a:extLst>
                </a:gridCol>
              </a:tblGrid>
              <a:tr h="4064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type="</a:t>
                      </a:r>
                      <a:r>
                        <a:rPr lang="en-US" sz="1200" dirty="0" err="1">
                          <a:latin typeface="+mj-lt"/>
                        </a:rPr>
                        <a:t>tel</a:t>
                      </a:r>
                      <a:r>
                        <a:rPr lang="en-US" sz="1200" dirty="0">
                          <a:latin typeface="+mj-lt"/>
                        </a:rPr>
                        <a:t>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type="number"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630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Semantic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Telephone Number. Indicates the input is a phone number (e.g., +1-555-123-4567).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Numerical Value. Indicates the input is a numeric value (e.g., age, quantity, price).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0536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Input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Accepts digits, hyphens, parentheses, and spaces (any characters valid in phone number formats).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Accepts only digits, and optionally a decimal point (.) and the negative sign (-), depending on locale.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1933"/>
                  </a:ext>
                </a:extLst>
              </a:tr>
              <a:tr h="90208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Does not enforce any specific phone number format validation. It just hints at the expected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Enforces that the value entered is a valid number. Non-numeric characters will usually prevent form submission or be ignored.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8923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Spinners/Arrows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Does not show "up" and "down" spinner arrows.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Shows "up" and "down" spinner arrows on desktop browsers to increment/decrement the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8869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Can be used with the pattern attribute for client-side format validation (e.g., to enforce a specific 10-digit format).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Can be used with min, max, and step attributes to control the allowed range and interval of the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9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3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996CAB-5908-41A5-8480-CB55885BEC58}"/>
              </a:ext>
            </a:extLst>
          </p:cNvPr>
          <p:cNvSpPr txBox="1"/>
          <p:nvPr/>
        </p:nvSpPr>
        <p:spPr>
          <a:xfrm>
            <a:off x="581024" y="510143"/>
            <a:ext cx="1527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+mj-lt"/>
              </a:rPr>
              <a:t>Attrs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of input:</a:t>
            </a:r>
            <a:br>
              <a:rPr lang="en-US" b="1" dirty="0">
                <a:solidFill>
                  <a:srgbClr val="C00000"/>
                </a:solidFill>
                <a:latin typeface="+mj-lt"/>
              </a:rPr>
            </a:br>
            <a:endParaRPr lang="en-US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7CB367-FEDE-9465-DDFB-D2ADE45763C7}"/>
              </a:ext>
            </a:extLst>
          </p:cNvPr>
          <p:cNvSpPr txBox="1"/>
          <p:nvPr/>
        </p:nvSpPr>
        <p:spPr>
          <a:xfrm>
            <a:off x="581024" y="1095375"/>
            <a:ext cx="10220325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Name: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1600" dirty="0">
                <a:latin typeface="+mj-lt"/>
              </a:rPr>
              <a:t>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attribute is used to reference elements in a JavaScript, or to reference form data after a form is submitted.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Autofocus :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element should automatically get focus when the page loads.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+mj-lt"/>
              </a:rPr>
              <a:t>Readonly</a:t>
            </a:r>
            <a:endParaRPr lang="en-US" sz="1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Disabled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Min &amp; max: it’s for numeric and date to specify min and max acceptable value.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</a:rPr>
              <a:t>Placeholder: </a:t>
            </a:r>
            <a:r>
              <a:rPr lang="en-US" sz="1600" i="0" dirty="0">
                <a:solidFill>
                  <a:srgbClr val="000000"/>
                </a:solidFill>
                <a:effectLst/>
                <a:latin typeface="+mj-lt"/>
              </a:rPr>
              <a:t>specifies a short hint that describes the expected value of an input field</a:t>
            </a:r>
            <a:endParaRPr lang="en-US" sz="1600" dirty="0">
              <a:latin typeface="+mj-lt"/>
            </a:endParaRPr>
          </a:p>
        </p:txBody>
      </p:sp>
      <p:pic>
        <p:nvPicPr>
          <p:cNvPr id="4098" name="Picture 2" descr="Placeholder | Uxcel">
            <a:extLst>
              <a:ext uri="{FF2B5EF4-FFF2-40B4-BE49-F238E27FC236}">
                <a16:creationId xmlns:a16="http://schemas.microsoft.com/office/drawing/2014/main" id="{A062D9BF-2B48-0B5B-A3E3-64D42395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907630"/>
            <a:ext cx="4324350" cy="270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25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4203D5-2F36-4447-88FE-75DDEADCD38C}"/>
              </a:ext>
            </a:extLst>
          </p:cNvPr>
          <p:cNvSpPr txBox="1"/>
          <p:nvPr/>
        </p:nvSpPr>
        <p:spPr>
          <a:xfrm>
            <a:off x="574418" y="512617"/>
            <a:ext cx="5857886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C00000"/>
                </a:solidFill>
                <a:latin typeface="+mj-lt"/>
              </a:rPr>
              <a:t>What is difference between disabled and </a:t>
            </a:r>
            <a:r>
              <a:rPr lang="en-US" sz="1600" dirty="0" err="1">
                <a:solidFill>
                  <a:srgbClr val="C00000"/>
                </a:solidFill>
                <a:latin typeface="+mj-lt"/>
              </a:rPr>
              <a:t>readonly</a:t>
            </a:r>
            <a:r>
              <a:rPr lang="en-US" sz="1600" dirty="0">
                <a:solidFill>
                  <a:srgbClr val="C00000"/>
                </a:solidFill>
                <a:latin typeface="+mj-lt"/>
              </a:rPr>
              <a:t> attribute in input?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8618E64C-9396-42C4-A0F8-6752FB843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814E55-77FD-CB75-04EC-3A2A54010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2702"/>
              </p:ext>
            </p:extLst>
          </p:nvPr>
        </p:nvGraphicFramePr>
        <p:xfrm>
          <a:off x="1824892" y="1618894"/>
          <a:ext cx="8542215" cy="392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405">
                  <a:extLst>
                    <a:ext uri="{9D8B030D-6E8A-4147-A177-3AD203B41FA5}">
                      <a16:colId xmlns:a16="http://schemas.microsoft.com/office/drawing/2014/main" val="237603937"/>
                    </a:ext>
                  </a:extLst>
                </a:gridCol>
                <a:gridCol w="2847405">
                  <a:extLst>
                    <a:ext uri="{9D8B030D-6E8A-4147-A177-3AD203B41FA5}">
                      <a16:colId xmlns:a16="http://schemas.microsoft.com/office/drawing/2014/main" val="1935649034"/>
                    </a:ext>
                  </a:extLst>
                </a:gridCol>
                <a:gridCol w="2847405">
                  <a:extLst>
                    <a:ext uri="{9D8B030D-6E8A-4147-A177-3AD203B41FA5}">
                      <a16:colId xmlns:a16="http://schemas.microsoft.com/office/drawing/2014/main" val="2214884833"/>
                    </a:ext>
                  </a:extLst>
                </a:gridCol>
              </a:tblGrid>
              <a:tr h="40649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readonly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630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User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</a:t>
                      </a:r>
                      <a:r>
                        <a:rPr lang="en-US" sz="1200" b="1" dirty="0"/>
                        <a:t>can</a:t>
                      </a:r>
                      <a:r>
                        <a:rPr lang="en-US" sz="1200" dirty="0"/>
                        <a:t> focus (tab to) the element. The value </a:t>
                      </a:r>
                      <a:r>
                        <a:rPr lang="en-US" sz="1200" b="1" dirty="0"/>
                        <a:t>cannot</a:t>
                      </a:r>
                      <a:r>
                        <a:rPr lang="en-US" sz="1200" dirty="0"/>
                        <a:t> be modified by the user.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User </a:t>
                      </a:r>
                      <a:r>
                        <a:rPr lang="en-US" sz="1200" b="1" dirty="0"/>
                        <a:t>cannot</a:t>
                      </a:r>
                      <a:r>
                        <a:rPr lang="en-US" sz="1200" dirty="0"/>
                        <a:t> focus (tab to) the element. The value </a:t>
                      </a:r>
                      <a:r>
                        <a:rPr lang="en-US" sz="1200" b="1" dirty="0"/>
                        <a:t>cannot</a:t>
                      </a:r>
                      <a:r>
                        <a:rPr lang="en-US" sz="1200" dirty="0"/>
                        <a:t> be modified by the user.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605361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Form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field's </a:t>
                      </a:r>
                      <a:r>
                        <a:rPr lang="en-US" sz="1200" b="1" dirty="0"/>
                        <a:t>name and value</a:t>
                      </a:r>
                      <a:r>
                        <a:rPr lang="en-US" sz="1200" dirty="0"/>
                        <a:t> are </a:t>
                      </a:r>
                      <a:r>
                        <a:rPr lang="en-US" sz="1200" b="1" dirty="0"/>
                        <a:t>included</a:t>
                      </a:r>
                      <a:r>
                        <a:rPr lang="en-US" sz="1200" dirty="0"/>
                        <a:t> when the form is submitted.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field's </a:t>
                      </a:r>
                      <a:r>
                        <a:rPr lang="en-US" sz="1200" b="1" dirty="0"/>
                        <a:t>name and value</a:t>
                      </a:r>
                      <a:r>
                        <a:rPr lang="en-US" sz="1200" dirty="0"/>
                        <a:t> are </a:t>
                      </a:r>
                      <a:r>
                        <a:rPr lang="en-US" sz="1200" b="1" dirty="0"/>
                        <a:t>not included</a:t>
                      </a:r>
                      <a:r>
                        <a:rPr lang="en-US" sz="1200" dirty="0"/>
                        <a:t> when the form is submitted.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91933"/>
                  </a:ext>
                </a:extLst>
              </a:tr>
              <a:tr h="59069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subject to form validation (e.g., required attribute is ignored).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subject to form validation.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48923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Spinners/Arrows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Does not show "up" and "down" spinner arrows.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Shows "up" and "down" spinner arrows on desktop browsers to increment/decrement the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28869"/>
                  </a:ext>
                </a:extLst>
              </a:tr>
              <a:tr h="701621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j-lt"/>
                        </a:rP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Displaying a pre-filled value that the user must see but not change (e.g., a non-editable account ID or calculated total).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Temporarily deactivating a field until certain conditions are met (e.g., disabling the "Submit" button until all required fields are filled).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9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1727</Words>
  <Application>Microsoft Macintosh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Google Sans Flex</vt:lpstr>
      <vt:lpstr>Segoe UI</vt:lpstr>
      <vt:lpstr>Office Theme</vt:lpstr>
      <vt:lpstr>Special topics  Session 2    Al-Zahra university  Maryam zim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maryam.zim@PART.LOCAL</dc:creator>
  <cp:lastModifiedBy>maryam zim</cp:lastModifiedBy>
  <cp:revision>29</cp:revision>
  <dcterms:created xsi:type="dcterms:W3CDTF">2025-10-04T12:24:50Z</dcterms:created>
  <dcterms:modified xsi:type="dcterms:W3CDTF">2025-10-17T08:57:04Z</dcterms:modified>
</cp:coreProperties>
</file>