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81" r:id="rId4"/>
    <p:sldId id="282" r:id="rId5"/>
    <p:sldId id="260" r:id="rId6"/>
    <p:sldId id="257" r:id="rId7"/>
    <p:sldId id="283" r:id="rId8"/>
    <p:sldId id="284" r:id="rId9"/>
    <p:sldId id="285" r:id="rId10"/>
    <p:sldId id="290" r:id="rId11"/>
    <p:sldId id="291" r:id="rId12"/>
    <p:sldId id="292" r:id="rId13"/>
    <p:sldId id="293" r:id="rId14"/>
    <p:sldId id="289" r:id="rId15"/>
    <p:sldId id="28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6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16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621A7-1297-4B3D-AA39-F5C0DF159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210B9-4796-4874-9BB8-15F35183E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B7682-B92C-4941-BF14-1CC126B0A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2B08-B017-4EEC-B17F-079F487C2A94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4EDB1-FFF8-4366-8956-44B1F039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50CC4-F01F-49B0-B16E-FB8D42E7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CCB9-2627-4E8D-81FB-E1D3575D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8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81F0-3D68-4BF4-B5AB-CFC8A80A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818F2-79A6-4F9C-8E66-E20F9B5DF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9898E-CF68-4BA9-953F-8142C596F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2B08-B017-4EEC-B17F-079F487C2A94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0293A-8B19-473E-BCA1-11F92655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4F1BF-9DEB-49A9-A123-D6CD8302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CCB9-2627-4E8D-81FB-E1D3575D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6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5B366D-8EC1-428A-85D4-129DE2C09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E9B1A-AB28-446F-BB0F-3C4EE0113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51CD6-A1AE-4BB4-98F6-1EEA6294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2B08-B017-4EEC-B17F-079F487C2A94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B7E9E-4950-4891-8590-A9FC4063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D1937-6B22-45E0-8722-8BCFDA6AD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CCB9-2627-4E8D-81FB-E1D3575D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5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765F-E9B9-4ED1-9E9E-EBBE0338D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A57D5-DD8D-4939-A68C-92AF9510B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36BAA-6F97-4E6F-B61B-7E4CF5436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2B08-B017-4EEC-B17F-079F487C2A94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A5917-50CC-4C33-A243-F3EC029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1BB40-3BBA-4F2F-BF06-08662F15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CCB9-2627-4E8D-81FB-E1D3575D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8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94DA-872A-4221-BA19-E07B6B95A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27956-B24A-4F79-A497-786703A03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01D3C-2A54-43A4-B4AA-E3578A5F0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2B08-B017-4EEC-B17F-079F487C2A94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BF451-B11A-429E-AE89-A29A040D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9344F-0B35-47EF-B676-F7D6EFD5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CCB9-2627-4E8D-81FB-E1D3575D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0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0B749-E171-424D-95A4-107569D2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AE049-633C-4EE9-9C60-6E549F603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85B50-1331-4886-879E-3B49F8407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F5FF1-B6E1-4969-8EA6-3540B5C09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2B08-B017-4EEC-B17F-079F487C2A94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9DCB5-B792-438D-BC09-99FA3302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1F8EF-9BA1-4D3A-8856-9E1F28F9F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CCB9-2627-4E8D-81FB-E1D3575D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9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23B0-D53A-4FB3-A0FA-3AA650170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61986-7E35-4BFD-AE5C-731845CE2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B44A9-6B54-44C0-B2D5-AB7D848EF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F03A4-F8A4-4A2B-B519-1F7A15433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6FA89C-42F2-4E57-9927-53867109D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C8D43E-DE9B-4462-9805-C8D17DE09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2B08-B017-4EEC-B17F-079F487C2A94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8FD1DA-4390-4E8E-9A61-060979A9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0717FB-EF17-43FB-8605-E12CCEED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CCB9-2627-4E8D-81FB-E1D3575D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08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E3E59-9915-476C-B0F8-EB3A25E6D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460F27-09EE-485F-A74C-6A6BD7FD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2B08-B017-4EEC-B17F-079F487C2A94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65843-65D3-4667-B615-FD1F6B5C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674E2-122C-48F8-9EF8-E6146682F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CCB9-2627-4E8D-81FB-E1D3575D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0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B7D829-74FC-4444-AFD6-536A86FD1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2B08-B017-4EEC-B17F-079F487C2A94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E63DD-C7A8-44E9-9536-DA1E14996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2B870-EF9E-4D10-9908-985BE140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CCB9-2627-4E8D-81FB-E1D3575D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8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AF71-5FE8-47EF-BAE7-4E48FB03C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04D18-94CC-4C61-8AA2-0F0BA6A0E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63AB8-9CB2-4DC0-8619-82C66AB04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9CBA3-20B9-4D09-ACA4-F5CEF5563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2B08-B017-4EEC-B17F-079F487C2A94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BCDAA-722B-42B1-AB5B-4104181CB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4DEFB-4003-4080-A9E6-42AD178C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CCB9-2627-4E8D-81FB-E1D3575D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8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5A2CF-E225-4AA2-9996-E97E5DA06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EB8C8-2BA5-4DF3-A3A3-873EAA04F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1B52-B572-4655-9E7F-D7EA05728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1BB40-94C9-4CB5-A0F8-6A46E661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2B08-B017-4EEC-B17F-079F487C2A94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3C2F9-22D4-46CF-B08D-134F301D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59A7B-D3AF-42CC-BAE5-CDA0DD8EE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CCB9-2627-4E8D-81FB-E1D3575D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4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E6A79B-B1C2-4FC9-8C3A-F43EC7D4F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36324-1315-477A-9FFD-ECA6522C7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AE13F-AC62-445F-A16D-ED4215451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B2B08-B017-4EEC-B17F-079F487C2A94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B1C2D-8020-42C2-998D-4313F62E3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0E827-9FF1-43A7-A9E2-B0C00B12F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4CCB9-2627-4E8D-81FB-E1D3575D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4C456-2368-04EF-CB18-5B4BA1953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864" y="452845"/>
            <a:ext cx="9144000" cy="5786006"/>
          </a:xfrm>
        </p:spPr>
        <p:txBody>
          <a:bodyPr>
            <a:normAutofit/>
          </a:bodyPr>
          <a:lstStyle/>
          <a:p>
            <a:r>
              <a:rPr lang="en-US" b="1" dirty="0"/>
              <a:t>Special topics</a:t>
            </a:r>
            <a:br>
              <a:rPr lang="en-US" dirty="0"/>
            </a:br>
            <a:br>
              <a:rPr lang="en-US" dirty="0"/>
            </a:br>
            <a:r>
              <a:rPr lang="en-US" sz="3200" b="1" dirty="0"/>
              <a:t>Session 3</a:t>
            </a:r>
            <a:br>
              <a:rPr lang="en-US" sz="3200" b="1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000" dirty="0"/>
              <a:t>Al-Zahra university </a:t>
            </a:r>
            <a:br>
              <a:rPr lang="en-US" sz="2000" dirty="0"/>
            </a:br>
            <a:r>
              <a:rPr lang="en-US" sz="2000" dirty="0"/>
              <a:t>Maryam </a:t>
            </a:r>
            <a:r>
              <a:rPr lang="en-US" sz="2000" dirty="0" err="1"/>
              <a:t>zim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9985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1055F2-8AE8-4654-BE45-B7AFFC24811C}"/>
              </a:ext>
            </a:extLst>
          </p:cNvPr>
          <p:cNvSpPr txBox="1"/>
          <p:nvPr/>
        </p:nvSpPr>
        <p:spPr>
          <a:xfrm>
            <a:off x="637157" y="342390"/>
            <a:ext cx="6790833" cy="5640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Box model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Every element has a rectangle box 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Box model explain how the browser calculate size and spacing and layout of box.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Each element has 4 layers :</a:t>
            </a:r>
            <a:b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</a:b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content : actual text , image,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etc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in it 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Padding : space inside box between border and content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Border: a line around padding and content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margin : space outside between element and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neighbours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The amount of space an element occupies :</a:t>
            </a:r>
            <a:br>
              <a:rPr lang="en-US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content + padding + border + margin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DE85744-1510-78C6-E9E9-0576B22A8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097" y="2195286"/>
            <a:ext cx="5928153" cy="395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573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1055F2-8AE8-4654-BE45-B7AFFC24811C}"/>
              </a:ext>
            </a:extLst>
          </p:cNvPr>
          <p:cNvSpPr txBox="1"/>
          <p:nvPr/>
        </p:nvSpPr>
        <p:spPr>
          <a:xfrm>
            <a:off x="772624" y="951990"/>
            <a:ext cx="8422755" cy="5640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Padding / margin value 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When you want to define margin or padding in first you can use individual sides :</a:t>
            </a:r>
            <a:b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</a:b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for example: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Padding-wight or margin right 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Finally : padding-${top , right , bottom , left}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Same for Margin.</a:t>
            </a:r>
            <a:endParaRPr lang="fa-IR" sz="16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Or you can use single , two , three, four values.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single value : applies all 4 sides.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Two values : 2px 3px =&gt; first value: top/bottom and second value : right/left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Three values: 2px 5px 10px =&gt; first value : top , second value: right/left , third value : bottom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Four value : 2px 3px 10px 5px =&gt; top right bottom left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You can these units : % ,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px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,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pt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, rem ,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em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,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etc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.</a:t>
            </a:r>
          </a:p>
          <a:p>
            <a:pPr>
              <a:lnSpc>
                <a:spcPct val="150000"/>
              </a:lnSpc>
            </a:pP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8103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1055F2-8AE8-4654-BE45-B7AFFC24811C}"/>
              </a:ext>
            </a:extLst>
          </p:cNvPr>
          <p:cNvSpPr txBox="1"/>
          <p:nvPr/>
        </p:nvSpPr>
        <p:spPr>
          <a:xfrm>
            <a:off x="772624" y="951990"/>
            <a:ext cx="6561604" cy="4209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Border: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The line around padding and content is border.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  <a:latin typeface="+mj-lt"/>
              </a:rPr>
              <a:t>Border properties :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1-border-width: controls the thickness of the border.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2. Border-style : show style of border =&gt; values: none - dashed - dotted- solid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3. Border-color : color of border </a:t>
            </a:r>
          </a:p>
          <a:p>
            <a:pPr>
              <a:lnSpc>
                <a:spcPct val="150000"/>
              </a:lnSpc>
            </a:pP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B0F0"/>
                </a:solidFill>
              </a:rPr>
              <a:t>Shorthand border: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Border : width style color 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Border 3px solid red;</a:t>
            </a:r>
          </a:p>
          <a:p>
            <a:pPr>
              <a:lnSpc>
                <a:spcPct val="150000"/>
              </a:lnSpc>
            </a:pP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F91596-4D4B-28F6-328F-28392FB8B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288" y="3268134"/>
            <a:ext cx="6603864" cy="297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45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1055F2-8AE8-4654-BE45-B7AFFC24811C}"/>
              </a:ext>
            </a:extLst>
          </p:cNvPr>
          <p:cNvSpPr txBox="1"/>
          <p:nvPr/>
        </p:nvSpPr>
        <p:spPr>
          <a:xfrm>
            <a:off x="772624" y="951990"/>
            <a:ext cx="10642401" cy="2316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7030A0"/>
                </a:solidFill>
              </a:rPr>
              <a:t>Box sizing: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It’s a CSS property that tells the browser how to calculate the total width/height.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7030A0"/>
                </a:solidFill>
              </a:rPr>
              <a:t>Box-sizing values: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b="1" dirty="0">
                <a:solidFill>
                  <a:srgbClr val="7030A0"/>
                </a:solidFill>
              </a:rPr>
              <a:t>content-box : </a:t>
            </a:r>
            <a:r>
              <a:rPr lang="en-US" sz="1600" dirty="0">
                <a:latin typeface="+mj-lt"/>
              </a:rPr>
              <a:t>only content area =&gt; padding  + width/height + border-width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b="1" dirty="0">
                <a:solidFill>
                  <a:srgbClr val="7030A0"/>
                </a:solidFill>
              </a:rPr>
              <a:t>Border-box: </a:t>
            </a:r>
            <a:r>
              <a:rPr lang="en-US" sz="1600" dirty="0">
                <a:latin typeface="+mj-lt"/>
              </a:rPr>
              <a:t>we declare width and height and everything such as (content , padding , border-width) is included the box</a:t>
            </a:r>
            <a:r>
              <a:rPr lang="en-US" sz="1600" b="1" dirty="0">
                <a:solidFill>
                  <a:srgbClr val="7030A0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3" name="AutoShape 2" descr="r/css - What is Box-Sizing in CSS? How Does it Work?">
            <a:extLst>
              <a:ext uri="{FF2B5EF4-FFF2-40B4-BE49-F238E27FC236}">
                <a16:creationId xmlns:a16="http://schemas.microsoft.com/office/drawing/2014/main" id="{2CEF9E58-C7ED-D82E-6612-D00683E421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CDE833-9D91-4005-6EC6-C52584871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056" y="2988733"/>
            <a:ext cx="7250221" cy="377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24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3610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9558D-5993-7D5D-5950-885357F0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88107-A2F5-EDD0-8F43-F5176A71F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5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3A004C-57F2-4831-B539-656D63523175}"/>
              </a:ext>
            </a:extLst>
          </p:cNvPr>
          <p:cNvSpPr txBox="1"/>
          <p:nvPr/>
        </p:nvSpPr>
        <p:spPr>
          <a:xfrm>
            <a:off x="596263" y="911323"/>
            <a:ext cx="8998169" cy="5035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  <a:latin typeface="+mj-lt"/>
              </a:rPr>
              <a:t>What is CSS?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Css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is cascading style sheet . 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Css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used to style and design html page.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Remember we talk about html and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css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in session one as human body and CSS is similar to style.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</a:rPr>
              <a:t>Question: what cascading means?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means styles apply in a priority order.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1- </a:t>
            </a:r>
            <a:r>
              <a:rPr lang="en-US" dirty="0">
                <a:solidFill>
                  <a:srgbClr val="C00000"/>
                </a:solidFill>
              </a:rPr>
              <a:t>browser default 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browser has a default style for some tags. Example: tag &lt;a&gt;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2- </a:t>
            </a:r>
            <a:r>
              <a:rPr lang="en-US" dirty="0">
                <a:solidFill>
                  <a:srgbClr val="C00000"/>
                </a:solidFill>
              </a:rPr>
              <a:t>external stylesheet 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external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css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file and linked it in &lt;link&gt; tag in &lt;head&gt;.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3- </a:t>
            </a:r>
            <a:r>
              <a:rPr lang="en-US" dirty="0">
                <a:solidFill>
                  <a:srgbClr val="C00000"/>
                </a:solidFill>
              </a:rPr>
              <a:t>internal :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&lt;style&gt; in &lt;head&gt; tag.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4- </a:t>
            </a:r>
            <a:r>
              <a:rPr lang="en-US" dirty="0">
                <a:solidFill>
                  <a:srgbClr val="C00000"/>
                </a:solidFill>
              </a:rPr>
              <a:t>inline style: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use style attribute in opening tag.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293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3A004C-57F2-4831-B539-656D63523175}"/>
              </a:ext>
            </a:extLst>
          </p:cNvPr>
          <p:cNvSpPr txBox="1"/>
          <p:nvPr/>
        </p:nvSpPr>
        <p:spPr>
          <a:xfrm>
            <a:off x="864620" y="576152"/>
            <a:ext cx="7833683" cy="6281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  <a:latin typeface="+mj-lt"/>
              </a:rPr>
              <a:t>How </a:t>
            </a:r>
            <a:r>
              <a:rPr lang="en-US" b="1" dirty="0" err="1">
                <a:solidFill>
                  <a:srgbClr val="0070C0"/>
                </a:solidFill>
                <a:latin typeface="+mj-lt"/>
              </a:rPr>
              <a:t>css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 add to page ?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We have 3 ways: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1- </a:t>
            </a:r>
            <a:r>
              <a:rPr lang="en-US" dirty="0">
                <a:solidFill>
                  <a:srgbClr val="C00000"/>
                </a:solidFill>
              </a:rPr>
              <a:t>external 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external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css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file and linked it in &lt;link&gt; tag in &lt;head&gt;.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&lt;link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href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=“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style.css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=“stylesheet” /&gt;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2- </a:t>
            </a:r>
            <a:r>
              <a:rPr lang="en-US" dirty="0">
                <a:solidFill>
                  <a:srgbClr val="C00000"/>
                </a:solidFill>
              </a:rPr>
              <a:t>internal :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&lt;style&gt; in &lt;head&gt; tag.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example: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&lt;head&gt;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&lt;style&gt;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&lt;style&gt;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&lt;/head&gt;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3- </a:t>
            </a:r>
            <a:r>
              <a:rPr lang="en-US" dirty="0">
                <a:solidFill>
                  <a:srgbClr val="C00000"/>
                </a:solidFill>
              </a:rPr>
              <a:t>inline style: </a:t>
            </a:r>
            <a:r>
              <a:rPr lang="en-US" dirty="0"/>
              <a:t>Inline CSS is used to apply a unique style to a single HTML element.</a:t>
            </a:r>
          </a:p>
          <a:p>
            <a:pPr>
              <a:lnSpc>
                <a:spcPct val="150000"/>
              </a:lnSpc>
            </a:pPr>
            <a:r>
              <a:rPr lang="en-US" dirty="0"/>
              <a:t>It's defined directly within the element's opening tag using the </a:t>
            </a:r>
            <a:r>
              <a:rPr lang="en-US" b="1" dirty="0">
                <a:solidFill>
                  <a:srgbClr val="C00000"/>
                </a:solidFill>
              </a:rPr>
              <a:t>style attribute</a:t>
            </a: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708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4D3E3A-1933-9EA1-0C37-003484E02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702" y="444918"/>
            <a:ext cx="5290846" cy="7715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EBCA63-2AB8-0C8D-87D5-7D0539F81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503" y="1433628"/>
            <a:ext cx="4913244" cy="31686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B3266C-0DB8-E4B2-8DDD-2C38E9B7D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1912" y="4819443"/>
            <a:ext cx="6026426" cy="19164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8B7BAB-17D2-1764-1FCF-1D00008B91F9}"/>
              </a:ext>
            </a:extLst>
          </p:cNvPr>
          <p:cNvSpPr txBox="1"/>
          <p:nvPr/>
        </p:nvSpPr>
        <p:spPr>
          <a:xfrm>
            <a:off x="1391478" y="646043"/>
            <a:ext cx="133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 </a:t>
            </a:r>
            <a:r>
              <a:rPr lang="en-US" dirty="0" err="1"/>
              <a:t>css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69B8B1-E3FD-B73A-8D65-D087761D410B}"/>
              </a:ext>
            </a:extLst>
          </p:cNvPr>
          <p:cNvSpPr txBox="1"/>
          <p:nvPr/>
        </p:nvSpPr>
        <p:spPr>
          <a:xfrm>
            <a:off x="1391478" y="2723183"/>
            <a:ext cx="124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Internal 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C9333E-02A1-0130-CC39-186FBB5B40CA}"/>
              </a:ext>
            </a:extLst>
          </p:cNvPr>
          <p:cNvSpPr txBox="1"/>
          <p:nvPr/>
        </p:nvSpPr>
        <p:spPr>
          <a:xfrm>
            <a:off x="1391478" y="5593001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Inline </a:t>
            </a:r>
            <a:r>
              <a:rPr lang="en-US" dirty="0" err="1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88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F40A48-319C-4290-B11D-135D7BB65E7E}"/>
              </a:ext>
            </a:extLst>
          </p:cNvPr>
          <p:cNvSpPr txBox="1"/>
          <p:nvPr/>
        </p:nvSpPr>
        <p:spPr>
          <a:xfrm>
            <a:off x="467055" y="626533"/>
            <a:ext cx="11725902" cy="295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</a:rPr>
              <a:t>Core </a:t>
            </a:r>
            <a:r>
              <a:rPr lang="en-US" b="1" dirty="0" err="1">
                <a:solidFill>
                  <a:srgbClr val="00B050"/>
                </a:solidFill>
              </a:rPr>
              <a:t>consept</a:t>
            </a:r>
            <a:r>
              <a:rPr lang="en-US" b="1" dirty="0">
                <a:solidFill>
                  <a:srgbClr val="00B050"/>
                </a:solidFill>
              </a:rPr>
              <a:t> in </a:t>
            </a:r>
            <a:r>
              <a:rPr lang="en-US" b="1" dirty="0" err="1">
                <a:solidFill>
                  <a:srgbClr val="00B050"/>
                </a:solidFill>
              </a:rPr>
              <a:t>css</a:t>
            </a:r>
            <a:r>
              <a:rPr lang="en-US" b="1" dirty="0">
                <a:solidFill>
                  <a:srgbClr val="00B05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1. Selector: The Selector is the first part of the rule. It tells the browser which HTML element(s) the style should be applied to.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2. Declaration Block: The Declaration Block contains all the styles that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will be applied to the selected element. It is wrapped in curly braces ({ }).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+mj-lt"/>
              </a:rPr>
              <a:t>Inside the declaration block</a:t>
            </a:r>
            <a:r>
              <a:rPr lang="en-US" dirty="0">
                <a:latin typeface="+mj-lt"/>
              </a:rPr>
              <a:t>, styles are defined as a series of Declarations, which are made up of a Property and a Value,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separated by a colon (:). Each declaration must end with a semicolon (;).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+mj-lt"/>
              </a:rPr>
              <a:t>for example: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3B6713-35EA-3B2E-DBC2-A8E1F55F5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087" y="3842811"/>
            <a:ext cx="7772400" cy="213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1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1055F2-8AE8-4654-BE45-B7AFFC24811C}"/>
              </a:ext>
            </a:extLst>
          </p:cNvPr>
          <p:cNvSpPr txBox="1"/>
          <p:nvPr/>
        </p:nvSpPr>
        <p:spPr>
          <a:xfrm>
            <a:off x="425490" y="206923"/>
            <a:ext cx="10651570" cy="6425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Some styles: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1- width </a:t>
            </a:r>
            <a:r>
              <a:rPr lang="en-US" sz="1600" b="1" dirty="0">
                <a:latin typeface="+mj-lt"/>
              </a:rPr>
              <a:t>: </a:t>
            </a:r>
            <a:r>
              <a:rPr lang="en-US" sz="1600" dirty="0"/>
              <a:t>Sets the </a:t>
            </a:r>
            <a:r>
              <a:rPr lang="en-US" sz="1600" b="1" dirty="0"/>
              <a:t>horizontal size</a:t>
            </a:r>
            <a:r>
              <a:rPr lang="en-US" sz="1600" dirty="0"/>
              <a:t> of an element's content area.</a:t>
            </a:r>
            <a:endParaRPr lang="en-US" sz="16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2-height: </a:t>
            </a:r>
            <a:r>
              <a:rPr lang="en-US" sz="1600" dirty="0"/>
              <a:t>Sets the </a:t>
            </a:r>
            <a:r>
              <a:rPr lang="en-US" sz="1600" b="1" dirty="0"/>
              <a:t>vertical size</a:t>
            </a:r>
            <a:r>
              <a:rPr lang="en-US" sz="1600" dirty="0"/>
              <a:t> of an element's content area.</a:t>
            </a:r>
          </a:p>
          <a:p>
            <a:pPr>
              <a:lnSpc>
                <a:spcPct val="150000"/>
              </a:lnSpc>
            </a:pPr>
            <a:endParaRPr lang="en-US" sz="1600" b="1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6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3- color: </a:t>
            </a:r>
            <a:r>
              <a:rPr lang="en-US" sz="1600" dirty="0"/>
              <a:t>The color property sets the </a:t>
            </a:r>
            <a:r>
              <a:rPr lang="en-US" sz="1600" b="1" dirty="0"/>
              <a:t>color</a:t>
            </a:r>
            <a:r>
              <a:rPr lang="en-US" sz="1600" dirty="0"/>
              <a:t> of an element's content.</a:t>
            </a:r>
            <a:endParaRPr lang="en-US" sz="16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4-background-color: </a:t>
            </a:r>
            <a:r>
              <a:rPr lang="en-US" sz="1600" dirty="0"/>
              <a:t>The background-color property sets the </a:t>
            </a:r>
            <a:r>
              <a:rPr lang="en-US" sz="1600" b="1" dirty="0"/>
              <a:t>solid color</a:t>
            </a:r>
            <a:r>
              <a:rPr lang="en-US" sz="1600" dirty="0"/>
              <a:t> that fills the element's background.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C00000"/>
                </a:solidFill>
                <a:latin typeface="+mj-lt"/>
              </a:rPr>
              <a:t>Notes: </a:t>
            </a:r>
            <a:r>
              <a:rPr lang="en-US" sz="1600" b="1" dirty="0">
                <a:latin typeface="+mj-lt"/>
              </a:rPr>
              <a:t>for some property like color or background color we use fixed value like name of color ( For example: red, green , ..)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+mj-lt"/>
              </a:rPr>
              <a:t>Or use </a:t>
            </a:r>
            <a:r>
              <a:rPr lang="en-US" sz="1600" b="1" dirty="0" err="1">
                <a:latin typeface="+mj-lt"/>
              </a:rPr>
              <a:t>Css</a:t>
            </a:r>
            <a:r>
              <a:rPr lang="en-US" sz="1600" b="1" dirty="0">
                <a:latin typeface="+mj-lt"/>
              </a:rPr>
              <a:t> function 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Question: What is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+mj-lt"/>
              </a:rPr>
              <a:t>Css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 function ? </a:t>
            </a:r>
          </a:p>
          <a:p>
            <a:pPr>
              <a:lnSpc>
                <a:spcPct val="150000"/>
              </a:lnSpc>
            </a:pPr>
            <a:r>
              <a:rPr lang="en-US" sz="1600" b="1" dirty="0" err="1">
                <a:latin typeface="+mj-lt"/>
              </a:rPr>
              <a:t>Css</a:t>
            </a:r>
            <a:r>
              <a:rPr lang="en-US" sz="1600" b="1" dirty="0">
                <a:latin typeface="+mj-lt"/>
              </a:rPr>
              <a:t> function is special way of writing dynamic values.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+mj-lt"/>
              </a:rPr>
              <a:t>Instead of fixed value , you use function to calculate transform or generate values.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Types of </a:t>
            </a:r>
            <a:r>
              <a:rPr lang="en-US" sz="1600" b="1" dirty="0" err="1">
                <a:solidFill>
                  <a:schemeClr val="accent4">
                    <a:lumMod val="75000"/>
                  </a:schemeClr>
                </a:solidFill>
                <a:latin typeface="+mj-lt"/>
              </a:rPr>
              <a:t>css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 function 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b="1" dirty="0">
                <a:latin typeface="+mj-lt"/>
              </a:rPr>
              <a:t>Color function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b="1" dirty="0">
                <a:latin typeface="+mj-lt"/>
              </a:rPr>
              <a:t>Math function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b="1" dirty="0">
                <a:latin typeface="+mj-lt"/>
              </a:rPr>
              <a:t>Transform and shape function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b="1" dirty="0">
                <a:latin typeface="+mj-lt"/>
              </a:rPr>
              <a:t>Image function</a:t>
            </a:r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614F6C65-4B97-2CDE-6157-FD25A7B47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422" y="398431"/>
            <a:ext cx="3683106" cy="206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7DEA328-D39D-020F-77A1-727E37F0E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482" y="5025477"/>
            <a:ext cx="50038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05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1055F2-8AE8-4654-BE45-B7AFFC24811C}"/>
              </a:ext>
            </a:extLst>
          </p:cNvPr>
          <p:cNvSpPr txBox="1"/>
          <p:nvPr/>
        </p:nvSpPr>
        <p:spPr>
          <a:xfrm>
            <a:off x="425490" y="206923"/>
            <a:ext cx="8854988" cy="379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Color functions: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+mj-lt"/>
              </a:rPr>
              <a:t>1.  </a:t>
            </a:r>
            <a:r>
              <a:rPr lang="en-US" sz="1600" b="1" dirty="0" err="1">
                <a:solidFill>
                  <a:srgbClr val="0070C0"/>
                </a:solidFill>
                <a:latin typeface="+mj-lt"/>
              </a:rPr>
              <a:t>rgb</a:t>
            </a:r>
            <a:r>
              <a:rPr lang="en-US" sz="1600" b="1" dirty="0">
                <a:solidFill>
                  <a:srgbClr val="0070C0"/>
                </a:solidFill>
                <a:latin typeface="+mj-lt"/>
              </a:rPr>
              <a:t>()</a:t>
            </a:r>
            <a:r>
              <a:rPr lang="en-US" sz="1600" b="1" dirty="0">
                <a:latin typeface="+mj-lt"/>
              </a:rPr>
              <a:t>: </a:t>
            </a:r>
            <a:r>
              <a:rPr lang="en-US" sz="1600" dirty="0"/>
              <a:t>The </a:t>
            </a:r>
            <a:r>
              <a:rPr lang="en-US" sz="1600" dirty="0" err="1"/>
              <a:t>rgb</a:t>
            </a:r>
            <a:r>
              <a:rPr lang="en-US" sz="1600" dirty="0"/>
              <a:t>() function takes three numerical values,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ranging from </a:t>
            </a:r>
            <a:r>
              <a:rPr lang="en-US" sz="1600" b="1" dirty="0"/>
              <a:t>0</a:t>
            </a:r>
            <a:r>
              <a:rPr lang="en-US" sz="1600" dirty="0"/>
              <a:t> (minimum intensity) to </a:t>
            </a:r>
            <a:r>
              <a:rPr lang="en-US" sz="1600" b="1" dirty="0"/>
              <a:t>255</a:t>
            </a:r>
            <a:r>
              <a:rPr lang="en-US" sz="1600" dirty="0"/>
              <a:t> (maximum intensity), corresponding to </a:t>
            </a:r>
            <a:r>
              <a:rPr lang="en-US" sz="1600" dirty="0">
                <a:solidFill>
                  <a:srgbClr val="C00000"/>
                </a:solidFill>
              </a:rPr>
              <a:t>Red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Green</a:t>
            </a:r>
            <a:r>
              <a:rPr lang="en-US" sz="1600" dirty="0"/>
              <a:t>, and </a:t>
            </a:r>
            <a:r>
              <a:rPr lang="en-US" sz="1600" dirty="0">
                <a:solidFill>
                  <a:srgbClr val="0070C0"/>
                </a:solidFill>
              </a:rPr>
              <a:t>Blue</a:t>
            </a:r>
            <a:r>
              <a:rPr lang="en-US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+mj-lt"/>
              </a:rPr>
              <a:t>2.  </a:t>
            </a:r>
            <a:r>
              <a:rPr lang="en-US" sz="1600" b="1" dirty="0" err="1">
                <a:solidFill>
                  <a:srgbClr val="0070C0"/>
                </a:solidFill>
                <a:latin typeface="+mj-lt"/>
              </a:rPr>
              <a:t>hsl</a:t>
            </a:r>
            <a:r>
              <a:rPr lang="en-US" sz="1600" b="1" dirty="0">
                <a:solidFill>
                  <a:srgbClr val="0070C0"/>
                </a:solidFill>
                <a:latin typeface="+mj-lt"/>
              </a:rPr>
              <a:t>() </a:t>
            </a:r>
            <a:r>
              <a:rPr lang="en-US" sz="1600" b="1" dirty="0">
                <a:latin typeface="+mj-lt"/>
              </a:rPr>
              <a:t>: </a:t>
            </a:r>
            <a:r>
              <a:rPr lang="en-US" sz="1600" dirty="0"/>
              <a:t>The </a:t>
            </a:r>
            <a:r>
              <a:rPr lang="en-US" sz="1600" dirty="0" err="1"/>
              <a:t>hsl</a:t>
            </a:r>
            <a:r>
              <a:rPr lang="en-US" sz="1600" dirty="0"/>
              <a:t>() function corresponding hue, saturation and lightness takes three values.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Hue:</a:t>
            </a:r>
            <a:r>
              <a:rPr lang="en-US" sz="1600" dirty="0"/>
              <a:t> The base color (like red, yellow, or green).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Saturation:</a:t>
            </a:r>
            <a:r>
              <a:rPr lang="en-US" sz="1600" dirty="0"/>
              <a:t> How intense or vibrant the color is.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Lightness:</a:t>
            </a:r>
            <a:r>
              <a:rPr lang="en-US" sz="1600" dirty="0"/>
              <a:t> How dark or bright the color is.</a:t>
            </a:r>
          </a:p>
          <a:p>
            <a:pPr>
              <a:lnSpc>
                <a:spcPct val="150000"/>
              </a:lnSpc>
            </a:pPr>
            <a:endParaRPr lang="en-US" sz="1600" b="1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600" b="1" dirty="0"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b="1" dirty="0">
              <a:latin typeface="+mj-lt"/>
            </a:endParaRPr>
          </a:p>
        </p:txBody>
      </p:sp>
      <p:pic>
        <p:nvPicPr>
          <p:cNvPr id="3074" name="Picture 2" descr="Specifying Colors in CSS: HEX, RGB, RGBA, Color Names - Topic">
            <a:extLst>
              <a:ext uri="{FF2B5EF4-FFF2-40B4-BE49-F238E27FC236}">
                <a16:creationId xmlns:a16="http://schemas.microsoft.com/office/drawing/2014/main" id="{3642F481-556C-C449-5558-CE5D20DFC7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2" b="7246"/>
          <a:stretch/>
        </p:blipFill>
        <p:spPr bwMode="auto">
          <a:xfrm>
            <a:off x="5426723" y="3001617"/>
            <a:ext cx="5085105" cy="329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B23E3EC-AB21-260F-F05C-A303A3D55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34" y="3082929"/>
            <a:ext cx="3479184" cy="353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13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1055F2-8AE8-4654-BE45-B7AFFC24811C}"/>
              </a:ext>
            </a:extLst>
          </p:cNvPr>
          <p:cNvSpPr txBox="1"/>
          <p:nvPr/>
        </p:nvSpPr>
        <p:spPr>
          <a:xfrm>
            <a:off x="645623" y="841923"/>
            <a:ext cx="9988504" cy="5640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math functions: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1.calc():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The CSS calc() function performs a calculation to be used as the property value.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The following operators can be used: + - * /</a:t>
            </a:r>
          </a:p>
          <a:p>
            <a:pPr>
              <a:lnSpc>
                <a:spcPct val="150000"/>
              </a:lnSpc>
            </a:pPr>
            <a:r>
              <a:rPr lang="en-US" sz="1600" b="0" i="0" dirty="0">
                <a:solidFill>
                  <a:srgbClr val="0070C0"/>
                </a:solidFill>
                <a:effectLst/>
                <a:latin typeface="+mj-lt"/>
              </a:rPr>
              <a:t>min(</a:t>
            </a:r>
            <a:r>
              <a:rPr lang="en-US" sz="1600" b="0" i="1" dirty="0">
                <a:solidFill>
                  <a:srgbClr val="0070C0"/>
                </a:solidFill>
                <a:effectLst/>
                <a:latin typeface="+mj-lt"/>
              </a:rPr>
              <a:t>value1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+mj-lt"/>
              </a:rPr>
              <a:t>, </a:t>
            </a:r>
            <a:r>
              <a:rPr lang="en-US" sz="1600" b="0" i="1" dirty="0">
                <a:solidFill>
                  <a:srgbClr val="0070C0"/>
                </a:solidFill>
                <a:effectLst/>
                <a:latin typeface="+mj-lt"/>
              </a:rPr>
              <a:t>value2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+mj-lt"/>
              </a:rPr>
              <a:t>, ...)</a:t>
            </a:r>
            <a:endParaRPr lang="en-US" sz="1600" b="1" dirty="0">
              <a:solidFill>
                <a:srgbClr val="0070C0"/>
              </a:solidFill>
              <a:latin typeface="+mj-lt"/>
            </a:endParaRP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2. Min() &amp; max()</a:t>
            </a:r>
            <a:r>
              <a:rPr lang="en-US" sz="1600" b="1" dirty="0">
                <a:latin typeface="+mj-lt"/>
              </a:rPr>
              <a:t>: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The CSS min/max() function will use the smallest/largest value,</a:t>
            </a:r>
          </a:p>
          <a:p>
            <a:pPr algn="l">
              <a:lnSpc>
                <a:spcPct val="150000"/>
              </a:lnSpc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from a comma-separated list of values, as the property value.</a:t>
            </a:r>
            <a:br>
              <a:rPr lang="en-US" sz="1600" dirty="0">
                <a:latin typeface="+mj-lt"/>
              </a:rPr>
            </a:br>
            <a:r>
              <a:rPr lang="en-US" sz="1600" b="0" i="0" dirty="0">
                <a:solidFill>
                  <a:srgbClr val="0070C0"/>
                </a:solidFill>
                <a:effectLst/>
              </a:rPr>
              <a:t>min/max(</a:t>
            </a:r>
            <a:r>
              <a:rPr lang="en-US" sz="1600" b="0" i="1" dirty="0">
                <a:solidFill>
                  <a:srgbClr val="0070C0"/>
                </a:solidFill>
                <a:effectLst/>
              </a:rPr>
              <a:t>value1</a:t>
            </a:r>
            <a:r>
              <a:rPr lang="en-US" sz="1600" b="0" i="0" dirty="0">
                <a:solidFill>
                  <a:srgbClr val="0070C0"/>
                </a:solidFill>
                <a:effectLst/>
              </a:rPr>
              <a:t>, </a:t>
            </a:r>
            <a:r>
              <a:rPr lang="en-US" sz="1600" b="0" i="1" dirty="0">
                <a:solidFill>
                  <a:srgbClr val="0070C0"/>
                </a:solidFill>
                <a:effectLst/>
              </a:rPr>
              <a:t>value2</a:t>
            </a:r>
            <a:r>
              <a:rPr lang="en-US" sz="1600" b="0" i="0" dirty="0">
                <a:solidFill>
                  <a:srgbClr val="0070C0"/>
                </a:solidFill>
                <a:effectLst/>
              </a:rPr>
              <a:t>, ...)</a:t>
            </a:r>
            <a:endParaRPr lang="en-US" sz="1600" b="1" dirty="0">
              <a:solidFill>
                <a:srgbClr val="0070C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+mj-lt"/>
              </a:rPr>
              <a:t>3. clamp() :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The CSS clamp() function is used to set a value that will adjust responsively between a minimum value and</a:t>
            </a:r>
          </a:p>
          <a:p>
            <a:pPr algn="l">
              <a:lnSpc>
                <a:spcPct val="150000"/>
              </a:lnSpc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 a maximum value depending on the size of the viewport.</a:t>
            </a:r>
          </a:p>
          <a:p>
            <a:pPr algn="l">
              <a:lnSpc>
                <a:spcPct val="150000"/>
              </a:lnSpc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The clamp() function has three parameters: a minimum value, a preferred value, and a maximum value.</a:t>
            </a:r>
          </a:p>
          <a:p>
            <a:pPr algn="l">
              <a:lnSpc>
                <a:spcPct val="150000"/>
              </a:lnSpc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If the preferred value is smaller than the minimum value or larger than the maximum value, the preferred value is used.</a:t>
            </a:r>
          </a:p>
          <a:p>
            <a:pPr>
              <a:lnSpc>
                <a:spcPct val="150000"/>
              </a:lnSpc>
            </a:pPr>
            <a:r>
              <a:rPr lang="en-US" sz="1600" b="0" i="0" dirty="0">
                <a:solidFill>
                  <a:srgbClr val="0070C0"/>
                </a:solidFill>
                <a:effectLst/>
                <a:latin typeface="+mj-lt"/>
              </a:rPr>
              <a:t>clamp(</a:t>
            </a:r>
            <a:r>
              <a:rPr lang="en-US" sz="1600" b="0" i="1" dirty="0">
                <a:solidFill>
                  <a:srgbClr val="0070C0"/>
                </a:solidFill>
                <a:effectLst/>
                <a:latin typeface="+mj-lt"/>
              </a:rPr>
              <a:t>min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+mj-lt"/>
              </a:rPr>
              <a:t>, </a:t>
            </a:r>
            <a:r>
              <a:rPr lang="en-US" sz="1600" b="0" i="1" dirty="0">
                <a:solidFill>
                  <a:srgbClr val="0070C0"/>
                </a:solidFill>
                <a:effectLst/>
                <a:latin typeface="+mj-lt"/>
              </a:rPr>
              <a:t>preferred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+mj-lt"/>
              </a:rPr>
              <a:t>, </a:t>
            </a:r>
            <a:r>
              <a:rPr lang="en-US" sz="1600" b="0" i="1" dirty="0">
                <a:solidFill>
                  <a:srgbClr val="0070C0"/>
                </a:solidFill>
                <a:effectLst/>
                <a:latin typeface="+mj-lt"/>
              </a:rPr>
              <a:t>max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+mj-lt"/>
              </a:rPr>
              <a:t>)</a:t>
            </a:r>
            <a:endParaRPr lang="en-US" sz="1600" dirty="0">
              <a:solidFill>
                <a:srgbClr val="0070C0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600" b="1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600" b="1" dirty="0"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9418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1055F2-8AE8-4654-BE45-B7AFFC24811C}"/>
              </a:ext>
            </a:extLst>
          </p:cNvPr>
          <p:cNvSpPr txBox="1"/>
          <p:nvPr/>
        </p:nvSpPr>
        <p:spPr>
          <a:xfrm>
            <a:off x="637157" y="342390"/>
            <a:ext cx="6693435" cy="6009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units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Units in CSS like measurement units in real life.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Other hand , units tells the browser what measurement system to use value. 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C00000"/>
                </a:solidFill>
              </a:rPr>
              <a:t>Types of units: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rgbClr val="C00000"/>
                </a:solidFill>
                <a:latin typeface="+mj-lt"/>
              </a:rPr>
              <a:t>Absolute unit: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not changing depending on screen size.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These units have fixed size 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for example: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px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,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pt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, cm , mm , in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+mj-lt"/>
              </a:rPr>
              <a:t>2. Relative units: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related to the viewport or font ,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etc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Font-related :</a:t>
            </a:r>
            <a:b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</a:b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em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: relative to parent font-size property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rem : relative to root element font-size = &lt;html&gt;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Viewport related : 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Vw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: 1% of viewport width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Vh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: 1% of viewport height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Unitless values: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some properties accept number without units like line-height , opacity , z-index</a:t>
            </a:r>
          </a:p>
        </p:txBody>
      </p:sp>
    </p:spTree>
    <p:extLst>
      <p:ext uri="{BB962C8B-B14F-4D97-AF65-F5344CB8AC3E}">
        <p14:creationId xmlns:p14="http://schemas.microsoft.com/office/powerpoint/2010/main" val="2378574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7303</TotalTime>
  <Words>1218</Words>
  <Application>Microsoft Macintosh PowerPoint</Application>
  <PresentationFormat>Widescreen</PresentationFormat>
  <Paragraphs>123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Special topics  Session 3    Al-Zahra university  Maryam zim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maryam.zim@PART.LOCAL</dc:creator>
  <cp:lastModifiedBy>maryam zim</cp:lastModifiedBy>
  <cp:revision>37</cp:revision>
  <dcterms:created xsi:type="dcterms:W3CDTF">2025-10-04T12:24:50Z</dcterms:created>
  <dcterms:modified xsi:type="dcterms:W3CDTF">2025-10-24T13:03:42Z</dcterms:modified>
</cp:coreProperties>
</file>