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21A7-1297-4B3D-AA39-F5C0DF1593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F210B9-4796-4874-9BB8-15F35183E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4B7682-B92C-4941-BF14-1CC126B0A813}"/>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5" name="Footer Placeholder 4">
            <a:extLst>
              <a:ext uri="{FF2B5EF4-FFF2-40B4-BE49-F238E27FC236}">
                <a16:creationId xmlns:a16="http://schemas.microsoft.com/office/drawing/2014/main" id="{E394EDB1-FFF8-4366-8956-44B1F0399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50CC4-F01F-49B0-B16E-FB8D42E76007}"/>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01308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81F0-3D68-4BF4-B5AB-CFC8A80A33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C818F2-79A6-4F9C-8E66-E20F9B5DF0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9898E-CF68-4BA9-953F-8142C596F48B}"/>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5" name="Footer Placeholder 4">
            <a:extLst>
              <a:ext uri="{FF2B5EF4-FFF2-40B4-BE49-F238E27FC236}">
                <a16:creationId xmlns:a16="http://schemas.microsoft.com/office/drawing/2014/main" id="{DC90293A-8B19-473E-BCA1-11F92655FD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4F1BF-9DEB-49A9-A123-D6CD830287B0}"/>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224936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5B366D-8EC1-428A-85D4-129DE2C092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9E9B1A-AB28-446F-BB0F-3C4EE0113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51CD6-A1AE-4BB4-98F6-1EEA62944D0A}"/>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5" name="Footer Placeholder 4">
            <a:extLst>
              <a:ext uri="{FF2B5EF4-FFF2-40B4-BE49-F238E27FC236}">
                <a16:creationId xmlns:a16="http://schemas.microsoft.com/office/drawing/2014/main" id="{5ACB7E9E-4950-4891-8590-A9FC4063C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D1937-6B22-45E0-8722-8BCFDA6AD669}"/>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422595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765F-E9B9-4ED1-9E9E-EBBE0338D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3A57D5-DD8D-4939-A68C-92AF9510B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36BAA-6F97-4E6F-B61B-7E4CF543618E}"/>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5" name="Footer Placeholder 4">
            <a:extLst>
              <a:ext uri="{FF2B5EF4-FFF2-40B4-BE49-F238E27FC236}">
                <a16:creationId xmlns:a16="http://schemas.microsoft.com/office/drawing/2014/main" id="{39EA5917-50CC-4C33-A243-F3EC0293F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1BB40-3BBA-4F2F-BF06-08662F15231B}"/>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259718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94DA-872A-4221-BA19-E07B6B95A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027956-B24A-4F79-A497-786703A03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C01D3C-2A54-43A4-B4AA-E3578A5F02D2}"/>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5" name="Footer Placeholder 4">
            <a:extLst>
              <a:ext uri="{FF2B5EF4-FFF2-40B4-BE49-F238E27FC236}">
                <a16:creationId xmlns:a16="http://schemas.microsoft.com/office/drawing/2014/main" id="{23ABF451-B11A-429E-AE89-A29A040D4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9344F-0B35-47EF-B676-F7D6EFD51B71}"/>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620703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B749-E171-424D-95A4-107569D20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4AE049-633C-4EE9-9C60-6E549F603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85B50-1331-4886-879E-3B49F84073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6F5FF1-B6E1-4969-8EA6-3540B5C095BE}"/>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6" name="Footer Placeholder 5">
            <a:extLst>
              <a:ext uri="{FF2B5EF4-FFF2-40B4-BE49-F238E27FC236}">
                <a16:creationId xmlns:a16="http://schemas.microsoft.com/office/drawing/2014/main" id="{6FE9DCB5-B792-438D-BC09-99FA3302A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1F8EF-9BA1-4D3A-8856-9E1F28F9F090}"/>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71409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523B0-D53A-4FB3-A0FA-3AA650170B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861986-7E35-4BFD-AE5C-731845CE2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B44A9-6B54-44C0-B2D5-AB7D848EF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CF03A4-F8A4-4A2B-B519-1F7A15433D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6FA89C-42F2-4E57-9927-53867109DF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8D43E-DE9B-4462-9805-C8D17DE09B3F}"/>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8" name="Footer Placeholder 7">
            <a:extLst>
              <a:ext uri="{FF2B5EF4-FFF2-40B4-BE49-F238E27FC236}">
                <a16:creationId xmlns:a16="http://schemas.microsoft.com/office/drawing/2014/main" id="{508FD1DA-4390-4E8E-9A61-060979A91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0717FB-EF17-43FB-8605-E12CCEEDECA6}"/>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88410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3E59-9915-476C-B0F8-EB3A25E6D1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60F27-09EE-485F-A74C-6A6BD7FDD323}"/>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4" name="Footer Placeholder 3">
            <a:extLst>
              <a:ext uri="{FF2B5EF4-FFF2-40B4-BE49-F238E27FC236}">
                <a16:creationId xmlns:a16="http://schemas.microsoft.com/office/drawing/2014/main" id="{A9765843-65D3-4667-B615-FD1F6B5C2E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C674E2-122C-48F8-9EF8-E6146682F3A1}"/>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146930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B7D829-74FC-4444-AFD6-536A86FD1D7F}"/>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3" name="Footer Placeholder 2">
            <a:extLst>
              <a:ext uri="{FF2B5EF4-FFF2-40B4-BE49-F238E27FC236}">
                <a16:creationId xmlns:a16="http://schemas.microsoft.com/office/drawing/2014/main" id="{8A9E63DD-C7A8-44E9-9536-DA1E149966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F2B870-EF9E-4D10-9908-985BE1401045}"/>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3045484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AF71-5FE8-47EF-BAE7-4E48FB03CC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704D18-94CC-4C61-8AA2-0F0BA6A0E0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F63AB8-9CB2-4DC0-8619-82C66AB04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9CBA3-20B9-4D09-ACA4-F5CEF556311D}"/>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6" name="Footer Placeholder 5">
            <a:extLst>
              <a:ext uri="{FF2B5EF4-FFF2-40B4-BE49-F238E27FC236}">
                <a16:creationId xmlns:a16="http://schemas.microsoft.com/office/drawing/2014/main" id="{4E4BCDAA-722B-42B1-AB5B-4104181CB2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4DEFB-4003-4080-A9E6-42AD178C9EF9}"/>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2515680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A2CF-E225-4AA2-9996-E97E5DA06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5EB8C8-2BA5-4DF3-A3A3-873EAA04F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4D1B52-B572-4655-9E7F-D7EA05728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1BB40-94C9-4CB5-A0F8-6A46E661BEEE}"/>
              </a:ext>
            </a:extLst>
          </p:cNvPr>
          <p:cNvSpPr>
            <a:spLocks noGrp="1"/>
          </p:cNvSpPr>
          <p:nvPr>
            <p:ph type="dt" sz="half" idx="10"/>
          </p:nvPr>
        </p:nvSpPr>
        <p:spPr/>
        <p:txBody>
          <a:bodyPr/>
          <a:lstStyle/>
          <a:p>
            <a:fld id="{807B2B08-B017-4EEC-B17F-079F487C2A94}" type="datetimeFigureOut">
              <a:rPr lang="en-US" smtClean="0"/>
              <a:t>10/10/25</a:t>
            </a:fld>
            <a:endParaRPr lang="en-US"/>
          </a:p>
        </p:txBody>
      </p:sp>
      <p:sp>
        <p:nvSpPr>
          <p:cNvPr id="6" name="Footer Placeholder 5">
            <a:extLst>
              <a:ext uri="{FF2B5EF4-FFF2-40B4-BE49-F238E27FC236}">
                <a16:creationId xmlns:a16="http://schemas.microsoft.com/office/drawing/2014/main" id="{CF83C2F9-22D4-46CF-B08D-134F301D0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59A7B-D3AF-42CC-BAE5-CDA0DD8EE9E3}"/>
              </a:ext>
            </a:extLst>
          </p:cNvPr>
          <p:cNvSpPr>
            <a:spLocks noGrp="1"/>
          </p:cNvSpPr>
          <p:nvPr>
            <p:ph type="sldNum" sz="quarter" idx="12"/>
          </p:nvPr>
        </p:nvSpPr>
        <p:spPr/>
        <p:txBody>
          <a:bodyPr/>
          <a:lstStyle/>
          <a:p>
            <a:fld id="{0D04CCB9-2627-4E8D-81FB-E1D3575DD0F9}" type="slidenum">
              <a:rPr lang="en-US" smtClean="0"/>
              <a:t>‹#›</a:t>
            </a:fld>
            <a:endParaRPr lang="en-US"/>
          </a:p>
        </p:txBody>
      </p:sp>
    </p:spTree>
    <p:extLst>
      <p:ext uri="{BB962C8B-B14F-4D97-AF65-F5344CB8AC3E}">
        <p14:creationId xmlns:p14="http://schemas.microsoft.com/office/powerpoint/2010/main" val="4173746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E6A79B-B1C2-4FC9-8C3A-F43EC7D4F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C36324-1315-477A-9FFD-ECA6522C7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AE13F-AC62-445F-A16D-ED4215451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B2B08-B017-4EEC-B17F-079F487C2A94}" type="datetimeFigureOut">
              <a:rPr lang="en-US" smtClean="0"/>
              <a:t>10/10/25</a:t>
            </a:fld>
            <a:endParaRPr lang="en-US"/>
          </a:p>
        </p:txBody>
      </p:sp>
      <p:sp>
        <p:nvSpPr>
          <p:cNvPr id="5" name="Footer Placeholder 4">
            <a:extLst>
              <a:ext uri="{FF2B5EF4-FFF2-40B4-BE49-F238E27FC236}">
                <a16:creationId xmlns:a16="http://schemas.microsoft.com/office/drawing/2014/main" id="{F84B1C2D-8020-42C2-998D-4313F62E3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EC0E827-9FF1-43A7-A9E2-B0C00B12F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04CCB9-2627-4E8D-81FB-E1D3575DD0F9}" type="slidenum">
              <a:rPr lang="en-US" smtClean="0"/>
              <a:t>‹#›</a:t>
            </a:fld>
            <a:endParaRPr lang="en-US"/>
          </a:p>
        </p:txBody>
      </p:sp>
    </p:spTree>
    <p:extLst>
      <p:ext uri="{BB962C8B-B14F-4D97-AF65-F5344CB8AC3E}">
        <p14:creationId xmlns:p14="http://schemas.microsoft.com/office/powerpoint/2010/main" val="284325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3A004C-57F2-4831-B539-656D63523175}"/>
              </a:ext>
            </a:extLst>
          </p:cNvPr>
          <p:cNvSpPr txBox="1"/>
          <p:nvPr/>
        </p:nvSpPr>
        <p:spPr>
          <a:xfrm>
            <a:off x="417359" y="308481"/>
            <a:ext cx="11108747" cy="6281848"/>
          </a:xfrm>
          <a:prstGeom prst="rect">
            <a:avLst/>
          </a:prstGeom>
          <a:noFill/>
        </p:spPr>
        <p:txBody>
          <a:bodyPr wrap="none" rtlCol="0">
            <a:spAutoFit/>
          </a:bodyPr>
          <a:lstStyle/>
          <a:p>
            <a:pPr>
              <a:lnSpc>
                <a:spcPct val="150000"/>
              </a:lnSpc>
            </a:pPr>
            <a:r>
              <a:rPr lang="en-US" b="1" dirty="0">
                <a:latin typeface="+mj-lt"/>
              </a:rPr>
              <a:t>What is HTML ?</a:t>
            </a:r>
          </a:p>
          <a:p>
            <a:pPr>
              <a:lnSpc>
                <a:spcPct val="150000"/>
              </a:lnSpc>
            </a:pPr>
            <a:r>
              <a:rPr lang="en-US" dirty="0">
                <a:latin typeface="+mj-lt"/>
              </a:rPr>
              <a:t>Html is Hyper text mark up language.</a:t>
            </a:r>
          </a:p>
          <a:p>
            <a:pPr>
              <a:lnSpc>
                <a:spcPct val="150000"/>
              </a:lnSpc>
            </a:pPr>
            <a:r>
              <a:rPr lang="en-US" dirty="0">
                <a:latin typeface="+mj-lt"/>
              </a:rPr>
              <a:t>It is the standard markup language used to create the structure of the every web page.</a:t>
            </a:r>
          </a:p>
          <a:p>
            <a:pPr>
              <a:lnSpc>
                <a:spcPct val="150000"/>
              </a:lnSpc>
            </a:pPr>
            <a:r>
              <a:rPr lang="en-US" dirty="0">
                <a:latin typeface="+mj-lt"/>
              </a:rPr>
              <a:t>Actually :</a:t>
            </a:r>
          </a:p>
          <a:p>
            <a:pPr>
              <a:lnSpc>
                <a:spcPct val="150000"/>
              </a:lnSpc>
            </a:pPr>
            <a:r>
              <a:rPr lang="en-US" dirty="0">
                <a:highlight>
                  <a:srgbClr val="00FF00"/>
                </a:highlight>
                <a:latin typeface="+mj-lt"/>
              </a:rPr>
              <a:t>Hyper text</a:t>
            </a:r>
            <a:r>
              <a:rPr lang="en-US" dirty="0">
                <a:latin typeface="+mj-lt"/>
              </a:rPr>
              <a:t> refers to the linking capability of html that allowing  you to connect one page to another through hyperlink.</a:t>
            </a:r>
          </a:p>
          <a:p>
            <a:pPr>
              <a:lnSpc>
                <a:spcPct val="150000"/>
              </a:lnSpc>
            </a:pPr>
            <a:r>
              <a:rPr lang="en-US" dirty="0">
                <a:latin typeface="+mj-lt"/>
              </a:rPr>
              <a:t>This is what enable you to navigate by clicking on links .</a:t>
            </a:r>
          </a:p>
          <a:p>
            <a:pPr>
              <a:lnSpc>
                <a:spcPct val="150000"/>
              </a:lnSpc>
            </a:pPr>
            <a:r>
              <a:rPr lang="en-US" dirty="0">
                <a:highlight>
                  <a:srgbClr val="00FF00"/>
                </a:highlight>
                <a:latin typeface="+mj-lt"/>
              </a:rPr>
              <a:t>Markup language</a:t>
            </a:r>
            <a:r>
              <a:rPr lang="en-US" dirty="0">
                <a:latin typeface="+mj-lt"/>
              </a:rPr>
              <a:t> means it uses tags and elements to display </a:t>
            </a:r>
            <a:r>
              <a:rPr lang="en-US" dirty="0" err="1">
                <a:latin typeface="+mj-lt"/>
              </a:rPr>
              <a:t>conten</a:t>
            </a:r>
            <a:endParaRPr lang="en-US" dirty="0">
              <a:solidFill>
                <a:srgbClr val="C00000"/>
              </a:solidFill>
              <a:latin typeface="+mj-lt"/>
            </a:endParaRPr>
          </a:p>
          <a:p>
            <a:pPr>
              <a:lnSpc>
                <a:spcPct val="150000"/>
              </a:lnSpc>
            </a:pPr>
            <a:endParaRPr lang="en-US">
              <a:solidFill>
                <a:srgbClr val="C00000"/>
              </a:solidFill>
              <a:latin typeface="+mj-lt"/>
            </a:endParaRPr>
          </a:p>
          <a:p>
            <a:pPr>
              <a:lnSpc>
                <a:spcPct val="150000"/>
              </a:lnSpc>
            </a:pPr>
            <a:endParaRPr lang="en-US" dirty="0">
              <a:solidFill>
                <a:srgbClr val="C00000"/>
              </a:solidFill>
              <a:latin typeface="+mj-lt"/>
            </a:endParaRPr>
          </a:p>
          <a:p>
            <a:pPr algn="l">
              <a:lnSpc>
                <a:spcPct val="150000"/>
              </a:lnSpc>
            </a:pPr>
            <a:r>
              <a:rPr lang="en-US" b="1" dirty="0">
                <a:solidFill>
                  <a:srgbClr val="171717"/>
                </a:solidFill>
                <a:latin typeface="+mj-lt"/>
              </a:rPr>
              <a:t>I</a:t>
            </a:r>
            <a:r>
              <a:rPr lang="en-US" b="1" i="0" dirty="0">
                <a:solidFill>
                  <a:srgbClr val="171717"/>
                </a:solidFill>
                <a:effectLst/>
                <a:latin typeface="+mj-lt"/>
              </a:rPr>
              <a:t>magine a web page like the Human Body</a:t>
            </a:r>
          </a:p>
          <a:p>
            <a:pPr algn="l">
              <a:lnSpc>
                <a:spcPct val="150000"/>
              </a:lnSpc>
            </a:pPr>
            <a:r>
              <a:rPr lang="en-US" b="1" i="0" dirty="0">
                <a:solidFill>
                  <a:srgbClr val="171717"/>
                </a:solidFill>
                <a:effectLst/>
                <a:latin typeface="+mj-lt"/>
              </a:rPr>
              <a:t>and HTML, CSS &amp; JS </a:t>
            </a:r>
            <a:r>
              <a:rPr lang="en-US" b="1" dirty="0">
                <a:solidFill>
                  <a:srgbClr val="171717"/>
                </a:solidFill>
                <a:latin typeface="+mj-lt"/>
              </a:rPr>
              <a:t>are </a:t>
            </a:r>
          </a:p>
          <a:p>
            <a:pPr algn="l">
              <a:lnSpc>
                <a:spcPct val="150000"/>
              </a:lnSpc>
            </a:pPr>
            <a:r>
              <a:rPr lang="en-US" b="1" i="0" dirty="0">
                <a:solidFill>
                  <a:srgbClr val="171717"/>
                </a:solidFill>
                <a:effectLst/>
                <a:latin typeface="+mj-lt"/>
              </a:rPr>
              <a:t>Bones and styles and behavior.</a:t>
            </a:r>
          </a:p>
          <a:p>
            <a:pPr>
              <a:lnSpc>
                <a:spcPct val="150000"/>
              </a:lnSpc>
            </a:pPr>
            <a:endParaRPr lang="en-US" dirty="0">
              <a:latin typeface="+mj-lt"/>
            </a:endParaRPr>
          </a:p>
          <a:p>
            <a:pPr>
              <a:lnSpc>
                <a:spcPct val="150000"/>
              </a:lnSpc>
            </a:pPr>
            <a:endParaRPr lang="en-US" dirty="0">
              <a:latin typeface="+mj-lt"/>
            </a:endParaRPr>
          </a:p>
          <a:p>
            <a:pPr>
              <a:lnSpc>
                <a:spcPct val="150000"/>
              </a:lnSpc>
            </a:pPr>
            <a:endParaRPr lang="en-US" dirty="0">
              <a:latin typeface="+mj-lt"/>
            </a:endParaRPr>
          </a:p>
        </p:txBody>
      </p:sp>
      <p:pic>
        <p:nvPicPr>
          <p:cNvPr id="5" name="Picture 2">
            <a:extLst>
              <a:ext uri="{FF2B5EF4-FFF2-40B4-BE49-F238E27FC236}">
                <a16:creationId xmlns:a16="http://schemas.microsoft.com/office/drawing/2014/main" id="{821F2483-14F8-4B3D-A728-60797B9C8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970" y="2722419"/>
            <a:ext cx="5188737" cy="3748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93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88CAAA-A14E-483C-8120-E3E61AB61F93}"/>
              </a:ext>
            </a:extLst>
          </p:cNvPr>
          <p:cNvSpPr txBox="1"/>
          <p:nvPr/>
        </p:nvSpPr>
        <p:spPr>
          <a:xfrm>
            <a:off x="493486" y="246742"/>
            <a:ext cx="7114640" cy="1477328"/>
          </a:xfrm>
          <a:prstGeom prst="rect">
            <a:avLst/>
          </a:prstGeom>
          <a:noFill/>
        </p:spPr>
        <p:txBody>
          <a:bodyPr wrap="none" rtlCol="0">
            <a:spAutoFit/>
          </a:bodyPr>
          <a:lstStyle/>
          <a:p>
            <a:r>
              <a:rPr lang="en-US" b="1" dirty="0">
                <a:latin typeface="+mj-lt"/>
              </a:rPr>
              <a:t>&lt;a  </a:t>
            </a:r>
            <a:r>
              <a:rPr lang="en-US" b="1" dirty="0" err="1">
                <a:latin typeface="+mj-lt"/>
              </a:rPr>
              <a:t>href</a:t>
            </a:r>
            <a:r>
              <a:rPr lang="en-US" b="1" dirty="0">
                <a:latin typeface="+mj-lt"/>
              </a:rPr>
              <a:t>  target  &gt;</a:t>
            </a:r>
          </a:p>
          <a:p>
            <a:r>
              <a:rPr lang="en-US" b="1" dirty="0" err="1">
                <a:latin typeface="+mj-lt"/>
              </a:rPr>
              <a:t>Href</a:t>
            </a:r>
            <a:r>
              <a:rPr lang="en-US" dirty="0">
                <a:latin typeface="+mj-lt"/>
              </a:rPr>
              <a:t> = </a:t>
            </a:r>
            <a:r>
              <a:rPr lang="en-US" b="0" i="0" dirty="0">
                <a:effectLst/>
                <a:latin typeface="+mj-lt"/>
              </a:rPr>
              <a:t> The </a:t>
            </a:r>
            <a:r>
              <a:rPr lang="en-US" b="0" i="0" dirty="0" err="1">
                <a:effectLst/>
                <a:latin typeface="+mj-lt"/>
              </a:rPr>
              <a:t>href</a:t>
            </a:r>
            <a:r>
              <a:rPr lang="en-US" b="0" i="0" dirty="0">
                <a:effectLst/>
                <a:latin typeface="+mj-lt"/>
              </a:rPr>
              <a:t> attribute specifies the URL of the page the link goes to.</a:t>
            </a:r>
            <a:endParaRPr lang="en-US" dirty="0">
              <a:latin typeface="+mj-lt"/>
            </a:endParaRPr>
          </a:p>
          <a:p>
            <a:pPr algn="l"/>
            <a:r>
              <a:rPr lang="en-US" b="1" dirty="0">
                <a:latin typeface="+mj-lt"/>
              </a:rPr>
              <a:t>Target</a:t>
            </a:r>
            <a:r>
              <a:rPr lang="en-US" dirty="0">
                <a:latin typeface="+mj-lt"/>
              </a:rPr>
              <a:t> = </a:t>
            </a:r>
            <a:r>
              <a:rPr lang="en-US" b="0" i="0" dirty="0">
                <a:solidFill>
                  <a:srgbClr val="000000"/>
                </a:solidFill>
                <a:effectLst/>
                <a:latin typeface="+mj-lt"/>
              </a:rPr>
              <a:t>The target attribute specifies where to open the linked document:</a:t>
            </a:r>
          </a:p>
          <a:p>
            <a:br>
              <a:rPr lang="en-US" dirty="0">
                <a:latin typeface="+mj-lt"/>
              </a:rPr>
            </a:br>
            <a:endParaRPr lang="en-US" dirty="0">
              <a:latin typeface="+mj-lt"/>
            </a:endParaRPr>
          </a:p>
        </p:txBody>
      </p:sp>
      <p:graphicFrame>
        <p:nvGraphicFramePr>
          <p:cNvPr id="5" name="Table 4">
            <a:extLst>
              <a:ext uri="{FF2B5EF4-FFF2-40B4-BE49-F238E27FC236}">
                <a16:creationId xmlns:a16="http://schemas.microsoft.com/office/drawing/2014/main" id="{1C9D8AA6-55CD-419C-82FA-BF42EC138286}"/>
              </a:ext>
            </a:extLst>
          </p:cNvPr>
          <p:cNvGraphicFramePr>
            <a:graphicFrameLocks noGrp="1"/>
          </p:cNvGraphicFramePr>
          <p:nvPr>
            <p:extLst>
              <p:ext uri="{D42A27DB-BD31-4B8C-83A1-F6EECF244321}">
                <p14:modId xmlns:p14="http://schemas.microsoft.com/office/powerpoint/2010/main" val="1031903790"/>
              </p:ext>
            </p:extLst>
          </p:nvPr>
        </p:nvGraphicFramePr>
        <p:xfrm>
          <a:off x="493486" y="1404150"/>
          <a:ext cx="10515600" cy="2192370"/>
        </p:xfrm>
        <a:graphic>
          <a:graphicData uri="http://schemas.openxmlformats.org/drawingml/2006/table">
            <a:tbl>
              <a:tblPr>
                <a:tableStyleId>{5940675A-B579-460E-94D1-54222C63F5DA}</a:tableStyleId>
              </a:tblPr>
              <a:tblGrid>
                <a:gridCol w="1320800">
                  <a:extLst>
                    <a:ext uri="{9D8B030D-6E8A-4147-A177-3AD203B41FA5}">
                      <a16:colId xmlns:a16="http://schemas.microsoft.com/office/drawing/2014/main" val="460171950"/>
                    </a:ext>
                  </a:extLst>
                </a:gridCol>
                <a:gridCol w="9194800">
                  <a:extLst>
                    <a:ext uri="{9D8B030D-6E8A-4147-A177-3AD203B41FA5}">
                      <a16:colId xmlns:a16="http://schemas.microsoft.com/office/drawing/2014/main" val="3958773404"/>
                    </a:ext>
                  </a:extLst>
                </a:gridCol>
              </a:tblGrid>
              <a:tr h="414773">
                <a:tc>
                  <a:txBody>
                    <a:bodyPr/>
                    <a:lstStyle/>
                    <a:p>
                      <a:pPr algn="l" fontAlgn="t"/>
                      <a:r>
                        <a:rPr lang="en-US" sz="1700" dirty="0">
                          <a:effectLst/>
                        </a:rPr>
                        <a:t>_blank</a:t>
                      </a:r>
                    </a:p>
                  </a:txBody>
                  <a:tcPr marL="148133" marR="74067" marT="74067" marB="74067"/>
                </a:tc>
                <a:tc>
                  <a:txBody>
                    <a:bodyPr/>
                    <a:lstStyle/>
                    <a:p>
                      <a:pPr algn="l" fontAlgn="t"/>
                      <a:r>
                        <a:rPr lang="en-US" sz="1700" dirty="0">
                          <a:effectLst/>
                        </a:rPr>
                        <a:t>Opens the linked document in a new window or tab</a:t>
                      </a:r>
                    </a:p>
                  </a:txBody>
                  <a:tcPr marL="74067" marR="74067" marT="74067" marB="74067"/>
                </a:tc>
                <a:extLst>
                  <a:ext uri="{0D108BD9-81ED-4DB2-BD59-A6C34878D82A}">
                    <a16:rowId xmlns:a16="http://schemas.microsoft.com/office/drawing/2014/main" val="3936760265"/>
                  </a:ext>
                </a:extLst>
              </a:tr>
              <a:tr h="681412">
                <a:tc>
                  <a:txBody>
                    <a:bodyPr/>
                    <a:lstStyle/>
                    <a:p>
                      <a:pPr algn="l" fontAlgn="t"/>
                      <a:r>
                        <a:rPr lang="en-US" sz="1700">
                          <a:effectLst/>
                        </a:rPr>
                        <a:t>_self</a:t>
                      </a:r>
                    </a:p>
                  </a:txBody>
                  <a:tcPr marL="148133" marR="74067" marT="74067" marB="74067"/>
                </a:tc>
                <a:tc>
                  <a:txBody>
                    <a:bodyPr/>
                    <a:lstStyle/>
                    <a:p>
                      <a:pPr algn="l" fontAlgn="t"/>
                      <a:r>
                        <a:rPr lang="en-US" sz="1700">
                          <a:effectLst/>
                        </a:rPr>
                        <a:t>Opens the linked document in the same frame as it was clicked (this is default)</a:t>
                      </a:r>
                    </a:p>
                  </a:txBody>
                  <a:tcPr marL="74067" marR="74067" marT="74067" marB="74067"/>
                </a:tc>
                <a:extLst>
                  <a:ext uri="{0D108BD9-81ED-4DB2-BD59-A6C34878D82A}">
                    <a16:rowId xmlns:a16="http://schemas.microsoft.com/office/drawing/2014/main" val="2354111147"/>
                  </a:ext>
                </a:extLst>
              </a:tr>
              <a:tr h="414773">
                <a:tc>
                  <a:txBody>
                    <a:bodyPr/>
                    <a:lstStyle/>
                    <a:p>
                      <a:pPr algn="l" fontAlgn="t"/>
                      <a:r>
                        <a:rPr lang="en-US" sz="1700">
                          <a:effectLst/>
                        </a:rPr>
                        <a:t>_parent</a:t>
                      </a:r>
                    </a:p>
                  </a:txBody>
                  <a:tcPr marL="148133" marR="74067" marT="74067" marB="74067"/>
                </a:tc>
                <a:tc>
                  <a:txBody>
                    <a:bodyPr/>
                    <a:lstStyle/>
                    <a:p>
                      <a:pPr algn="l" fontAlgn="t"/>
                      <a:r>
                        <a:rPr lang="en-US" sz="1700">
                          <a:effectLst/>
                        </a:rPr>
                        <a:t>Opens the linked document in the parent frame</a:t>
                      </a:r>
                    </a:p>
                  </a:txBody>
                  <a:tcPr marL="74067" marR="74067" marT="74067" marB="74067"/>
                </a:tc>
                <a:extLst>
                  <a:ext uri="{0D108BD9-81ED-4DB2-BD59-A6C34878D82A}">
                    <a16:rowId xmlns:a16="http://schemas.microsoft.com/office/drawing/2014/main" val="56150432"/>
                  </a:ext>
                </a:extLst>
              </a:tr>
              <a:tr h="681412">
                <a:tc>
                  <a:txBody>
                    <a:bodyPr/>
                    <a:lstStyle/>
                    <a:p>
                      <a:pPr algn="l" fontAlgn="t"/>
                      <a:r>
                        <a:rPr lang="en-US" sz="1700">
                          <a:effectLst/>
                        </a:rPr>
                        <a:t>_top</a:t>
                      </a:r>
                    </a:p>
                  </a:txBody>
                  <a:tcPr marL="148133" marR="74067" marT="74067" marB="74067"/>
                </a:tc>
                <a:tc>
                  <a:txBody>
                    <a:bodyPr/>
                    <a:lstStyle/>
                    <a:p>
                      <a:pPr algn="l" fontAlgn="t"/>
                      <a:r>
                        <a:rPr lang="en-US" sz="1700" dirty="0">
                          <a:effectLst/>
                        </a:rPr>
                        <a:t>Opens the linked document in the full body of the window</a:t>
                      </a:r>
                    </a:p>
                  </a:txBody>
                  <a:tcPr marL="74067" marR="74067" marT="74067" marB="74067"/>
                </a:tc>
                <a:extLst>
                  <a:ext uri="{0D108BD9-81ED-4DB2-BD59-A6C34878D82A}">
                    <a16:rowId xmlns:a16="http://schemas.microsoft.com/office/drawing/2014/main" val="3215837230"/>
                  </a:ext>
                </a:extLst>
              </a:tr>
            </a:tbl>
          </a:graphicData>
        </a:graphic>
      </p:graphicFrame>
      <p:sp>
        <p:nvSpPr>
          <p:cNvPr id="7" name="AutoShape 2">
            <a:extLst>
              <a:ext uri="{FF2B5EF4-FFF2-40B4-BE49-F238E27FC236}">
                <a16:creationId xmlns:a16="http://schemas.microsoft.com/office/drawing/2014/main" id="{E674E08D-0744-4FBA-99A2-D480A3BC103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E304E47B-84BD-47A0-9099-5C889701FF75}"/>
              </a:ext>
            </a:extLst>
          </p:cNvPr>
          <p:cNvPicPr>
            <a:picLocks noChangeAspect="1"/>
          </p:cNvPicPr>
          <p:nvPr/>
        </p:nvPicPr>
        <p:blipFill>
          <a:blip r:embed="rId2"/>
          <a:stretch>
            <a:fillRect/>
          </a:stretch>
        </p:blipFill>
        <p:spPr>
          <a:xfrm>
            <a:off x="2936135" y="3596851"/>
            <a:ext cx="5630301" cy="3104398"/>
          </a:xfrm>
          <a:prstGeom prst="rect">
            <a:avLst/>
          </a:prstGeom>
        </p:spPr>
      </p:pic>
    </p:spTree>
    <p:extLst>
      <p:ext uri="{BB962C8B-B14F-4D97-AF65-F5344CB8AC3E}">
        <p14:creationId xmlns:p14="http://schemas.microsoft.com/office/powerpoint/2010/main" val="342734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D03F61-7C7E-404C-ABD1-3ECC8D3E2DAF}"/>
              </a:ext>
            </a:extLst>
          </p:cNvPr>
          <p:cNvSpPr txBox="1"/>
          <p:nvPr/>
        </p:nvSpPr>
        <p:spPr>
          <a:xfrm>
            <a:off x="555330" y="288076"/>
            <a:ext cx="4428135" cy="6281848"/>
          </a:xfrm>
          <a:prstGeom prst="rect">
            <a:avLst/>
          </a:prstGeom>
          <a:noFill/>
        </p:spPr>
        <p:txBody>
          <a:bodyPr wrap="none" rtlCol="0">
            <a:spAutoFit/>
          </a:bodyPr>
          <a:lstStyle/>
          <a:p>
            <a:pPr>
              <a:lnSpc>
                <a:spcPct val="150000"/>
              </a:lnSpc>
            </a:pPr>
            <a:r>
              <a:rPr lang="en-US" b="1" dirty="0">
                <a:latin typeface="+mj-lt"/>
              </a:rPr>
              <a:t>Water fall :</a:t>
            </a:r>
          </a:p>
          <a:p>
            <a:pPr>
              <a:lnSpc>
                <a:spcPct val="150000"/>
              </a:lnSpc>
            </a:pPr>
            <a:r>
              <a:rPr lang="en-US" dirty="0">
                <a:latin typeface="+mj-lt"/>
              </a:rPr>
              <a:t>Browser read the html top to bottom.</a:t>
            </a:r>
          </a:p>
          <a:p>
            <a:pPr>
              <a:lnSpc>
                <a:spcPct val="150000"/>
              </a:lnSpc>
            </a:pPr>
            <a:r>
              <a:rPr lang="en-US" dirty="0">
                <a:latin typeface="+mj-lt"/>
              </a:rPr>
              <a:t>This is called document flow.</a:t>
            </a:r>
          </a:p>
          <a:p>
            <a:pPr>
              <a:lnSpc>
                <a:spcPct val="150000"/>
              </a:lnSpc>
            </a:pPr>
            <a:endParaRPr lang="en-US" dirty="0">
              <a:latin typeface="+mj-lt"/>
            </a:endParaRPr>
          </a:p>
          <a:p>
            <a:pPr>
              <a:lnSpc>
                <a:spcPct val="150000"/>
              </a:lnSpc>
            </a:pPr>
            <a:r>
              <a:rPr lang="en-US" b="1" dirty="0">
                <a:latin typeface="+mj-lt"/>
              </a:rPr>
              <a:t>Nesting :</a:t>
            </a:r>
          </a:p>
          <a:p>
            <a:pPr>
              <a:lnSpc>
                <a:spcPct val="150000"/>
              </a:lnSpc>
            </a:pPr>
            <a:r>
              <a:rPr lang="en-US" dirty="0">
                <a:latin typeface="+mj-lt"/>
              </a:rPr>
              <a:t>Placing one element inside another elements.</a:t>
            </a:r>
          </a:p>
          <a:p>
            <a:pPr>
              <a:lnSpc>
                <a:spcPct val="150000"/>
              </a:lnSpc>
            </a:pPr>
            <a:endParaRPr lang="en-US" dirty="0">
              <a:latin typeface="+mj-lt"/>
            </a:endParaRPr>
          </a:p>
          <a:p>
            <a:pPr>
              <a:lnSpc>
                <a:spcPct val="150000"/>
              </a:lnSpc>
            </a:pPr>
            <a:r>
              <a:rPr lang="en-US" b="1" dirty="0">
                <a:latin typeface="+mj-lt"/>
              </a:rPr>
              <a:t>Rules nesting : </a:t>
            </a:r>
          </a:p>
          <a:p>
            <a:pPr>
              <a:lnSpc>
                <a:spcPct val="150000"/>
              </a:lnSpc>
            </a:pPr>
            <a:r>
              <a:rPr lang="en-US" dirty="0">
                <a:latin typeface="+mj-lt"/>
              </a:rPr>
              <a:t>1- only opening tag must have closing tag</a:t>
            </a:r>
          </a:p>
          <a:p>
            <a:pPr>
              <a:lnSpc>
                <a:spcPct val="150000"/>
              </a:lnSpc>
            </a:pPr>
            <a:r>
              <a:rPr lang="en-US" dirty="0">
                <a:latin typeface="+mj-lt"/>
              </a:rPr>
              <a:t>2- child elements go inside parent elements.</a:t>
            </a:r>
          </a:p>
          <a:p>
            <a:pPr>
              <a:lnSpc>
                <a:spcPct val="150000"/>
              </a:lnSpc>
            </a:pPr>
            <a:r>
              <a:rPr lang="en-US" dirty="0">
                <a:latin typeface="+mj-lt"/>
              </a:rPr>
              <a:t>3- nesting must be logical and valid. </a:t>
            </a:r>
          </a:p>
          <a:p>
            <a:pPr>
              <a:lnSpc>
                <a:spcPct val="150000"/>
              </a:lnSpc>
            </a:pPr>
            <a:r>
              <a:rPr lang="en-US" dirty="0">
                <a:solidFill>
                  <a:srgbClr val="C00000"/>
                </a:solidFill>
                <a:latin typeface="+mj-lt"/>
              </a:rPr>
              <a:t>&lt;p&gt; </a:t>
            </a:r>
          </a:p>
          <a:p>
            <a:pPr>
              <a:lnSpc>
                <a:spcPct val="150000"/>
              </a:lnSpc>
            </a:pPr>
            <a:r>
              <a:rPr lang="en-US" dirty="0">
                <a:solidFill>
                  <a:srgbClr val="C00000"/>
                </a:solidFill>
                <a:latin typeface="+mj-lt"/>
              </a:rPr>
              <a:t>     &lt;div&gt;   &lt;/div&gt;</a:t>
            </a:r>
          </a:p>
          <a:p>
            <a:pPr>
              <a:lnSpc>
                <a:spcPct val="150000"/>
              </a:lnSpc>
            </a:pPr>
            <a:r>
              <a:rPr lang="en-US" dirty="0">
                <a:solidFill>
                  <a:srgbClr val="C00000"/>
                </a:solidFill>
                <a:latin typeface="+mj-lt"/>
              </a:rPr>
              <a:t>&lt;/p&gt;</a:t>
            </a:r>
          </a:p>
          <a:p>
            <a:pPr>
              <a:lnSpc>
                <a:spcPct val="150000"/>
              </a:lnSpc>
            </a:pPr>
            <a:r>
              <a:rPr lang="en-US" dirty="0">
                <a:solidFill>
                  <a:srgbClr val="C00000"/>
                </a:solidFill>
                <a:latin typeface="+mj-lt"/>
              </a:rPr>
              <a:t>This is wrong!</a:t>
            </a:r>
          </a:p>
        </p:txBody>
      </p:sp>
    </p:spTree>
    <p:extLst>
      <p:ext uri="{BB962C8B-B14F-4D97-AF65-F5344CB8AC3E}">
        <p14:creationId xmlns:p14="http://schemas.microsoft.com/office/powerpoint/2010/main" val="2531148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2AB410-A024-4D95-8E78-F7B1C0AF51E4}"/>
              </a:ext>
            </a:extLst>
          </p:cNvPr>
          <p:cNvSpPr txBox="1"/>
          <p:nvPr/>
        </p:nvSpPr>
        <p:spPr>
          <a:xfrm>
            <a:off x="508240" y="609600"/>
            <a:ext cx="6843284" cy="5081519"/>
          </a:xfrm>
          <a:prstGeom prst="rect">
            <a:avLst/>
          </a:prstGeom>
          <a:noFill/>
        </p:spPr>
        <p:txBody>
          <a:bodyPr wrap="none" rtlCol="0">
            <a:spAutoFit/>
          </a:bodyPr>
          <a:lstStyle/>
          <a:p>
            <a:pPr>
              <a:lnSpc>
                <a:spcPct val="150000"/>
              </a:lnSpc>
            </a:pPr>
            <a:r>
              <a:rPr lang="en-US" sz="2000" b="1" dirty="0">
                <a:latin typeface="+mj-lt"/>
              </a:rPr>
              <a:t>Semantic tag:</a:t>
            </a:r>
          </a:p>
          <a:p>
            <a:pPr>
              <a:lnSpc>
                <a:spcPct val="150000"/>
              </a:lnSpc>
            </a:pPr>
            <a:r>
              <a:rPr lang="en-US" dirty="0">
                <a:latin typeface="+mj-lt"/>
              </a:rPr>
              <a:t>Semantic tags are html tags that have a clear prop.</a:t>
            </a:r>
          </a:p>
          <a:p>
            <a:pPr>
              <a:lnSpc>
                <a:spcPct val="150000"/>
              </a:lnSpc>
            </a:pPr>
            <a:r>
              <a:rPr lang="en-US" dirty="0">
                <a:latin typeface="+mj-lt"/>
              </a:rPr>
              <a:t>They tell both the browser and developer what kind of content is inside.</a:t>
            </a:r>
          </a:p>
          <a:p>
            <a:pPr>
              <a:lnSpc>
                <a:spcPct val="150000"/>
              </a:lnSpc>
            </a:pPr>
            <a:endParaRPr lang="en-US" dirty="0">
              <a:latin typeface="+mj-lt"/>
            </a:endParaRPr>
          </a:p>
          <a:p>
            <a:pPr>
              <a:lnSpc>
                <a:spcPct val="150000"/>
              </a:lnSpc>
            </a:pPr>
            <a:r>
              <a:rPr lang="en-US" b="1" dirty="0">
                <a:latin typeface="+mj-lt"/>
              </a:rPr>
              <a:t>We have 2 types :</a:t>
            </a:r>
          </a:p>
          <a:p>
            <a:pPr>
              <a:lnSpc>
                <a:spcPct val="150000"/>
              </a:lnSpc>
            </a:pPr>
            <a:r>
              <a:rPr lang="en-US" dirty="0">
                <a:latin typeface="+mj-lt"/>
              </a:rPr>
              <a:t>1- structural =&gt; header / nav / main / article / aside / footer /section</a:t>
            </a:r>
          </a:p>
          <a:p>
            <a:pPr>
              <a:lnSpc>
                <a:spcPct val="150000"/>
              </a:lnSpc>
            </a:pPr>
            <a:r>
              <a:rPr lang="en-US" dirty="0">
                <a:latin typeface="+mj-lt"/>
              </a:rPr>
              <a:t>2- text-related =&gt;  h1..h6 / p / </a:t>
            </a:r>
            <a:r>
              <a:rPr lang="en-US" dirty="0" err="1">
                <a:latin typeface="+mj-lt"/>
              </a:rPr>
              <a:t>figcaption</a:t>
            </a:r>
            <a:r>
              <a:rPr lang="en-US" dirty="0">
                <a:latin typeface="+mj-lt"/>
              </a:rPr>
              <a:t> / time / mark/ address / cite </a:t>
            </a:r>
          </a:p>
          <a:p>
            <a:pPr>
              <a:lnSpc>
                <a:spcPct val="150000"/>
              </a:lnSpc>
            </a:pPr>
            <a:endParaRPr lang="en-US" dirty="0">
              <a:latin typeface="+mj-lt"/>
            </a:endParaRPr>
          </a:p>
          <a:p>
            <a:pPr>
              <a:lnSpc>
                <a:spcPct val="150000"/>
              </a:lnSpc>
            </a:pPr>
            <a:r>
              <a:rPr lang="en-US" b="1" dirty="0">
                <a:latin typeface="+mj-lt"/>
              </a:rPr>
              <a:t>Why semantic tags matter ? </a:t>
            </a:r>
          </a:p>
          <a:p>
            <a:pPr>
              <a:lnSpc>
                <a:spcPct val="150000"/>
              </a:lnSpc>
            </a:pPr>
            <a:r>
              <a:rPr lang="en-US" dirty="0">
                <a:latin typeface="+mj-lt"/>
              </a:rPr>
              <a:t>1- accessibility : screen readers can navigate properly.</a:t>
            </a:r>
          </a:p>
          <a:p>
            <a:pPr>
              <a:lnSpc>
                <a:spcPct val="150000"/>
              </a:lnSpc>
            </a:pPr>
            <a:r>
              <a:rPr lang="en-US" dirty="0">
                <a:latin typeface="+mj-lt"/>
              </a:rPr>
              <a:t>2- SEO : search engines understand structure better </a:t>
            </a:r>
          </a:p>
          <a:p>
            <a:pPr>
              <a:lnSpc>
                <a:spcPct val="150000"/>
              </a:lnSpc>
            </a:pPr>
            <a:r>
              <a:rPr lang="en-US" dirty="0">
                <a:latin typeface="+mj-lt"/>
              </a:rPr>
              <a:t>3- maintainability: other developers can understand your code easily</a:t>
            </a:r>
          </a:p>
        </p:txBody>
      </p:sp>
      <p:sp>
        <p:nvSpPr>
          <p:cNvPr id="5" name="AutoShape 2">
            <a:extLst>
              <a:ext uri="{FF2B5EF4-FFF2-40B4-BE49-F238E27FC236}">
                <a16:creationId xmlns:a16="http://schemas.microsoft.com/office/drawing/2014/main" id="{E4D7487B-ABD9-4B28-8D8C-743909E836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FA62D415-A421-4841-BFD3-A788E8A2BA73}"/>
              </a:ext>
            </a:extLst>
          </p:cNvPr>
          <p:cNvPicPr>
            <a:picLocks noChangeAspect="1"/>
          </p:cNvPicPr>
          <p:nvPr/>
        </p:nvPicPr>
        <p:blipFill rotWithShape="1">
          <a:blip r:embed="rId2"/>
          <a:srcRect t="12275"/>
          <a:stretch/>
        </p:blipFill>
        <p:spPr>
          <a:xfrm>
            <a:off x="7124976" y="2786743"/>
            <a:ext cx="4558784" cy="3839028"/>
          </a:xfrm>
          <a:prstGeom prst="rect">
            <a:avLst/>
          </a:prstGeom>
        </p:spPr>
      </p:pic>
    </p:spTree>
    <p:extLst>
      <p:ext uri="{BB962C8B-B14F-4D97-AF65-F5344CB8AC3E}">
        <p14:creationId xmlns:p14="http://schemas.microsoft.com/office/powerpoint/2010/main" val="252802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F40A48-319C-4290-B11D-135D7BB65E7E}"/>
              </a:ext>
            </a:extLst>
          </p:cNvPr>
          <p:cNvSpPr txBox="1"/>
          <p:nvPr/>
        </p:nvSpPr>
        <p:spPr>
          <a:xfrm>
            <a:off x="467055" y="626533"/>
            <a:ext cx="10249665" cy="5866350"/>
          </a:xfrm>
          <a:prstGeom prst="rect">
            <a:avLst/>
          </a:prstGeom>
          <a:noFill/>
        </p:spPr>
        <p:txBody>
          <a:bodyPr wrap="none" rtlCol="0">
            <a:spAutoFit/>
          </a:bodyPr>
          <a:lstStyle/>
          <a:p>
            <a:pPr>
              <a:lnSpc>
                <a:spcPct val="150000"/>
              </a:lnSpc>
            </a:pPr>
            <a:r>
              <a:rPr lang="en-US" b="1" dirty="0">
                <a:latin typeface="+mj-lt"/>
              </a:rPr>
              <a:t>When you open a web page , what do you think behind it ? </a:t>
            </a:r>
          </a:p>
          <a:p>
            <a:pPr>
              <a:lnSpc>
                <a:spcPct val="150000"/>
              </a:lnSpc>
            </a:pPr>
            <a:endParaRPr lang="en-US" dirty="0">
              <a:latin typeface="+mj-lt"/>
            </a:endParaRPr>
          </a:p>
          <a:p>
            <a:pPr>
              <a:lnSpc>
                <a:spcPct val="150000"/>
              </a:lnSpc>
            </a:pPr>
            <a:r>
              <a:rPr lang="en-US" dirty="0">
                <a:latin typeface="+mj-lt"/>
              </a:rPr>
              <a:t>When you want to create a html page you should use </a:t>
            </a:r>
            <a:r>
              <a:rPr lang="en-US" dirty="0">
                <a:highlight>
                  <a:srgbClr val="808000"/>
                </a:highlight>
                <a:latin typeface="+mj-lt"/>
              </a:rPr>
              <a:t>.html</a:t>
            </a:r>
            <a:r>
              <a:rPr lang="en-US" dirty="0">
                <a:latin typeface="+mj-lt"/>
              </a:rPr>
              <a:t> as an extension</a:t>
            </a:r>
            <a:r>
              <a:rPr lang="fa-IR" dirty="0">
                <a:latin typeface="+mj-lt"/>
              </a:rPr>
              <a:t> </a:t>
            </a:r>
            <a:r>
              <a:rPr lang="en-US" dirty="0">
                <a:latin typeface="+mj-lt"/>
              </a:rPr>
              <a:t>.</a:t>
            </a:r>
          </a:p>
          <a:p>
            <a:pPr>
              <a:lnSpc>
                <a:spcPct val="150000"/>
              </a:lnSpc>
            </a:pPr>
            <a:r>
              <a:rPr lang="en-US" dirty="0">
                <a:latin typeface="+mj-lt"/>
              </a:rPr>
              <a:t>The basic structure an html document includes an &lt;html&gt; tag that wraps everything.</a:t>
            </a:r>
          </a:p>
          <a:p>
            <a:pPr>
              <a:lnSpc>
                <a:spcPct val="150000"/>
              </a:lnSpc>
            </a:pPr>
            <a:r>
              <a:rPr lang="en-US" dirty="0">
                <a:latin typeface="+mj-lt"/>
              </a:rPr>
              <a:t>A &lt;head&gt; section for metadata and a &lt;body &gt; section that contains all the visible content.</a:t>
            </a:r>
          </a:p>
          <a:p>
            <a:pPr>
              <a:lnSpc>
                <a:spcPct val="150000"/>
              </a:lnSpc>
            </a:pPr>
            <a:endParaRPr lang="en-US" dirty="0">
              <a:latin typeface="+mj-lt"/>
            </a:endParaRPr>
          </a:p>
          <a:p>
            <a:pPr>
              <a:lnSpc>
                <a:spcPct val="150000"/>
              </a:lnSpc>
            </a:pPr>
            <a:r>
              <a:rPr lang="en-US" dirty="0">
                <a:latin typeface="+mj-lt"/>
              </a:rPr>
              <a:t>&lt;!Doctype html&gt;</a:t>
            </a:r>
          </a:p>
          <a:p>
            <a:pPr>
              <a:lnSpc>
                <a:spcPct val="150000"/>
              </a:lnSpc>
            </a:pPr>
            <a:r>
              <a:rPr lang="en-US" dirty="0">
                <a:latin typeface="+mj-lt"/>
              </a:rPr>
              <a:t>It’s </a:t>
            </a:r>
            <a:r>
              <a:rPr lang="en-US" b="0" i="0" dirty="0">
                <a:solidFill>
                  <a:srgbClr val="C00000"/>
                </a:solidFill>
                <a:effectLst/>
                <a:latin typeface="+mj-lt"/>
              </a:rPr>
              <a:t>declaration</a:t>
            </a:r>
            <a:r>
              <a:rPr lang="en-US" dirty="0">
                <a:latin typeface="+mj-lt"/>
              </a:rPr>
              <a:t>, not on html tag . It tells the web browser “This document is written in html 5 “</a:t>
            </a:r>
          </a:p>
          <a:p>
            <a:pPr>
              <a:lnSpc>
                <a:spcPct val="150000"/>
              </a:lnSpc>
            </a:pPr>
            <a:r>
              <a:rPr lang="en-US" dirty="0">
                <a:latin typeface="+mj-lt"/>
              </a:rPr>
              <a:t>It must placed at the </a:t>
            </a:r>
            <a:r>
              <a:rPr lang="en-US" dirty="0">
                <a:solidFill>
                  <a:srgbClr val="C00000"/>
                </a:solidFill>
                <a:latin typeface="+mj-lt"/>
              </a:rPr>
              <a:t>top</a:t>
            </a:r>
            <a:r>
              <a:rPr lang="en-US" dirty="0">
                <a:latin typeface="+mj-lt"/>
              </a:rPr>
              <a:t> of every Html document  before &lt;html&gt; tag.</a:t>
            </a:r>
          </a:p>
          <a:p>
            <a:pPr>
              <a:lnSpc>
                <a:spcPct val="150000"/>
              </a:lnSpc>
            </a:pPr>
            <a:r>
              <a:rPr lang="en-US" dirty="0">
                <a:latin typeface="+mj-lt"/>
              </a:rPr>
              <a:t>Without it , the browsers switch to </a:t>
            </a:r>
            <a:r>
              <a:rPr lang="en-US" dirty="0">
                <a:solidFill>
                  <a:srgbClr val="C00000"/>
                </a:solidFill>
                <a:latin typeface="+mj-lt"/>
              </a:rPr>
              <a:t>quirks mode </a:t>
            </a:r>
            <a:r>
              <a:rPr lang="en-US" dirty="0">
                <a:latin typeface="+mj-lt"/>
              </a:rPr>
              <a:t>(older rendering rules) which can cases pages to look wrong.</a:t>
            </a:r>
          </a:p>
          <a:p>
            <a:pPr>
              <a:lnSpc>
                <a:spcPct val="150000"/>
              </a:lnSpc>
            </a:pPr>
            <a:endParaRPr lang="en-US" dirty="0">
              <a:solidFill>
                <a:srgbClr val="C00000"/>
              </a:solidFill>
              <a:latin typeface="+mj-lt"/>
            </a:endParaRPr>
          </a:p>
          <a:p>
            <a:pPr>
              <a:lnSpc>
                <a:spcPct val="150000"/>
              </a:lnSpc>
            </a:pPr>
            <a:endParaRPr lang="en-US" dirty="0">
              <a:latin typeface="+mj-lt"/>
            </a:endParaRPr>
          </a:p>
          <a:p>
            <a:pPr>
              <a:lnSpc>
                <a:spcPct val="150000"/>
              </a:lnSpc>
            </a:pPr>
            <a:endParaRPr lang="en-US" dirty="0">
              <a:latin typeface="+mj-lt"/>
            </a:endParaRPr>
          </a:p>
          <a:p>
            <a:pPr>
              <a:lnSpc>
                <a:spcPct val="150000"/>
              </a:lnSpc>
            </a:pPr>
            <a:endParaRPr lang="en-US" dirty="0">
              <a:latin typeface="+mj-lt"/>
            </a:endParaRPr>
          </a:p>
        </p:txBody>
      </p:sp>
    </p:spTree>
    <p:extLst>
      <p:ext uri="{BB962C8B-B14F-4D97-AF65-F5344CB8AC3E}">
        <p14:creationId xmlns:p14="http://schemas.microsoft.com/office/powerpoint/2010/main" val="274381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1055F2-8AE8-4654-BE45-B7AFFC24811C}"/>
              </a:ext>
            </a:extLst>
          </p:cNvPr>
          <p:cNvSpPr txBox="1"/>
          <p:nvPr/>
        </p:nvSpPr>
        <p:spPr>
          <a:xfrm>
            <a:off x="435429" y="522514"/>
            <a:ext cx="7403950" cy="4116768"/>
          </a:xfrm>
          <a:prstGeom prst="rect">
            <a:avLst/>
          </a:prstGeom>
          <a:noFill/>
        </p:spPr>
        <p:txBody>
          <a:bodyPr wrap="none" rtlCol="0">
            <a:spAutoFit/>
          </a:bodyPr>
          <a:lstStyle/>
          <a:p>
            <a:pPr>
              <a:lnSpc>
                <a:spcPct val="150000"/>
              </a:lnSpc>
            </a:pPr>
            <a:r>
              <a:rPr lang="en-US" sz="1600" b="1" dirty="0">
                <a:latin typeface="+mj-lt"/>
              </a:rPr>
              <a:t>Tags : </a:t>
            </a:r>
          </a:p>
          <a:p>
            <a:pPr>
              <a:lnSpc>
                <a:spcPct val="150000"/>
              </a:lnSpc>
            </a:pPr>
            <a:r>
              <a:rPr lang="en-US" sz="1600" dirty="0">
                <a:latin typeface="+mj-lt"/>
              </a:rPr>
              <a:t>A tag is a piece of code inside angel brackets </a:t>
            </a:r>
            <a:r>
              <a:rPr lang="en-US" sz="1600" dirty="0">
                <a:highlight>
                  <a:srgbClr val="FFFF00"/>
                </a:highlight>
                <a:latin typeface="+mj-lt"/>
              </a:rPr>
              <a:t>&lt;&gt; </a:t>
            </a:r>
            <a:r>
              <a:rPr lang="en-US" sz="1600" dirty="0">
                <a:latin typeface="+mj-lt"/>
              </a:rPr>
              <a:t> that tells browser how to treat content.</a:t>
            </a:r>
          </a:p>
          <a:p>
            <a:pPr>
              <a:lnSpc>
                <a:spcPct val="150000"/>
              </a:lnSpc>
            </a:pPr>
            <a:r>
              <a:rPr lang="en-US" sz="1600" dirty="0">
                <a:latin typeface="+mj-lt"/>
              </a:rPr>
              <a:t>Tags usually comes in pairs : &lt;opening tag&gt; and &lt;/closing tag&gt;</a:t>
            </a:r>
          </a:p>
          <a:p>
            <a:pPr>
              <a:lnSpc>
                <a:spcPct val="150000"/>
              </a:lnSpc>
            </a:pPr>
            <a:r>
              <a:rPr lang="en-US" sz="1600" b="1" dirty="0">
                <a:latin typeface="+mj-lt"/>
              </a:rPr>
              <a:t>Tip : Some tags are self closing  and no content inside it. Like &lt;</a:t>
            </a:r>
            <a:r>
              <a:rPr lang="en-US" sz="1600" b="1" dirty="0" err="1">
                <a:latin typeface="+mj-lt"/>
              </a:rPr>
              <a:t>img</a:t>
            </a:r>
            <a:r>
              <a:rPr lang="en-US" sz="1600" b="1" dirty="0">
                <a:latin typeface="+mj-lt"/>
              </a:rPr>
              <a:t> /&gt; tag.</a:t>
            </a:r>
          </a:p>
          <a:p>
            <a:pPr>
              <a:lnSpc>
                <a:spcPct val="150000"/>
              </a:lnSpc>
            </a:pPr>
            <a:endParaRPr lang="en-US" sz="1600" dirty="0">
              <a:latin typeface="+mj-lt"/>
            </a:endParaRPr>
          </a:p>
          <a:p>
            <a:pPr>
              <a:lnSpc>
                <a:spcPct val="150000"/>
              </a:lnSpc>
            </a:pPr>
            <a:r>
              <a:rPr lang="en-US" sz="1600" b="1" dirty="0">
                <a:latin typeface="+mj-lt"/>
              </a:rPr>
              <a:t>Element :</a:t>
            </a:r>
          </a:p>
          <a:p>
            <a:pPr>
              <a:lnSpc>
                <a:spcPct val="150000"/>
              </a:lnSpc>
            </a:pPr>
            <a:r>
              <a:rPr lang="en-US" sz="1600" dirty="0">
                <a:latin typeface="+mj-lt"/>
              </a:rPr>
              <a:t>An Element is complete structure including : </a:t>
            </a:r>
          </a:p>
          <a:p>
            <a:pPr>
              <a:lnSpc>
                <a:spcPct val="150000"/>
              </a:lnSpc>
            </a:pPr>
            <a:r>
              <a:rPr lang="en-US" sz="1600" dirty="0">
                <a:latin typeface="+mj-lt"/>
              </a:rPr>
              <a:t>&lt;opening tag &gt; content &lt; /closing tag&gt;</a:t>
            </a:r>
          </a:p>
          <a:p>
            <a:pPr>
              <a:lnSpc>
                <a:spcPct val="150000"/>
              </a:lnSpc>
            </a:pPr>
            <a:r>
              <a:rPr lang="en-US" sz="1600" dirty="0">
                <a:latin typeface="+mj-lt"/>
              </a:rPr>
              <a:t>Like :</a:t>
            </a:r>
            <a:br>
              <a:rPr lang="en-US" sz="1600" dirty="0">
                <a:latin typeface="+mj-lt"/>
              </a:rPr>
            </a:br>
            <a:r>
              <a:rPr lang="en-US" sz="1600" dirty="0">
                <a:latin typeface="+mj-lt"/>
              </a:rPr>
              <a:t>&lt;div&gt; content &lt;/div&gt;</a:t>
            </a:r>
          </a:p>
          <a:p>
            <a:pPr>
              <a:lnSpc>
                <a:spcPct val="150000"/>
              </a:lnSpc>
            </a:pPr>
            <a:endParaRPr lang="en-US" sz="1600" b="1" dirty="0">
              <a:latin typeface="+mj-lt"/>
            </a:endParaRPr>
          </a:p>
        </p:txBody>
      </p:sp>
      <p:pic>
        <p:nvPicPr>
          <p:cNvPr id="8194" name="Picture 2">
            <a:extLst>
              <a:ext uri="{FF2B5EF4-FFF2-40B4-BE49-F238E27FC236}">
                <a16:creationId xmlns:a16="http://schemas.microsoft.com/office/drawing/2014/main" id="{C82779B2-0872-416F-90B5-98C9A6C522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32" t="7978" r="16660" b="14098"/>
          <a:stretch/>
        </p:blipFill>
        <p:spPr bwMode="auto">
          <a:xfrm>
            <a:off x="4549673" y="3571700"/>
            <a:ext cx="6849753" cy="287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05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0AF1C6-0C27-46A8-94AD-CC4480B6E21D}"/>
              </a:ext>
            </a:extLst>
          </p:cNvPr>
          <p:cNvSpPr txBox="1"/>
          <p:nvPr/>
        </p:nvSpPr>
        <p:spPr>
          <a:xfrm>
            <a:off x="472826" y="520511"/>
            <a:ext cx="11121763" cy="5816977"/>
          </a:xfrm>
          <a:prstGeom prst="rect">
            <a:avLst/>
          </a:prstGeom>
          <a:noFill/>
        </p:spPr>
        <p:txBody>
          <a:bodyPr wrap="none" rtlCol="0">
            <a:spAutoFit/>
          </a:bodyPr>
          <a:lstStyle/>
          <a:p>
            <a:endParaRPr lang="en-US" dirty="0">
              <a:latin typeface="+mj-lt"/>
            </a:endParaRPr>
          </a:p>
          <a:p>
            <a:r>
              <a:rPr lang="en-US" sz="1800" b="1" dirty="0">
                <a:latin typeface="+mj-lt"/>
              </a:rPr>
              <a:t>Parts of Html Document :</a:t>
            </a:r>
          </a:p>
          <a:p>
            <a:r>
              <a:rPr lang="en-US" sz="1600" dirty="0">
                <a:latin typeface="+mj-lt"/>
              </a:rPr>
              <a:t>It’s contains :</a:t>
            </a:r>
          </a:p>
          <a:p>
            <a:r>
              <a:rPr lang="en-US" sz="1600" dirty="0">
                <a:latin typeface="+mj-lt"/>
              </a:rPr>
              <a:t>1- html tags : &lt;html &gt; &lt;/html&gt; </a:t>
            </a:r>
          </a:p>
          <a:p>
            <a:r>
              <a:rPr lang="en-US" sz="1600" dirty="0">
                <a:latin typeface="+mj-lt"/>
              </a:rPr>
              <a:t>It’s a root and outermost the container for the whole page.</a:t>
            </a:r>
          </a:p>
          <a:p>
            <a:r>
              <a:rPr lang="en-US" sz="1600" dirty="0">
                <a:latin typeface="+mj-lt"/>
              </a:rPr>
              <a:t>Everything except the Doctype.</a:t>
            </a:r>
          </a:p>
          <a:p>
            <a:r>
              <a:rPr lang="en-US" sz="1600" dirty="0">
                <a:latin typeface="+mj-lt"/>
              </a:rPr>
              <a:t>2-head tag &lt;head&gt; &lt;/head&gt;</a:t>
            </a:r>
          </a:p>
          <a:p>
            <a:r>
              <a:rPr lang="en-US" sz="1600" dirty="0">
                <a:latin typeface="+mj-lt"/>
              </a:rPr>
              <a:t>Contains </a:t>
            </a:r>
            <a:r>
              <a:rPr lang="en-US" sz="1600" dirty="0" err="1">
                <a:latin typeface="+mj-lt"/>
              </a:rPr>
              <a:t>metada</a:t>
            </a:r>
            <a:r>
              <a:rPr lang="en-US" sz="1600" dirty="0">
                <a:latin typeface="+mj-lt"/>
              </a:rPr>
              <a:t> or information about the page.</a:t>
            </a:r>
          </a:p>
          <a:p>
            <a:r>
              <a:rPr lang="en-US" sz="1600" dirty="0">
                <a:latin typeface="+mj-lt"/>
              </a:rPr>
              <a:t>This is stuff that isn’t visible on the web page itself but is crucial for the browser and search engine.</a:t>
            </a:r>
          </a:p>
          <a:p>
            <a:r>
              <a:rPr lang="en-US" sz="1600" dirty="0">
                <a:latin typeface="+mj-lt"/>
              </a:rPr>
              <a:t>It’s consist of: </a:t>
            </a:r>
          </a:p>
          <a:p>
            <a:r>
              <a:rPr lang="en-US" sz="1600" dirty="0" err="1">
                <a:latin typeface="+mj-lt"/>
              </a:rPr>
              <a:t>Titl</a:t>
            </a:r>
            <a:r>
              <a:rPr lang="en-US" sz="1600" dirty="0">
                <a:latin typeface="+mj-lt"/>
              </a:rPr>
              <a:t> </a:t>
            </a:r>
          </a:p>
          <a:p>
            <a:r>
              <a:rPr lang="en-US" sz="1600" dirty="0">
                <a:latin typeface="+mj-lt"/>
              </a:rPr>
              <a:t>Metadata </a:t>
            </a:r>
          </a:p>
          <a:p>
            <a:r>
              <a:rPr lang="en-US" sz="1600" dirty="0">
                <a:latin typeface="+mj-lt"/>
              </a:rPr>
              <a:t>Link </a:t>
            </a:r>
          </a:p>
          <a:p>
            <a:r>
              <a:rPr lang="en-US" sz="1600" dirty="0">
                <a:latin typeface="+mj-lt"/>
              </a:rPr>
              <a:t>Script</a:t>
            </a:r>
          </a:p>
          <a:p>
            <a:endParaRPr lang="en-US" sz="1600" dirty="0">
              <a:latin typeface="+mj-lt"/>
            </a:endParaRPr>
          </a:p>
          <a:p>
            <a:r>
              <a:rPr lang="en-US" sz="1600" dirty="0">
                <a:solidFill>
                  <a:srgbClr val="00B050"/>
                </a:solidFill>
                <a:latin typeface="+mj-lt"/>
              </a:rPr>
              <a:t>Title: </a:t>
            </a:r>
          </a:p>
          <a:p>
            <a:r>
              <a:rPr lang="en-US" sz="1600" b="0" i="0" dirty="0">
                <a:solidFill>
                  <a:srgbClr val="000000"/>
                </a:solidFill>
                <a:effectLst/>
                <a:latin typeface="+mj-lt"/>
              </a:rPr>
              <a:t>element defines the title of the document. The title must be text-only, and it is shown in the browser's title bar or in the page's tab.</a:t>
            </a:r>
            <a:endParaRPr lang="en-US" sz="1600" dirty="0">
              <a:latin typeface="+mj-lt"/>
            </a:endParaRPr>
          </a:p>
          <a:p>
            <a:endParaRPr lang="en-US" sz="1600" dirty="0">
              <a:latin typeface="+mj-lt"/>
            </a:endParaRPr>
          </a:p>
          <a:p>
            <a:r>
              <a:rPr lang="en-US" sz="1600" dirty="0">
                <a:solidFill>
                  <a:srgbClr val="00B050"/>
                </a:solidFill>
                <a:latin typeface="+mj-lt"/>
              </a:rPr>
              <a:t>Metadata : </a:t>
            </a:r>
          </a:p>
          <a:p>
            <a:r>
              <a:rPr lang="en-US" sz="1600" dirty="0">
                <a:latin typeface="+mj-lt"/>
              </a:rPr>
              <a:t>Metadata is data(Information) about data. Metadata is written inside &lt;head&gt; tag in html .</a:t>
            </a:r>
          </a:p>
          <a:p>
            <a:r>
              <a:rPr lang="en-US" sz="1600" dirty="0">
                <a:latin typeface="+mj-lt"/>
              </a:rPr>
              <a:t>Metadata is Information that describes the web page. It usually doesn’t appear directly on the page but browser , search engines and</a:t>
            </a:r>
          </a:p>
          <a:p>
            <a:r>
              <a:rPr lang="en-US" sz="1600" dirty="0">
                <a:latin typeface="+mj-lt"/>
              </a:rPr>
              <a:t>Social networks use it</a:t>
            </a:r>
          </a:p>
          <a:p>
            <a:r>
              <a:rPr lang="en-US" sz="1600" dirty="0">
                <a:latin typeface="+mj-lt"/>
              </a:rPr>
              <a:t>General syntax : </a:t>
            </a:r>
            <a:r>
              <a:rPr lang="en-US" sz="1600" dirty="0">
                <a:highlight>
                  <a:srgbClr val="C0C0C0"/>
                </a:highlight>
                <a:latin typeface="+mj-lt"/>
              </a:rPr>
              <a:t>&lt;meta name=“” content=“” /&gt;</a:t>
            </a:r>
            <a:r>
              <a:rPr lang="en-US" sz="1600" dirty="0">
                <a:latin typeface="+mj-lt"/>
              </a:rPr>
              <a:t> </a:t>
            </a:r>
          </a:p>
        </p:txBody>
      </p:sp>
    </p:spTree>
    <p:extLst>
      <p:ext uri="{BB962C8B-B14F-4D97-AF65-F5344CB8AC3E}">
        <p14:creationId xmlns:p14="http://schemas.microsoft.com/office/powerpoint/2010/main" val="50372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4203D5-2F36-4447-88FE-75DDEADCD38C}"/>
              </a:ext>
            </a:extLst>
          </p:cNvPr>
          <p:cNvSpPr txBox="1"/>
          <p:nvPr/>
        </p:nvSpPr>
        <p:spPr>
          <a:xfrm>
            <a:off x="574418" y="364907"/>
            <a:ext cx="8649291" cy="6702091"/>
          </a:xfrm>
          <a:prstGeom prst="rect">
            <a:avLst/>
          </a:prstGeom>
          <a:noFill/>
        </p:spPr>
        <p:txBody>
          <a:bodyPr wrap="none" rtlCol="0">
            <a:spAutoFit/>
          </a:bodyPr>
          <a:lstStyle/>
          <a:p>
            <a:pPr>
              <a:lnSpc>
                <a:spcPct val="150000"/>
              </a:lnSpc>
            </a:pPr>
            <a:r>
              <a:rPr lang="en-US" sz="1600" dirty="0">
                <a:latin typeface="+mj-lt"/>
              </a:rPr>
              <a:t>Common meta tags :</a:t>
            </a:r>
          </a:p>
          <a:p>
            <a:pPr>
              <a:lnSpc>
                <a:spcPct val="150000"/>
              </a:lnSpc>
            </a:pPr>
            <a:r>
              <a:rPr lang="en-US" sz="1600" dirty="0">
                <a:latin typeface="+mj-lt"/>
              </a:rPr>
              <a:t>&lt;meta charset=“UTF-8” /&gt;</a:t>
            </a:r>
          </a:p>
          <a:p>
            <a:pPr>
              <a:lnSpc>
                <a:spcPct val="150000"/>
              </a:lnSpc>
            </a:pPr>
            <a:r>
              <a:rPr lang="en-US" sz="1600" dirty="0">
                <a:latin typeface="+mj-lt"/>
              </a:rPr>
              <a:t>There is a standard encoding system that can display </a:t>
            </a:r>
          </a:p>
          <a:p>
            <a:pPr>
              <a:lnSpc>
                <a:spcPct val="150000"/>
              </a:lnSpc>
            </a:pPr>
            <a:r>
              <a:rPr lang="en-US" sz="1600" dirty="0">
                <a:latin typeface="+mj-lt"/>
              </a:rPr>
              <a:t>all the letters and symbols of different languages ​​in the world, including Persian, Chinese, etc.</a:t>
            </a:r>
          </a:p>
          <a:p>
            <a:pPr>
              <a:lnSpc>
                <a:spcPct val="150000"/>
              </a:lnSpc>
            </a:pPr>
            <a:endParaRPr lang="en-US" sz="1600" dirty="0">
              <a:latin typeface="+mj-lt"/>
            </a:endParaRPr>
          </a:p>
          <a:p>
            <a:pPr>
              <a:lnSpc>
                <a:spcPct val="150000"/>
              </a:lnSpc>
            </a:pPr>
            <a:r>
              <a:rPr lang="en-US" sz="1600" dirty="0">
                <a:latin typeface="+mj-lt"/>
              </a:rPr>
              <a:t>&lt;meta name=“description” content=“This is my first page” /&gt;</a:t>
            </a:r>
          </a:p>
          <a:p>
            <a:pPr>
              <a:lnSpc>
                <a:spcPct val="150000"/>
              </a:lnSpc>
            </a:pPr>
            <a:r>
              <a:rPr lang="en-US" sz="1600" i="0" dirty="0">
                <a:solidFill>
                  <a:srgbClr val="000000"/>
                </a:solidFill>
                <a:effectLst/>
                <a:latin typeface="+mj-lt"/>
              </a:rPr>
              <a:t>Define a description of your web page.</a:t>
            </a:r>
          </a:p>
          <a:p>
            <a:pPr>
              <a:lnSpc>
                <a:spcPct val="150000"/>
              </a:lnSpc>
            </a:pPr>
            <a:endParaRPr lang="en-US" sz="1600" dirty="0">
              <a:solidFill>
                <a:srgbClr val="000000"/>
              </a:solidFill>
              <a:latin typeface="+mj-lt"/>
            </a:endParaRPr>
          </a:p>
          <a:p>
            <a:pPr>
              <a:lnSpc>
                <a:spcPct val="150000"/>
              </a:lnSpc>
            </a:pPr>
            <a:r>
              <a:rPr lang="en-US" sz="1600" i="0" dirty="0">
                <a:solidFill>
                  <a:srgbClr val="000000"/>
                </a:solidFill>
                <a:effectLst/>
                <a:latin typeface="+mj-lt"/>
              </a:rPr>
              <a:t>&lt;meta name=“author” content=“Maryam </a:t>
            </a:r>
            <a:r>
              <a:rPr lang="en-US" sz="1600" i="0" dirty="0" err="1">
                <a:solidFill>
                  <a:srgbClr val="000000"/>
                </a:solidFill>
                <a:effectLst/>
                <a:latin typeface="+mj-lt"/>
              </a:rPr>
              <a:t>zim</a:t>
            </a:r>
            <a:r>
              <a:rPr lang="en-US" sz="1600" dirty="0">
                <a:solidFill>
                  <a:srgbClr val="000000"/>
                </a:solidFill>
                <a:latin typeface="+mj-lt"/>
              </a:rPr>
              <a:t>” /&gt;</a:t>
            </a:r>
          </a:p>
          <a:p>
            <a:pPr>
              <a:lnSpc>
                <a:spcPct val="150000"/>
              </a:lnSpc>
            </a:pPr>
            <a:r>
              <a:rPr lang="en-US" sz="1600" dirty="0">
                <a:solidFill>
                  <a:srgbClr val="000000"/>
                </a:solidFill>
                <a:latin typeface="+mj-lt"/>
              </a:rPr>
              <a:t>Show how wrote the page .</a:t>
            </a:r>
          </a:p>
          <a:p>
            <a:pPr>
              <a:lnSpc>
                <a:spcPct val="150000"/>
              </a:lnSpc>
            </a:pPr>
            <a:r>
              <a:rPr lang="en-US" sz="1600" dirty="0">
                <a:solidFill>
                  <a:srgbClr val="000000"/>
                </a:solidFill>
                <a:latin typeface="+mj-lt"/>
              </a:rPr>
              <a:t>Before we move on to viewport meta, we need to know</a:t>
            </a:r>
          </a:p>
          <a:p>
            <a:pPr>
              <a:lnSpc>
                <a:spcPct val="150000"/>
              </a:lnSpc>
            </a:pPr>
            <a:endParaRPr lang="en-US" sz="1600" dirty="0">
              <a:solidFill>
                <a:srgbClr val="000000"/>
              </a:solidFill>
              <a:latin typeface="+mj-lt"/>
            </a:endParaRPr>
          </a:p>
          <a:p>
            <a:pPr>
              <a:lnSpc>
                <a:spcPct val="150000"/>
              </a:lnSpc>
            </a:pPr>
            <a:r>
              <a:rPr lang="en-US" sz="1600" b="1" dirty="0">
                <a:solidFill>
                  <a:srgbClr val="C00000"/>
                </a:solidFill>
                <a:latin typeface="+mj-lt"/>
              </a:rPr>
              <a:t>what is viewport ?</a:t>
            </a:r>
          </a:p>
          <a:p>
            <a:pPr>
              <a:lnSpc>
                <a:spcPct val="150000"/>
              </a:lnSpc>
            </a:pPr>
            <a:r>
              <a:rPr lang="en-US" sz="1600" b="1" i="0" dirty="0">
                <a:effectLst/>
                <a:latin typeface="+mj-lt"/>
              </a:rPr>
              <a:t>The viewport is the user's visible area of a web page</a:t>
            </a:r>
            <a:r>
              <a:rPr lang="en-US" sz="1600" b="0" i="0" dirty="0">
                <a:effectLst/>
                <a:latin typeface="+mj-lt"/>
              </a:rPr>
              <a:t>. </a:t>
            </a:r>
          </a:p>
          <a:p>
            <a:pPr>
              <a:lnSpc>
                <a:spcPct val="150000"/>
              </a:lnSpc>
            </a:pPr>
            <a:r>
              <a:rPr lang="en-US" sz="1600" b="0" i="0" dirty="0">
                <a:effectLst/>
                <a:latin typeface="+mj-lt"/>
              </a:rPr>
              <a:t>The viewport varies with the device, and will be smaller on a mobile phone than on a computer screen.</a:t>
            </a:r>
          </a:p>
          <a:p>
            <a:pPr>
              <a:lnSpc>
                <a:spcPct val="150000"/>
              </a:lnSpc>
            </a:pPr>
            <a:endParaRPr lang="en-US" sz="1600" i="0" dirty="0">
              <a:effectLst/>
              <a:latin typeface="+mj-lt"/>
            </a:endParaRPr>
          </a:p>
          <a:p>
            <a:pPr>
              <a:lnSpc>
                <a:spcPct val="150000"/>
              </a:lnSpc>
            </a:pPr>
            <a:endParaRPr lang="en-US" sz="1600" dirty="0">
              <a:solidFill>
                <a:srgbClr val="000000"/>
              </a:solidFill>
              <a:latin typeface="+mj-lt"/>
            </a:endParaRPr>
          </a:p>
          <a:p>
            <a:pPr>
              <a:lnSpc>
                <a:spcPct val="150000"/>
              </a:lnSpc>
            </a:pPr>
            <a:endParaRPr lang="en-US" sz="1600" dirty="0">
              <a:latin typeface="+mj-lt"/>
            </a:endParaRPr>
          </a:p>
        </p:txBody>
      </p:sp>
      <p:sp>
        <p:nvSpPr>
          <p:cNvPr id="6" name="AutoShape 4">
            <a:extLst>
              <a:ext uri="{FF2B5EF4-FFF2-40B4-BE49-F238E27FC236}">
                <a16:creationId xmlns:a16="http://schemas.microsoft.com/office/drawing/2014/main" id="{8618E64C-9396-42C4-A0F8-6752FB8436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9783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70FE0-F719-44D2-9CB1-00017DE7F4FA}"/>
              </a:ext>
            </a:extLst>
          </p:cNvPr>
          <p:cNvPicPr>
            <a:picLocks noChangeAspect="1"/>
          </p:cNvPicPr>
          <p:nvPr/>
        </p:nvPicPr>
        <p:blipFill>
          <a:blip r:embed="rId2"/>
          <a:stretch>
            <a:fillRect/>
          </a:stretch>
        </p:blipFill>
        <p:spPr>
          <a:xfrm>
            <a:off x="6963230" y="336550"/>
            <a:ext cx="4572000" cy="2838450"/>
          </a:xfrm>
          <a:prstGeom prst="rect">
            <a:avLst/>
          </a:prstGeom>
        </p:spPr>
      </p:pic>
      <p:sp>
        <p:nvSpPr>
          <p:cNvPr id="5" name="AutoShape 2" descr="A light blue element set to be 100vw by 100vh, covering the entire viewport. The viewport itself is indicated using a blue dashed border.">
            <a:extLst>
              <a:ext uri="{FF2B5EF4-FFF2-40B4-BE49-F238E27FC236}">
                <a16:creationId xmlns:a16="http://schemas.microsoft.com/office/drawing/2014/main" id="{A94475C6-94C8-4275-B4D4-D38BB39473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C8394C36-2943-4DB9-833B-337FD8F49233}"/>
              </a:ext>
            </a:extLst>
          </p:cNvPr>
          <p:cNvPicPr>
            <a:picLocks noChangeAspect="1"/>
          </p:cNvPicPr>
          <p:nvPr/>
        </p:nvPicPr>
        <p:blipFill rotWithShape="1">
          <a:blip r:embed="rId3"/>
          <a:srcRect l="14762" t="10149" r="14286" b="10678"/>
          <a:stretch/>
        </p:blipFill>
        <p:spPr>
          <a:xfrm>
            <a:off x="656770" y="2812143"/>
            <a:ext cx="5834744" cy="3661400"/>
          </a:xfrm>
          <a:prstGeom prst="rect">
            <a:avLst/>
          </a:prstGeom>
        </p:spPr>
      </p:pic>
      <p:pic>
        <p:nvPicPr>
          <p:cNvPr id="7" name="Picture 6">
            <a:extLst>
              <a:ext uri="{FF2B5EF4-FFF2-40B4-BE49-F238E27FC236}">
                <a16:creationId xmlns:a16="http://schemas.microsoft.com/office/drawing/2014/main" id="{6EEF722C-1EE6-4BD9-B142-B48AB2787F5B}"/>
              </a:ext>
            </a:extLst>
          </p:cNvPr>
          <p:cNvPicPr>
            <a:picLocks noChangeAspect="1"/>
          </p:cNvPicPr>
          <p:nvPr/>
        </p:nvPicPr>
        <p:blipFill rotWithShape="1">
          <a:blip r:embed="rId4"/>
          <a:srcRect l="24405" t="12690" r="24524" b="13641"/>
          <a:stretch/>
        </p:blipFill>
        <p:spPr>
          <a:xfrm>
            <a:off x="7739742" y="3581400"/>
            <a:ext cx="3272971" cy="2654998"/>
          </a:xfrm>
          <a:prstGeom prst="rect">
            <a:avLst/>
          </a:prstGeom>
        </p:spPr>
      </p:pic>
      <p:sp>
        <p:nvSpPr>
          <p:cNvPr id="8" name="TextBox 7">
            <a:extLst>
              <a:ext uri="{FF2B5EF4-FFF2-40B4-BE49-F238E27FC236}">
                <a16:creationId xmlns:a16="http://schemas.microsoft.com/office/drawing/2014/main" id="{E7996CAB-5908-41A5-8480-CB55885BEC58}"/>
              </a:ext>
            </a:extLst>
          </p:cNvPr>
          <p:cNvSpPr txBox="1"/>
          <p:nvPr/>
        </p:nvSpPr>
        <p:spPr>
          <a:xfrm>
            <a:off x="1219199" y="1386443"/>
            <a:ext cx="2945165" cy="369332"/>
          </a:xfrm>
          <a:prstGeom prst="rect">
            <a:avLst/>
          </a:prstGeom>
          <a:noFill/>
        </p:spPr>
        <p:txBody>
          <a:bodyPr wrap="none" rtlCol="0">
            <a:spAutoFit/>
          </a:bodyPr>
          <a:lstStyle/>
          <a:p>
            <a:r>
              <a:rPr lang="en-US" b="1" dirty="0">
                <a:latin typeface="+mj-lt"/>
              </a:rPr>
              <a:t>There are types of view port:</a:t>
            </a:r>
          </a:p>
        </p:txBody>
      </p:sp>
    </p:spTree>
    <p:extLst>
      <p:ext uri="{BB962C8B-B14F-4D97-AF65-F5344CB8AC3E}">
        <p14:creationId xmlns:p14="http://schemas.microsoft.com/office/powerpoint/2010/main" val="424225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05D2FF-FA0A-4D7B-AE1E-068A362C15CD}"/>
              </a:ext>
            </a:extLst>
          </p:cNvPr>
          <p:cNvSpPr txBox="1"/>
          <p:nvPr/>
        </p:nvSpPr>
        <p:spPr>
          <a:xfrm>
            <a:off x="841828" y="732223"/>
            <a:ext cx="7327262" cy="1900777"/>
          </a:xfrm>
          <a:prstGeom prst="rect">
            <a:avLst/>
          </a:prstGeom>
          <a:noFill/>
        </p:spPr>
        <p:txBody>
          <a:bodyPr wrap="none" rtlCol="0">
            <a:spAutoFit/>
          </a:bodyPr>
          <a:lstStyle/>
          <a:p>
            <a:pPr>
              <a:lnSpc>
                <a:spcPct val="150000"/>
              </a:lnSpc>
            </a:pPr>
            <a:r>
              <a:rPr lang="en-US" sz="1600" dirty="0">
                <a:solidFill>
                  <a:srgbClr val="000000"/>
                </a:solidFill>
                <a:latin typeface="+mj-lt"/>
              </a:rPr>
              <a:t>&lt;meta name=“viewport” content=“width=device-width, initial-scale=“1.0” /&gt;</a:t>
            </a:r>
          </a:p>
          <a:p>
            <a:pPr>
              <a:lnSpc>
                <a:spcPct val="150000"/>
              </a:lnSpc>
            </a:pPr>
            <a:r>
              <a:rPr lang="en-US" sz="1600" dirty="0">
                <a:solidFill>
                  <a:srgbClr val="000000"/>
                </a:solidFill>
                <a:latin typeface="+mj-lt"/>
              </a:rPr>
              <a:t>It is an important tag that tells browser how to display web page in difference device.</a:t>
            </a:r>
          </a:p>
          <a:p>
            <a:pPr>
              <a:lnSpc>
                <a:spcPct val="150000"/>
              </a:lnSpc>
            </a:pPr>
            <a:r>
              <a:rPr lang="en-US" sz="1600" dirty="0">
                <a:solidFill>
                  <a:srgbClr val="000000"/>
                </a:solidFill>
                <a:latin typeface="+mj-lt"/>
              </a:rPr>
              <a:t>Width=device-width means Set the screen width to match the device the user is using.</a:t>
            </a:r>
            <a:endParaRPr lang="fa-IR" sz="1600" dirty="0">
              <a:solidFill>
                <a:srgbClr val="000000"/>
              </a:solidFill>
              <a:latin typeface="+mj-lt"/>
            </a:endParaRPr>
          </a:p>
          <a:p>
            <a:pPr>
              <a:lnSpc>
                <a:spcPct val="150000"/>
              </a:lnSpc>
            </a:pPr>
            <a:r>
              <a:rPr lang="en-US" sz="1600" dirty="0">
                <a:solidFill>
                  <a:srgbClr val="000000"/>
                </a:solidFill>
                <a:latin typeface="+mj-lt"/>
              </a:rPr>
              <a:t>Initial-scale = 1.0 means There should be no initial zoom when the page is first opened.</a:t>
            </a:r>
          </a:p>
          <a:p>
            <a:pPr>
              <a:lnSpc>
                <a:spcPct val="150000"/>
              </a:lnSpc>
            </a:pPr>
            <a:endParaRPr lang="en-US" sz="1600" dirty="0">
              <a:latin typeface="+mj-lt"/>
            </a:endParaRPr>
          </a:p>
        </p:txBody>
      </p:sp>
      <p:sp>
        <p:nvSpPr>
          <p:cNvPr id="5" name="AutoShape 2">
            <a:extLst>
              <a:ext uri="{FF2B5EF4-FFF2-40B4-BE49-F238E27FC236}">
                <a16:creationId xmlns:a16="http://schemas.microsoft.com/office/drawing/2014/main" id="{374F94C5-C0E6-4518-8E53-F9BFD1D51DF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42742116-A6E9-4C57-82E3-11E156AD662C}"/>
              </a:ext>
            </a:extLst>
          </p:cNvPr>
          <p:cNvPicPr>
            <a:picLocks noChangeAspect="1"/>
          </p:cNvPicPr>
          <p:nvPr/>
        </p:nvPicPr>
        <p:blipFill rotWithShape="1">
          <a:blip r:embed="rId2"/>
          <a:srcRect b="9406"/>
          <a:stretch/>
        </p:blipFill>
        <p:spPr>
          <a:xfrm>
            <a:off x="2520840" y="2249465"/>
            <a:ext cx="5270806" cy="3984172"/>
          </a:xfrm>
          <a:prstGeom prst="rect">
            <a:avLst/>
          </a:prstGeom>
        </p:spPr>
      </p:pic>
    </p:spTree>
    <p:extLst>
      <p:ext uri="{BB962C8B-B14F-4D97-AF65-F5344CB8AC3E}">
        <p14:creationId xmlns:p14="http://schemas.microsoft.com/office/powerpoint/2010/main" val="114520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6DE9B6-E502-4A89-97CD-FCF2CBE5DB35}"/>
              </a:ext>
            </a:extLst>
          </p:cNvPr>
          <p:cNvSpPr txBox="1"/>
          <p:nvPr/>
        </p:nvSpPr>
        <p:spPr>
          <a:xfrm>
            <a:off x="960845" y="320342"/>
            <a:ext cx="7286171" cy="5912516"/>
          </a:xfrm>
          <a:prstGeom prst="rect">
            <a:avLst/>
          </a:prstGeom>
          <a:noFill/>
        </p:spPr>
        <p:txBody>
          <a:bodyPr wrap="square" rtlCol="0">
            <a:spAutoFit/>
          </a:bodyPr>
          <a:lstStyle/>
          <a:p>
            <a:pPr>
              <a:lnSpc>
                <a:spcPct val="150000"/>
              </a:lnSpc>
            </a:pPr>
            <a:r>
              <a:rPr lang="en-US" dirty="0">
                <a:latin typeface="+mj-lt"/>
              </a:rPr>
              <a:t>&lt;link&gt; tags:</a:t>
            </a:r>
          </a:p>
          <a:p>
            <a:pPr>
              <a:lnSpc>
                <a:spcPct val="150000"/>
              </a:lnSpc>
            </a:pPr>
            <a:r>
              <a:rPr lang="en-US" dirty="0">
                <a:latin typeface="+mj-lt"/>
              </a:rPr>
              <a:t>Loads for files like </a:t>
            </a:r>
            <a:r>
              <a:rPr lang="en-US" dirty="0" err="1">
                <a:latin typeface="+mj-lt"/>
              </a:rPr>
              <a:t>css</a:t>
            </a:r>
            <a:r>
              <a:rPr lang="en-US" dirty="0">
                <a:latin typeface="+mj-lt"/>
              </a:rPr>
              <a:t> file and icon.</a:t>
            </a:r>
          </a:p>
          <a:p>
            <a:pPr>
              <a:lnSpc>
                <a:spcPct val="150000"/>
              </a:lnSpc>
            </a:pPr>
            <a:r>
              <a:rPr lang="en-US" dirty="0">
                <a:latin typeface="+mj-lt"/>
              </a:rPr>
              <a:t>&lt;link </a:t>
            </a:r>
            <a:r>
              <a:rPr lang="en-US" dirty="0" err="1">
                <a:latin typeface="+mj-lt"/>
              </a:rPr>
              <a:t>rel</a:t>
            </a:r>
            <a:r>
              <a:rPr lang="en-US" dirty="0">
                <a:latin typeface="+mj-lt"/>
              </a:rPr>
              <a:t>=“stylesheet” </a:t>
            </a:r>
            <a:r>
              <a:rPr lang="en-US" dirty="0" err="1">
                <a:latin typeface="+mj-lt"/>
              </a:rPr>
              <a:t>href</a:t>
            </a:r>
            <a:r>
              <a:rPr lang="en-US" dirty="0">
                <a:latin typeface="+mj-lt"/>
              </a:rPr>
              <a:t>=“style.css” /&gt;</a:t>
            </a:r>
          </a:p>
          <a:p>
            <a:pPr>
              <a:lnSpc>
                <a:spcPct val="150000"/>
              </a:lnSpc>
            </a:pPr>
            <a:r>
              <a:rPr lang="en-US" dirty="0">
                <a:latin typeface="+mj-lt"/>
              </a:rPr>
              <a:t>&lt;link </a:t>
            </a:r>
            <a:r>
              <a:rPr lang="en-US" dirty="0" err="1">
                <a:latin typeface="+mj-lt"/>
              </a:rPr>
              <a:t>rel</a:t>
            </a:r>
            <a:r>
              <a:rPr lang="en-US" dirty="0">
                <a:latin typeface="+mj-lt"/>
              </a:rPr>
              <a:t>=“icon” </a:t>
            </a:r>
            <a:r>
              <a:rPr lang="en-US" dirty="0" err="1">
                <a:latin typeface="+mj-lt"/>
              </a:rPr>
              <a:t>href</a:t>
            </a:r>
            <a:r>
              <a:rPr lang="en-US" dirty="0">
                <a:latin typeface="+mj-lt"/>
              </a:rPr>
              <a:t>=“favicon.ico” /&gt;</a:t>
            </a:r>
          </a:p>
          <a:p>
            <a:pPr>
              <a:lnSpc>
                <a:spcPct val="150000"/>
              </a:lnSpc>
            </a:pPr>
            <a:r>
              <a:rPr lang="en-US" dirty="0">
                <a:latin typeface="+mj-lt"/>
              </a:rPr>
              <a:t>&lt;script&gt; tag : </a:t>
            </a:r>
          </a:p>
          <a:p>
            <a:pPr>
              <a:lnSpc>
                <a:spcPct val="150000"/>
              </a:lnSpc>
            </a:pPr>
            <a:r>
              <a:rPr lang="en-US" dirty="0">
                <a:latin typeface="+mj-lt"/>
              </a:rPr>
              <a:t>It’s for Loads java script file.</a:t>
            </a:r>
          </a:p>
          <a:p>
            <a:pPr>
              <a:lnSpc>
                <a:spcPct val="150000"/>
              </a:lnSpc>
            </a:pPr>
            <a:r>
              <a:rPr lang="en-US" dirty="0">
                <a:latin typeface="+mj-lt"/>
              </a:rPr>
              <a:t>We use defer or async attribute in closing tag.</a:t>
            </a:r>
          </a:p>
          <a:p>
            <a:pPr>
              <a:lnSpc>
                <a:spcPct val="150000"/>
              </a:lnSpc>
            </a:pPr>
            <a:r>
              <a:rPr lang="en-US" sz="2000" b="1" dirty="0">
                <a:solidFill>
                  <a:srgbClr val="C00000"/>
                </a:solidFill>
                <a:latin typeface="+mj-lt"/>
              </a:rPr>
              <a:t>What is difference between async and defer in script ?</a:t>
            </a:r>
          </a:p>
          <a:p>
            <a:pPr>
              <a:lnSpc>
                <a:spcPct val="150000"/>
              </a:lnSpc>
            </a:pPr>
            <a:r>
              <a:rPr lang="en-US" dirty="0">
                <a:latin typeface="+mj-lt"/>
              </a:rPr>
              <a:t>Both are used to improve loading speed because they allow the browser to download the script file at the same time as loading the HTML, but the main difference is in the execution time of the script.</a:t>
            </a:r>
          </a:p>
          <a:p>
            <a:pPr>
              <a:lnSpc>
                <a:spcPct val="150000"/>
              </a:lnSpc>
            </a:pPr>
            <a:r>
              <a:rPr kumimoji="0" lang="en-US" altLang="en-US" sz="1600" b="1" i="0" u="none" strike="noStrike" cap="none" normalizeH="0" baseline="0" dirty="0">
                <a:ln>
                  <a:noFill/>
                </a:ln>
                <a:solidFill>
                  <a:schemeClr val="tx1"/>
                </a:solidFill>
                <a:effectLst/>
                <a:latin typeface="+mj-lt"/>
              </a:rPr>
              <a:t>async</a:t>
            </a:r>
            <a:r>
              <a:rPr kumimoji="0" lang="en-US" altLang="en-US" sz="1800" b="0" i="0" u="none" strike="noStrike" cap="none" normalizeH="0" baseline="0" dirty="0">
                <a:ln>
                  <a:noFill/>
                </a:ln>
                <a:solidFill>
                  <a:schemeClr val="tx1"/>
                </a:solidFill>
                <a:effectLst/>
                <a:latin typeface="+mj-lt"/>
              </a:rPr>
              <a:t> — Loads in parallel and executes as soon as it arrives (best for independent scripts like analytics).</a:t>
            </a:r>
            <a:endParaRPr kumimoji="0" lang="en-US" altLang="en-US" sz="4800" b="0" i="0" u="none" strike="noStrike" cap="none" normalizeH="0" baseline="0" dirty="0">
              <a:ln>
                <a:noFill/>
              </a:ln>
              <a:solidFill>
                <a:schemeClr val="tx1"/>
              </a:solidFill>
              <a:effectLst/>
              <a:latin typeface="+mj-lt"/>
            </a:endParaRPr>
          </a:p>
          <a:p>
            <a:pPr>
              <a:lnSpc>
                <a:spcPct val="150000"/>
              </a:lnSpc>
            </a:pPr>
            <a:r>
              <a:rPr lang="en-US" b="1" dirty="0">
                <a:latin typeface="+mj-lt"/>
              </a:rPr>
              <a:t>Defer</a:t>
            </a:r>
            <a:r>
              <a:rPr lang="en-US" dirty="0">
                <a:latin typeface="+mj-lt"/>
              </a:rPr>
              <a:t> - Loads JS in parallel, executes after HTML parsed (great default).</a:t>
            </a:r>
          </a:p>
        </p:txBody>
      </p:sp>
      <p:sp>
        <p:nvSpPr>
          <p:cNvPr id="5" name="AutoShape 2" descr="Visualizations of the large and small viewports.">
            <a:extLst>
              <a:ext uri="{FF2B5EF4-FFF2-40B4-BE49-F238E27FC236}">
                <a16:creationId xmlns:a16="http://schemas.microsoft.com/office/drawing/2014/main" id="{39FC3D77-BA3D-4853-AF5C-EA2189B12F7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0999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BAD9E0-F4F9-44EC-BE74-A7FCD42E3036}"/>
              </a:ext>
            </a:extLst>
          </p:cNvPr>
          <p:cNvSpPr txBox="1"/>
          <p:nvPr/>
        </p:nvSpPr>
        <p:spPr>
          <a:xfrm>
            <a:off x="692742" y="0"/>
            <a:ext cx="8789188" cy="7112845"/>
          </a:xfrm>
          <a:prstGeom prst="rect">
            <a:avLst/>
          </a:prstGeom>
          <a:noFill/>
        </p:spPr>
        <p:txBody>
          <a:bodyPr wrap="square" rtlCol="0">
            <a:spAutoFit/>
          </a:bodyPr>
          <a:lstStyle/>
          <a:p>
            <a:pPr>
              <a:lnSpc>
                <a:spcPct val="150000"/>
              </a:lnSpc>
            </a:pPr>
            <a:r>
              <a:rPr lang="en-US" b="1" dirty="0">
                <a:latin typeface="+mj-lt"/>
              </a:rPr>
              <a:t>&lt;Body &gt; tag : </a:t>
            </a:r>
          </a:p>
          <a:p>
            <a:pPr>
              <a:lnSpc>
                <a:spcPct val="150000"/>
              </a:lnSpc>
            </a:pPr>
            <a:r>
              <a:rPr lang="en-US" dirty="0">
                <a:latin typeface="+mj-lt"/>
              </a:rPr>
              <a:t>Everything the users see and interact is in this tag.</a:t>
            </a:r>
          </a:p>
          <a:p>
            <a:pPr>
              <a:lnSpc>
                <a:spcPct val="150000"/>
              </a:lnSpc>
            </a:pPr>
            <a:r>
              <a:rPr lang="en-US" b="1" dirty="0">
                <a:latin typeface="+mj-lt"/>
              </a:rPr>
              <a:t>What is attribute : </a:t>
            </a:r>
          </a:p>
          <a:p>
            <a:pPr>
              <a:lnSpc>
                <a:spcPct val="150000"/>
              </a:lnSpc>
            </a:pPr>
            <a:r>
              <a:rPr lang="en-US" dirty="0">
                <a:latin typeface="+mj-lt"/>
              </a:rPr>
              <a:t>Attributes give extra information about html elements.</a:t>
            </a:r>
          </a:p>
          <a:p>
            <a:pPr>
              <a:lnSpc>
                <a:spcPct val="150000"/>
              </a:lnSpc>
            </a:pPr>
            <a:r>
              <a:rPr lang="en-US" dirty="0">
                <a:latin typeface="+mj-lt"/>
              </a:rPr>
              <a:t>We should written inside the opening tag only.</a:t>
            </a:r>
          </a:p>
          <a:p>
            <a:pPr>
              <a:lnSpc>
                <a:spcPct val="150000"/>
              </a:lnSpc>
            </a:pPr>
            <a:r>
              <a:rPr lang="en-US" b="1" dirty="0">
                <a:latin typeface="+mj-lt"/>
              </a:rPr>
              <a:t>Format</a:t>
            </a:r>
            <a:r>
              <a:rPr lang="en-US" dirty="0">
                <a:latin typeface="+mj-lt"/>
              </a:rPr>
              <a:t> = &gt; &lt;tag-name attribute-name=“value &gt; content &lt;/tag-name&gt;</a:t>
            </a:r>
          </a:p>
          <a:p>
            <a:pPr>
              <a:lnSpc>
                <a:spcPct val="150000"/>
              </a:lnSpc>
            </a:pPr>
            <a:r>
              <a:rPr lang="en-US" b="1" dirty="0">
                <a:latin typeface="+mj-lt"/>
              </a:rPr>
              <a:t>We have 2 types :</a:t>
            </a:r>
          </a:p>
          <a:p>
            <a:pPr>
              <a:lnSpc>
                <a:spcPct val="150000"/>
              </a:lnSpc>
            </a:pPr>
            <a:r>
              <a:rPr lang="en-US" dirty="0">
                <a:latin typeface="+mj-lt"/>
              </a:rPr>
              <a:t>1- global attribute =&gt; works on most element like id/class/style , </a:t>
            </a:r>
            <a:r>
              <a:rPr lang="en-US" dirty="0" err="1">
                <a:latin typeface="+mj-lt"/>
              </a:rPr>
              <a:t>etc</a:t>
            </a:r>
            <a:r>
              <a:rPr lang="en-US" dirty="0">
                <a:latin typeface="+mj-lt"/>
              </a:rPr>
              <a:t> </a:t>
            </a:r>
          </a:p>
          <a:p>
            <a:pPr>
              <a:lnSpc>
                <a:spcPct val="150000"/>
              </a:lnSpc>
            </a:pPr>
            <a:r>
              <a:rPr lang="en-US" dirty="0">
                <a:latin typeface="+mj-lt"/>
              </a:rPr>
              <a:t>2- element specific =&gt; required for accessibility :</a:t>
            </a:r>
          </a:p>
          <a:p>
            <a:pPr>
              <a:lnSpc>
                <a:spcPct val="150000"/>
              </a:lnSpc>
            </a:pPr>
            <a:r>
              <a:rPr lang="en-US" dirty="0">
                <a:latin typeface="+mj-lt"/>
              </a:rPr>
              <a:t>For example: </a:t>
            </a:r>
          </a:p>
          <a:p>
            <a:pPr>
              <a:lnSpc>
                <a:spcPct val="150000"/>
              </a:lnSpc>
            </a:pPr>
            <a:r>
              <a:rPr lang="en-US" dirty="0">
                <a:latin typeface="+mj-lt"/>
              </a:rPr>
              <a:t>&lt;</a:t>
            </a:r>
            <a:r>
              <a:rPr lang="en-US" dirty="0" err="1">
                <a:latin typeface="+mj-lt"/>
              </a:rPr>
              <a:t>img</a:t>
            </a:r>
            <a:r>
              <a:rPr lang="en-US" dirty="0">
                <a:latin typeface="+mj-lt"/>
              </a:rPr>
              <a:t> </a:t>
            </a:r>
            <a:r>
              <a:rPr lang="en-US" dirty="0" err="1">
                <a:latin typeface="+mj-lt"/>
              </a:rPr>
              <a:t>src</a:t>
            </a:r>
            <a:r>
              <a:rPr lang="en-US" dirty="0">
                <a:latin typeface="+mj-lt"/>
              </a:rPr>
              <a:t> alt /&gt;</a:t>
            </a:r>
          </a:p>
          <a:p>
            <a:pPr>
              <a:lnSpc>
                <a:spcPct val="150000"/>
              </a:lnSpc>
            </a:pPr>
            <a:r>
              <a:rPr lang="en-US" b="1" dirty="0" err="1">
                <a:latin typeface="+mj-lt"/>
              </a:rPr>
              <a:t>Src</a:t>
            </a:r>
            <a:r>
              <a:rPr lang="en-US" dirty="0">
                <a:latin typeface="+mj-lt"/>
              </a:rPr>
              <a:t> = path of image</a:t>
            </a:r>
          </a:p>
          <a:p>
            <a:pPr>
              <a:lnSpc>
                <a:spcPct val="150000"/>
              </a:lnSpc>
            </a:pPr>
            <a:r>
              <a:rPr lang="en-US" b="1" dirty="0">
                <a:latin typeface="+mj-lt"/>
              </a:rPr>
              <a:t>Alt</a:t>
            </a:r>
            <a:r>
              <a:rPr lang="en-US" dirty="0">
                <a:latin typeface="+mj-lt"/>
              </a:rPr>
              <a:t>= </a:t>
            </a:r>
            <a:r>
              <a:rPr lang="en-US" b="0" i="0" dirty="0">
                <a:effectLst/>
                <a:latin typeface="+mj-lt"/>
              </a:rPr>
              <a:t>The alt attribute provides alternative information for an image if a user for</a:t>
            </a:r>
          </a:p>
          <a:p>
            <a:pPr>
              <a:lnSpc>
                <a:spcPct val="150000"/>
              </a:lnSpc>
            </a:pPr>
            <a:r>
              <a:rPr lang="en-US" b="0" i="0" dirty="0">
                <a:effectLst/>
                <a:latin typeface="+mj-lt"/>
              </a:rPr>
              <a:t>some reason cannot view it (because of slow connection,</a:t>
            </a:r>
          </a:p>
          <a:p>
            <a:pPr>
              <a:lnSpc>
                <a:spcPct val="150000"/>
              </a:lnSpc>
            </a:pPr>
            <a:r>
              <a:rPr lang="en-US" b="0" i="0" dirty="0">
                <a:effectLst/>
                <a:latin typeface="+mj-lt"/>
              </a:rPr>
              <a:t>an error in the </a:t>
            </a:r>
            <a:r>
              <a:rPr lang="en-US" b="0" i="0" dirty="0" err="1">
                <a:effectLst/>
                <a:latin typeface="+mj-lt"/>
              </a:rPr>
              <a:t>src</a:t>
            </a:r>
            <a:r>
              <a:rPr lang="en-US" b="0" i="0" dirty="0">
                <a:effectLst/>
                <a:latin typeface="+mj-lt"/>
              </a:rPr>
              <a:t> attribute, or if the user uses a screen reader).</a:t>
            </a:r>
          </a:p>
          <a:p>
            <a:pPr>
              <a:lnSpc>
                <a:spcPct val="150000"/>
              </a:lnSpc>
            </a:pPr>
            <a:r>
              <a:rPr lang="en-US" b="0" i="0" dirty="0">
                <a:effectLst/>
                <a:latin typeface="+mj-lt"/>
              </a:rPr>
              <a:t>Tip: To create a tooltip for an image, use the title attribute!</a:t>
            </a:r>
            <a:endParaRPr lang="en-US" dirty="0">
              <a:latin typeface="+mj-lt"/>
            </a:endParaRPr>
          </a:p>
          <a:p>
            <a:pPr>
              <a:lnSpc>
                <a:spcPct val="150000"/>
              </a:lnSpc>
            </a:pPr>
            <a:endParaRPr lang="en-US" dirty="0">
              <a:latin typeface="+mj-lt"/>
            </a:endParaRPr>
          </a:p>
        </p:txBody>
      </p:sp>
    </p:spTree>
    <p:extLst>
      <p:ext uri="{BB962C8B-B14F-4D97-AF65-F5344CB8AC3E}">
        <p14:creationId xmlns:p14="http://schemas.microsoft.com/office/powerpoint/2010/main" val="243430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1238</Words>
  <Application>Microsoft Macintosh PowerPoint</Application>
  <PresentationFormat>Widescreen</PresentationFormat>
  <Paragraphs>144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maryam.zim@PART.LOCAL</dc:creator>
  <cp:lastModifiedBy>maryam zim</cp:lastModifiedBy>
  <cp:revision>22</cp:revision>
  <dcterms:created xsi:type="dcterms:W3CDTF">2025-10-04T12:24:50Z</dcterms:created>
  <dcterms:modified xsi:type="dcterms:W3CDTF">2025-10-10T16:12:49Z</dcterms:modified>
</cp:coreProperties>
</file>