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692A-BC57-4237-B9F6-724ED3AE95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F853CF27-8A5A-49C4-87CA-585F30EAB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F04E2640-E37D-4E77-BEA6-7B67AE32CFED}"/>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5" name="Footer Placeholder 4">
            <a:extLst>
              <a:ext uri="{FF2B5EF4-FFF2-40B4-BE49-F238E27FC236}">
                <a16:creationId xmlns:a16="http://schemas.microsoft.com/office/drawing/2014/main" id="{C4CA200F-3343-40B5-B4FD-4151352F79E5}"/>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9D8827C-BFCF-4079-BC47-0E39CC09B826}"/>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324518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3164-11F6-4C81-926A-BCFF792D57EB}"/>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5BD9F572-EDCB-4DEA-9EBC-8686D13BD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0747079-99FE-4D38-8AB7-A1BE1CAD8710}"/>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5" name="Footer Placeholder 4">
            <a:extLst>
              <a:ext uri="{FF2B5EF4-FFF2-40B4-BE49-F238E27FC236}">
                <a16:creationId xmlns:a16="http://schemas.microsoft.com/office/drawing/2014/main" id="{55DCF2BE-5ADB-46B4-ACB2-12DC51F75D4E}"/>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8F7E3EE2-72EE-4CAA-B86B-BC53F0E22E41}"/>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347585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EFA855-2FC6-4178-94ED-8F86083FAA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24C4634E-0409-410A-9FBE-076CDD474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4DAC3A72-6918-4236-9CBD-0C1ADF991880}"/>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5" name="Footer Placeholder 4">
            <a:extLst>
              <a:ext uri="{FF2B5EF4-FFF2-40B4-BE49-F238E27FC236}">
                <a16:creationId xmlns:a16="http://schemas.microsoft.com/office/drawing/2014/main" id="{89362274-36DE-4ECD-97F5-9222ED54091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C4FD0203-89C8-4E8C-A4DA-DFE2F9D12698}"/>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295454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D6D-8FA0-4A1C-BCD6-45A416269B81}"/>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BA546041-0CC0-4A4A-B8E8-0E9CC5347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2F3652A-2FC2-4057-AD4A-415164199AB3}"/>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5" name="Footer Placeholder 4">
            <a:extLst>
              <a:ext uri="{FF2B5EF4-FFF2-40B4-BE49-F238E27FC236}">
                <a16:creationId xmlns:a16="http://schemas.microsoft.com/office/drawing/2014/main" id="{DB96E54D-E609-4E4E-909B-3D763AA44697}"/>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4B06EC4D-E105-4FC7-B96F-8377B721EAFA}"/>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51370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13C0-077F-47D0-AF0C-714C6BD6F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E1D9F89F-84B9-4BEE-AEA9-888AFE5851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7C666D-627F-49F6-98AC-B037FCED3361}"/>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5" name="Footer Placeholder 4">
            <a:extLst>
              <a:ext uri="{FF2B5EF4-FFF2-40B4-BE49-F238E27FC236}">
                <a16:creationId xmlns:a16="http://schemas.microsoft.com/office/drawing/2014/main" id="{F27BCB15-8EE0-4985-BDEA-69CC1EBEF5AE}"/>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B9563B25-BA86-4BC8-AF7B-850B6D259C4A}"/>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14851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4245-926C-4215-9D1B-2F75E5C09A01}"/>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281BE13B-0A90-4D77-9686-844DD3CE3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7B1A319D-55AD-40A2-B123-FA2C50715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48EA1935-EA37-42A3-AD6F-4EEC0C51796C}"/>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6" name="Footer Placeholder 5">
            <a:extLst>
              <a:ext uri="{FF2B5EF4-FFF2-40B4-BE49-F238E27FC236}">
                <a16:creationId xmlns:a16="http://schemas.microsoft.com/office/drawing/2014/main" id="{0A7F1BD1-5DA8-459D-8DB9-89103A165497}"/>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F03648F9-F468-46B6-96F0-6D44DCAA9517}"/>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3820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0BD8-FD2B-446A-BD86-DEF31665E3C2}"/>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290AD0A1-921B-40B2-80D9-F75792A4A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570B96-1DE7-43E7-B52E-BAB06AABA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16AA795F-D059-411F-B370-D42E3EA9F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2F30D-64DE-482B-9F25-52EEEC932C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A76C71F3-66B4-4C4F-A98B-17782C277EF4}"/>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8" name="Footer Placeholder 7">
            <a:extLst>
              <a:ext uri="{FF2B5EF4-FFF2-40B4-BE49-F238E27FC236}">
                <a16:creationId xmlns:a16="http://schemas.microsoft.com/office/drawing/2014/main" id="{3A79F4E8-5FC9-4832-8E75-D6F7FAAD1D6D}"/>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4CB3C16C-4E08-47EC-91E9-F77D23FD8ABF}"/>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287060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30FC-44B8-424C-A3CB-D76DFFC9DDD0}"/>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9DEC84EA-9227-4118-A91C-55DEA55F9FBF}"/>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4" name="Footer Placeholder 3">
            <a:extLst>
              <a:ext uri="{FF2B5EF4-FFF2-40B4-BE49-F238E27FC236}">
                <a16:creationId xmlns:a16="http://schemas.microsoft.com/office/drawing/2014/main" id="{02C3369E-091E-450A-BFA8-5254CAE27FFE}"/>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C1621A05-7B73-4618-ADAE-A81477829BFB}"/>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206733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74CD0-147E-417C-8446-5A1546FAD021}"/>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3" name="Footer Placeholder 2">
            <a:extLst>
              <a:ext uri="{FF2B5EF4-FFF2-40B4-BE49-F238E27FC236}">
                <a16:creationId xmlns:a16="http://schemas.microsoft.com/office/drawing/2014/main" id="{AA7A6251-5E62-4377-930D-31A13A938308}"/>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93A6E400-0E1D-4C01-B4E8-41371AFBB3C7}"/>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311992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1051-0C18-4DA2-8BD0-B85C283F4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0A36BF58-BE0F-4894-B6DE-BAE620E30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CB93BCE5-D13B-4F28-910F-42DE5A30F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FC143-8A8D-4366-AAA5-D9EE7639D196}"/>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6" name="Footer Placeholder 5">
            <a:extLst>
              <a:ext uri="{FF2B5EF4-FFF2-40B4-BE49-F238E27FC236}">
                <a16:creationId xmlns:a16="http://schemas.microsoft.com/office/drawing/2014/main" id="{B5FF8F47-285F-4174-9D16-5D77BAE057D9}"/>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52A32F9B-E249-4612-8EE0-18B265950689}"/>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28873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8054-EA62-43C0-8C9C-4F57FDCAF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D04B9EFC-6DCE-4CA8-A25D-1122F1A21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FAFD44B8-7498-4E1C-AEAD-E9211B4DF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56ED4-1BB3-49DC-B59D-FFC2A8E668EF}"/>
              </a:ext>
            </a:extLst>
          </p:cNvPr>
          <p:cNvSpPr>
            <a:spLocks noGrp="1"/>
          </p:cNvSpPr>
          <p:nvPr>
            <p:ph type="dt" sz="half" idx="10"/>
          </p:nvPr>
        </p:nvSpPr>
        <p:spPr/>
        <p:txBody>
          <a:bodyPr/>
          <a:lstStyle/>
          <a:p>
            <a:fld id="{71091294-8794-443B-8455-7F0F0C60C92C}" type="datetimeFigureOut">
              <a:rPr lang="ar-EG" smtClean="0"/>
              <a:t>14/08/1441</a:t>
            </a:fld>
            <a:endParaRPr lang="ar-EG"/>
          </a:p>
        </p:txBody>
      </p:sp>
      <p:sp>
        <p:nvSpPr>
          <p:cNvPr id="6" name="Footer Placeholder 5">
            <a:extLst>
              <a:ext uri="{FF2B5EF4-FFF2-40B4-BE49-F238E27FC236}">
                <a16:creationId xmlns:a16="http://schemas.microsoft.com/office/drawing/2014/main" id="{3932ACB8-E717-4B21-A5D3-7261A42AB2E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16DEF164-0509-4CA7-BCBF-E05117B187B6}"/>
              </a:ext>
            </a:extLst>
          </p:cNvPr>
          <p:cNvSpPr>
            <a:spLocks noGrp="1"/>
          </p:cNvSpPr>
          <p:nvPr>
            <p:ph type="sldNum" sz="quarter" idx="12"/>
          </p:nvPr>
        </p:nvSpPr>
        <p:spPr/>
        <p:txBody>
          <a:bodyPr/>
          <a:lstStyle/>
          <a:p>
            <a:fld id="{1A7A811E-F1AE-463F-A874-A1419901844F}" type="slidenum">
              <a:rPr lang="ar-EG" smtClean="0"/>
              <a:t>‹#›</a:t>
            </a:fld>
            <a:endParaRPr lang="ar-EG"/>
          </a:p>
        </p:txBody>
      </p:sp>
    </p:spTree>
    <p:extLst>
      <p:ext uri="{BB962C8B-B14F-4D97-AF65-F5344CB8AC3E}">
        <p14:creationId xmlns:p14="http://schemas.microsoft.com/office/powerpoint/2010/main" val="60676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B76A2-58C8-48EC-BA52-A3E738DF7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2E5B5DC5-76A1-4456-9DB6-5943F80E6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51146F3F-8F95-45C9-841D-11972D701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91294-8794-443B-8455-7F0F0C60C92C}" type="datetimeFigureOut">
              <a:rPr lang="ar-EG" smtClean="0"/>
              <a:t>14/08/1441</a:t>
            </a:fld>
            <a:endParaRPr lang="ar-EG"/>
          </a:p>
        </p:txBody>
      </p:sp>
      <p:sp>
        <p:nvSpPr>
          <p:cNvPr id="5" name="Footer Placeholder 4">
            <a:extLst>
              <a:ext uri="{FF2B5EF4-FFF2-40B4-BE49-F238E27FC236}">
                <a16:creationId xmlns:a16="http://schemas.microsoft.com/office/drawing/2014/main" id="{6CAD9F45-4B09-4926-95A0-916E2DF44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7D88F805-402B-460D-BCED-3CBA4C062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A811E-F1AE-463F-A874-A1419901844F}" type="slidenum">
              <a:rPr lang="ar-EG" smtClean="0"/>
              <a:t>‹#›</a:t>
            </a:fld>
            <a:endParaRPr lang="ar-EG"/>
          </a:p>
        </p:txBody>
      </p:sp>
    </p:spTree>
    <p:extLst>
      <p:ext uri="{BB962C8B-B14F-4D97-AF65-F5344CB8AC3E}">
        <p14:creationId xmlns:p14="http://schemas.microsoft.com/office/powerpoint/2010/main" val="340731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F665D4-3CCD-4403-BBCE-EE66AD94294D}"/>
              </a:ext>
            </a:extLst>
          </p:cNvPr>
          <p:cNvSpPr txBox="1"/>
          <p:nvPr/>
        </p:nvSpPr>
        <p:spPr>
          <a:xfrm rot="10800000" flipH="1" flipV="1">
            <a:off x="4704224" y="0"/>
            <a:ext cx="2783552" cy="1015663"/>
          </a:xfrm>
          <a:prstGeom prst="rect">
            <a:avLst/>
          </a:prstGeom>
          <a:noFill/>
        </p:spPr>
        <p:txBody>
          <a:bodyPr wrap="square" rtlCol="1">
            <a:spAutoFit/>
          </a:bodyPr>
          <a:lstStyle/>
          <a:p>
            <a:r>
              <a:rPr lang="en-US" sz="6000" b="1" i="1" u="sng" dirty="0">
                <a:solidFill>
                  <a:srgbClr val="FF0000"/>
                </a:solidFill>
              </a:rPr>
              <a:t>Persona</a:t>
            </a:r>
            <a:endParaRPr lang="ar-EG" sz="6000" b="1" i="1" u="sng" dirty="0">
              <a:solidFill>
                <a:srgbClr val="FF0000"/>
              </a:solidFill>
            </a:endParaRPr>
          </a:p>
        </p:txBody>
      </p:sp>
      <p:sp>
        <p:nvSpPr>
          <p:cNvPr id="14" name="TextBox 13">
            <a:extLst>
              <a:ext uri="{FF2B5EF4-FFF2-40B4-BE49-F238E27FC236}">
                <a16:creationId xmlns:a16="http://schemas.microsoft.com/office/drawing/2014/main" id="{FD66BA28-77F5-403F-B446-10FC36D8017E}"/>
              </a:ext>
            </a:extLst>
          </p:cNvPr>
          <p:cNvSpPr txBox="1"/>
          <p:nvPr/>
        </p:nvSpPr>
        <p:spPr>
          <a:xfrm>
            <a:off x="264942" y="1202507"/>
            <a:ext cx="11662116" cy="5509200"/>
          </a:xfrm>
          <a:prstGeom prst="rect">
            <a:avLst/>
          </a:prstGeom>
          <a:noFill/>
        </p:spPr>
        <p:txBody>
          <a:bodyPr wrap="square" rtlCol="1">
            <a:spAutoFit/>
          </a:bodyPr>
          <a:lstStyle/>
          <a:p>
            <a:pPr algn="r" rtl="1"/>
            <a:r>
              <a:rPr lang="ar-EG" sz="3200" i="1" u="sng" dirty="0"/>
              <a:t>الإسم:</a:t>
            </a:r>
            <a:r>
              <a:rPr lang="ar-EG" sz="3200" dirty="0"/>
              <a:t> يوسف</a:t>
            </a:r>
          </a:p>
          <a:p>
            <a:pPr algn="r" rtl="1"/>
            <a:endParaRPr lang="ar-EG" sz="3200" i="1" u="sng" dirty="0"/>
          </a:p>
          <a:p>
            <a:pPr algn="r" rtl="1"/>
            <a:r>
              <a:rPr lang="ar-EG" sz="3200" i="1" u="sng" dirty="0"/>
              <a:t>السن:</a:t>
            </a:r>
            <a:r>
              <a:rPr lang="ar-EG" sz="3200" dirty="0"/>
              <a:t> 19-20 أولى جامعة كلية تجارة</a:t>
            </a:r>
          </a:p>
          <a:p>
            <a:pPr algn="r" rtl="1"/>
            <a:endParaRPr lang="ar-EG" sz="3200" dirty="0"/>
          </a:p>
          <a:p>
            <a:pPr algn="r" rtl="1"/>
            <a:r>
              <a:rPr lang="ar-EG" sz="3200" dirty="0"/>
              <a:t>من محافظة المنيا من المدينة , من عائلة متوسطة ماديا. يحضر الكثير من الإجتماعات و حفظ الكثير من الآيات. فى الكنيسة يتعامل بطريقة و مع أصدقاءه بطريقة أخرى. لكن لم يكن يرضى هذه الإزدواجية و يكرهها و يريد التوقف عن هذا لكن لا يقدر. يعشق كرة القدم ,و يحب مشاهدتها و ممراستها, يكون مع الأغلبية ( لذا يشجع الفريق الأهلى). يحب محمد صلاح, و كريستيانو رونالدو و ليونيل ميسى. والديه متدينين , لا نعرف اذا كانا مؤمنين ام لا, يعاملونه كطفل صغير غير مدركين أنه أصبح شاب ناضج, و هذا يسبب له مشكلة.</a:t>
            </a:r>
          </a:p>
        </p:txBody>
      </p:sp>
    </p:spTree>
    <p:extLst>
      <p:ext uri="{BB962C8B-B14F-4D97-AF65-F5344CB8AC3E}">
        <p14:creationId xmlns:p14="http://schemas.microsoft.com/office/powerpoint/2010/main" val="271475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58A78-E29B-43C0-9940-AF71FEFDBFAF}"/>
              </a:ext>
            </a:extLst>
          </p:cNvPr>
          <p:cNvSpPr txBox="1"/>
          <p:nvPr/>
        </p:nvSpPr>
        <p:spPr>
          <a:xfrm>
            <a:off x="342313" y="393895"/>
            <a:ext cx="11507373" cy="5509200"/>
          </a:xfrm>
          <a:prstGeom prst="rect">
            <a:avLst/>
          </a:prstGeom>
          <a:noFill/>
        </p:spPr>
        <p:txBody>
          <a:bodyPr wrap="square" rtlCol="1">
            <a:spAutoFit/>
          </a:bodyPr>
          <a:lstStyle/>
          <a:p>
            <a:pPr algn="r" rtl="1"/>
            <a:r>
              <a:rPr lang="ar-EG" sz="3200" dirty="0"/>
              <a:t>يميل إلى البنات و لديه علاقات معهم, منفعل و منجذب لهن, لكن لديه مشاكل مع هذه المشاعر تجاه البنات بسبب نشأته الدينية. يشاهد أفلام ال</a:t>
            </a:r>
            <a:r>
              <a:rPr lang="en-US" sz="3200" dirty="0"/>
              <a:t> pornography</a:t>
            </a:r>
            <a:r>
              <a:rPr lang="ar-EG" sz="3200" dirty="0"/>
              <a:t>. يريد أن يكسب المال ,و يعمل بجانب الدراسة لتحقيق ذاته. محبط من الواقع, لكن ألا يستسلم له.</a:t>
            </a:r>
          </a:p>
          <a:p>
            <a:pPr algn="r" rtl="1"/>
            <a:r>
              <a:rPr lang="ar-EG" sz="3200" dirty="0"/>
              <a:t>يلجأ لأصدقاءه المقربين لحل مشاكله و يأخذ بآرأئهم, لكن بعضها يحلها بنفسه.</a:t>
            </a:r>
          </a:p>
          <a:p>
            <a:pPr algn="r" rtl="1"/>
            <a:r>
              <a:rPr lang="ar-EG" sz="3200" dirty="0"/>
              <a:t>مؤمن, لكن لا يعرف كيف يطبق التعاليم المسيحية على حياته. يهتم بال </a:t>
            </a:r>
            <a:r>
              <a:rPr lang="en-US" sz="3200" dirty="0"/>
              <a:t>social media</a:t>
            </a:r>
            <a:r>
              <a:rPr lang="ar-EG" sz="3200" dirty="0"/>
              <a:t> عن القراءة,متواجد بإستمرار على </a:t>
            </a:r>
            <a:r>
              <a:rPr lang="en-US" sz="3200" dirty="0"/>
              <a:t>Facebook </a:t>
            </a:r>
            <a:r>
              <a:rPr lang="ar-EG" sz="3200" dirty="0"/>
              <a:t> و </a:t>
            </a:r>
            <a:r>
              <a:rPr lang="en-US" sz="3200" dirty="0"/>
              <a:t>Instagram</a:t>
            </a:r>
            <a:r>
              <a:rPr lang="ar-EG" sz="3200" dirty="0"/>
              <a:t>. يتأثر بأصدقاؤه أكثر من أهله,لا يعرف كيف يتخذ قراراته , فيكون مضغوط و يميل لما يفعله الأغلبية و يتخذ قرارات بدون دراسة و تأنى. مفتقد لقائد لكى يوجِّهه, مفتقد الهوية. متخيل الله بصورة جيدة مما يسمعه عنه لكن لا يختبر ذلك. متعثِّر ممَن فى الكنيسة, إذ يراهم داخل الكنيسة بصورة و خارجها بصورة أخرى. لا يعرف مواهبه و ما يمكن أن يفعله. قدوته هم محمد صلاح. يثق بأصدقائه و يتكلم كثيرا معهم و أحياناً مع قائده الروحى فى الكنيسة.</a:t>
            </a:r>
          </a:p>
        </p:txBody>
      </p:sp>
    </p:spTree>
    <p:extLst>
      <p:ext uri="{BB962C8B-B14F-4D97-AF65-F5344CB8AC3E}">
        <p14:creationId xmlns:p14="http://schemas.microsoft.com/office/powerpoint/2010/main" val="167263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001382-BF35-494E-947E-5CB7A35C8E57}"/>
              </a:ext>
            </a:extLst>
          </p:cNvPr>
          <p:cNvSpPr txBox="1"/>
          <p:nvPr/>
        </p:nvSpPr>
        <p:spPr>
          <a:xfrm>
            <a:off x="215703" y="1336431"/>
            <a:ext cx="11760593" cy="4524315"/>
          </a:xfrm>
          <a:prstGeom prst="rect">
            <a:avLst/>
          </a:prstGeom>
          <a:noFill/>
        </p:spPr>
        <p:txBody>
          <a:bodyPr wrap="square" rtlCol="1">
            <a:spAutoFit/>
          </a:bodyPr>
          <a:lstStyle/>
          <a:p>
            <a:pPr algn="r" rtl="1"/>
            <a:r>
              <a:rPr lang="ar-EG" sz="3200" i="1" u="sng" dirty="0"/>
              <a:t>الأسم:</a:t>
            </a:r>
            <a:r>
              <a:rPr lang="ar-EG" sz="3200" dirty="0"/>
              <a:t> جينا </a:t>
            </a:r>
          </a:p>
          <a:p>
            <a:pPr algn="r" rtl="1"/>
            <a:endParaRPr lang="ar-EG" sz="3200" i="1" u="sng" dirty="0"/>
          </a:p>
          <a:p>
            <a:pPr algn="r" rtl="1"/>
            <a:r>
              <a:rPr lang="ar-EG" sz="3200" i="1" u="sng" dirty="0"/>
              <a:t>السن:</a:t>
            </a:r>
            <a:r>
              <a:rPr lang="ar-EG" sz="3200" dirty="0"/>
              <a:t> 19-20 أولى جامعة من المدينة</a:t>
            </a:r>
          </a:p>
          <a:p>
            <a:pPr algn="r" rtl="1"/>
            <a:endParaRPr lang="ar-EG" sz="3200" dirty="0"/>
          </a:p>
          <a:p>
            <a:pPr algn="r" rtl="1"/>
            <a:r>
              <a:rPr lang="ar-EG" sz="3200" dirty="0"/>
              <a:t>من عائلة متوسطة جميلة, جذابة, لا تعرف ما تفعل , لكن تأخذ القرار بناءً على آراء الناس , مؤمنة,لكن لا تقرأ كثيراً و لا تهتم بالأشياء المملة. والديها مهتمين بها. تحضر الكنيسة بإستمرار.لا يوجد مشاكل بينها و بين والديها, لكنها متأثرة ببعض المشاكل العائلية الأخرى.</a:t>
            </a:r>
          </a:p>
          <a:p>
            <a:pPr algn="r" rtl="1"/>
            <a:r>
              <a:rPr lang="ar-EG" sz="3200" dirty="0"/>
              <a:t>تكوِّن علاقات إجتماعية بسهولة مع البنات و الأولاد. تعرًّضت لمضايقات لأنها بنت,</a:t>
            </a:r>
          </a:p>
          <a:p>
            <a:pPr algn="r" rtl="1"/>
            <a:r>
              <a:rPr lang="ar-EG" sz="3200" dirty="0"/>
              <a:t>و هذا أثَّر عليها. لديها عدم ثقة فى المجتمع. </a:t>
            </a:r>
          </a:p>
        </p:txBody>
      </p:sp>
    </p:spTree>
    <p:extLst>
      <p:ext uri="{BB962C8B-B14F-4D97-AF65-F5344CB8AC3E}">
        <p14:creationId xmlns:p14="http://schemas.microsoft.com/office/powerpoint/2010/main" val="260922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3915C7-0AC8-4FF9-86D7-5FE158E5B6E5}"/>
              </a:ext>
            </a:extLst>
          </p:cNvPr>
          <p:cNvSpPr txBox="1"/>
          <p:nvPr/>
        </p:nvSpPr>
        <p:spPr>
          <a:xfrm>
            <a:off x="468923" y="428178"/>
            <a:ext cx="11254153" cy="6001643"/>
          </a:xfrm>
          <a:prstGeom prst="rect">
            <a:avLst/>
          </a:prstGeom>
          <a:noFill/>
        </p:spPr>
        <p:txBody>
          <a:bodyPr wrap="square" rtlCol="1">
            <a:spAutoFit/>
          </a:bodyPr>
          <a:lstStyle/>
          <a:p>
            <a:pPr algn="r" rtl="1"/>
            <a:r>
              <a:rPr lang="ar-EG" sz="3200" dirty="0"/>
              <a:t>الكثير من الأولاد يريدون تكوين علاقات معها,</a:t>
            </a:r>
          </a:p>
          <a:p>
            <a:pPr algn="r" rtl="1"/>
            <a:r>
              <a:rPr lang="ar-EG" sz="3200" dirty="0"/>
              <a:t>لكن لأنها من عائلة محافظة فهناك مشكلة فى ذلك.تميل للتجمعات مع صحباتها,</a:t>
            </a:r>
          </a:p>
          <a:p>
            <a:pPr algn="r" rtl="1"/>
            <a:r>
              <a:rPr lang="ar-EG" sz="3200" dirty="0"/>
              <a:t>و تأخذ برأيهم.علاقتها ليست صحيحة مع والديها لأنهما يضيِّقان عليها فى اللبس و الخروج لأنها بنت.</a:t>
            </a:r>
          </a:p>
          <a:p>
            <a:pPr algn="r" rtl="1"/>
            <a:r>
              <a:rPr lang="ar-EG" sz="3200" dirty="0"/>
              <a:t>لديها تحدى أن حياتها روتينية, تريد النجاح و تنمية مواهبها. تبحث عن القيمة.</a:t>
            </a:r>
          </a:p>
          <a:p>
            <a:pPr algn="r" rtl="1"/>
            <a:r>
              <a:rPr lang="ar-EG" sz="3200" dirty="0"/>
              <a:t>برغم أن لديها علاقات كثيرة, لكنها لا تشعر بالقيمة فى ذاتها. متعثرة من أهلها لأنهما صارمين, فرأت أنه اذا كانت العلاقة مع الله بنفس الشكل فهى لا تريدها. قدوتها هم قادتها فى الكنيسة. تثق بصديقاتها و قادتها فى الإجتماع. ترى الله بصورة من الكمال بناءً على ما تسمعه عنه. تهتم بالموضة و بنظام غذائها و صحتها و جسمها و شكلها.</a:t>
            </a:r>
          </a:p>
          <a:p>
            <a:pPr algn="r" rtl="1"/>
            <a:r>
              <a:rPr lang="ar-EG" sz="3200" dirty="0"/>
              <a:t>حياتها سطحية ولا تهتم بالدراسة , تعوِّض ذلك بالعلاقات مع الأولاد و عدم وضع حدود لهم, لديها أيضاً نظرة سطحية للزواج, فتريد الزواج لمجرد الخروج من تحت سيطرة والديها.</a:t>
            </a:r>
          </a:p>
        </p:txBody>
      </p:sp>
    </p:spTree>
    <p:extLst>
      <p:ext uri="{BB962C8B-B14F-4D97-AF65-F5344CB8AC3E}">
        <p14:creationId xmlns:p14="http://schemas.microsoft.com/office/powerpoint/2010/main" val="150290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055FA3-CD1A-455C-998E-8A7778300C29}"/>
              </a:ext>
            </a:extLst>
          </p:cNvPr>
          <p:cNvSpPr txBox="1"/>
          <p:nvPr/>
        </p:nvSpPr>
        <p:spPr>
          <a:xfrm>
            <a:off x="307145" y="181957"/>
            <a:ext cx="11577710" cy="6617196"/>
          </a:xfrm>
          <a:prstGeom prst="rect">
            <a:avLst/>
          </a:prstGeom>
          <a:noFill/>
        </p:spPr>
        <p:txBody>
          <a:bodyPr wrap="square" rtlCol="1">
            <a:spAutoFit/>
          </a:bodyPr>
          <a:lstStyle/>
          <a:p>
            <a:pPr algn="r" rtl="1"/>
            <a:r>
              <a:rPr lang="ar-EG" sz="3200" b="1" i="1" u="sng" dirty="0"/>
              <a:t>مشكلات البنت:</a:t>
            </a:r>
            <a:r>
              <a:rPr lang="ar-EG" sz="3200" dirty="0"/>
              <a:t> </a:t>
            </a:r>
          </a:p>
          <a:p>
            <a:pPr algn="r" rtl="1"/>
            <a:endParaRPr lang="ar-EG" sz="3200" dirty="0"/>
          </a:p>
          <a:p>
            <a:pPr marL="457200" indent="-457200" algn="r" rtl="1">
              <a:buFont typeface="Arial" panose="020B0604020202020204" pitchFamily="34" charset="0"/>
              <a:buChar char="•"/>
            </a:pPr>
            <a:r>
              <a:rPr lang="ar-EG" sz="3000" dirty="0"/>
              <a:t>قبولها لنفسها (الشكل و المظهر و صغر النفس).</a:t>
            </a:r>
          </a:p>
          <a:p>
            <a:pPr marL="457200" indent="-457200" algn="r" rtl="1">
              <a:buFont typeface="Arial" panose="020B0604020202020204" pitchFamily="34" charset="0"/>
              <a:buChar char="•"/>
            </a:pPr>
            <a:r>
              <a:rPr lang="ar-EG" sz="3000" dirty="0"/>
              <a:t>السطحية (إجتماعياً و روحياً).</a:t>
            </a:r>
          </a:p>
          <a:p>
            <a:pPr marL="457200" indent="-457200" algn="r" rtl="1">
              <a:buFont typeface="Arial" panose="020B0604020202020204" pitchFamily="34" charset="0"/>
              <a:buChar char="•"/>
            </a:pPr>
            <a:r>
              <a:rPr lang="ar-EG" sz="3000" dirty="0"/>
              <a:t>ضغط الأصدقاء (تأثيرهم على قرارتها, رأي الأغلبية).</a:t>
            </a:r>
          </a:p>
          <a:p>
            <a:pPr marL="457200" indent="-457200" algn="r" rtl="1">
              <a:buFont typeface="Arial" panose="020B0604020202020204" pitchFamily="34" charset="0"/>
              <a:buChar char="•"/>
            </a:pPr>
            <a:r>
              <a:rPr lang="ar-EG" sz="3000" dirty="0"/>
              <a:t>التنمر.</a:t>
            </a:r>
          </a:p>
          <a:p>
            <a:pPr marL="457200" indent="-457200" algn="r" rtl="1">
              <a:buFont typeface="Arial" panose="020B0604020202020204" pitchFamily="34" charset="0"/>
              <a:buChar char="•"/>
            </a:pPr>
            <a:r>
              <a:rPr lang="ar-EG" sz="3000" dirty="0"/>
              <a:t>التحرش.</a:t>
            </a:r>
          </a:p>
          <a:p>
            <a:pPr marL="457200" indent="-457200" algn="r" rtl="1">
              <a:buFont typeface="Arial" panose="020B0604020202020204" pitchFamily="34" charset="0"/>
              <a:buChar char="•"/>
            </a:pPr>
            <a:r>
              <a:rPr lang="ar-EG" sz="3000" dirty="0"/>
              <a:t>المعنى و القيمة والهوية.</a:t>
            </a:r>
          </a:p>
          <a:p>
            <a:pPr marL="457200" indent="-457200" algn="r" rtl="1">
              <a:buFont typeface="Arial" panose="020B0604020202020204" pitchFamily="34" charset="0"/>
              <a:buChar char="•"/>
            </a:pPr>
            <a:r>
              <a:rPr lang="ar-EG" sz="3000" dirty="0"/>
              <a:t>عدم إتزان في استخدام الميديا.</a:t>
            </a:r>
          </a:p>
          <a:p>
            <a:pPr marL="457200" indent="-457200" algn="r" rtl="1">
              <a:buFont typeface="Arial" panose="020B0604020202020204" pitchFamily="34" charset="0"/>
              <a:buChar char="•"/>
            </a:pPr>
            <a:r>
              <a:rPr lang="ar-EG" sz="3000" dirty="0"/>
              <a:t>التعامل مع والديها.</a:t>
            </a:r>
          </a:p>
          <a:p>
            <a:pPr marL="457200" indent="-457200" algn="r" rtl="1">
              <a:buFont typeface="Arial" panose="020B0604020202020204" pitchFamily="34" charset="0"/>
              <a:buChar char="•"/>
            </a:pPr>
            <a:r>
              <a:rPr lang="ar-EG" sz="3000" dirty="0"/>
              <a:t>اللبس و الموضة.</a:t>
            </a:r>
          </a:p>
          <a:p>
            <a:pPr marL="457200" indent="-457200" algn="r" rtl="1">
              <a:buFont typeface="Arial" panose="020B0604020202020204" pitchFamily="34" charset="0"/>
              <a:buChar char="•"/>
            </a:pPr>
            <a:r>
              <a:rPr lang="ar-EG" sz="3000" dirty="0"/>
              <a:t> العلاقات (حدود التعامل مع الآخرين, التحكم فى المشاعر).</a:t>
            </a:r>
          </a:p>
          <a:p>
            <a:pPr marL="457200" indent="-457200" algn="r" rtl="1">
              <a:buFont typeface="Arial" panose="020B0604020202020204" pitchFamily="34" charset="0"/>
              <a:buChar char="•"/>
            </a:pPr>
            <a:r>
              <a:rPr lang="ar-EG" sz="3000" dirty="0"/>
              <a:t>الإدمان (المواقع, المدح).</a:t>
            </a:r>
          </a:p>
          <a:p>
            <a:pPr marL="457200" indent="-457200" algn="r" rtl="1">
              <a:buFont typeface="Arial" panose="020B0604020202020204" pitchFamily="34" charset="0"/>
              <a:buChar char="•"/>
            </a:pPr>
            <a:r>
              <a:rPr lang="ar-EG" sz="3000" dirty="0"/>
              <a:t>التعثر من المؤمنين.</a:t>
            </a:r>
          </a:p>
        </p:txBody>
      </p:sp>
    </p:spTree>
    <p:extLst>
      <p:ext uri="{BB962C8B-B14F-4D97-AF65-F5344CB8AC3E}">
        <p14:creationId xmlns:p14="http://schemas.microsoft.com/office/powerpoint/2010/main" val="68849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055FA3-CD1A-455C-998E-8A7778300C29}"/>
              </a:ext>
            </a:extLst>
          </p:cNvPr>
          <p:cNvSpPr txBox="1"/>
          <p:nvPr/>
        </p:nvSpPr>
        <p:spPr>
          <a:xfrm>
            <a:off x="307145" y="240804"/>
            <a:ext cx="11577710" cy="6617196"/>
          </a:xfrm>
          <a:prstGeom prst="rect">
            <a:avLst/>
          </a:prstGeom>
          <a:noFill/>
        </p:spPr>
        <p:txBody>
          <a:bodyPr wrap="square" rtlCol="1">
            <a:spAutoFit/>
          </a:bodyPr>
          <a:lstStyle/>
          <a:p>
            <a:pPr algn="r" rtl="1"/>
            <a:r>
              <a:rPr lang="ar-EG" sz="3200" b="1" i="1" u="sng" dirty="0"/>
              <a:t>مشكلات الولد:</a:t>
            </a:r>
            <a:r>
              <a:rPr lang="ar-EG" sz="3200" dirty="0"/>
              <a:t> </a:t>
            </a:r>
          </a:p>
          <a:p>
            <a:pPr algn="r" rtl="1"/>
            <a:endParaRPr lang="ar-EG" sz="3200" dirty="0"/>
          </a:p>
          <a:p>
            <a:pPr marL="457200" indent="-457200" algn="r" rtl="1">
              <a:buFont typeface="Arial" panose="020B0604020202020204" pitchFamily="34" charset="0"/>
              <a:buChar char="•"/>
            </a:pPr>
            <a:r>
              <a:rPr lang="ar-EG" sz="3000" dirty="0"/>
              <a:t>السطحية (روحياً و المعرفة النظرية عن المسيح) . </a:t>
            </a:r>
          </a:p>
          <a:p>
            <a:pPr marL="457200" indent="-457200" algn="r" rtl="1">
              <a:buFont typeface="Arial" panose="020B0604020202020204" pitchFamily="34" charset="0"/>
              <a:buChar char="•"/>
            </a:pPr>
            <a:r>
              <a:rPr lang="ar-EG" sz="3000" dirty="0"/>
              <a:t>ضغط الأصدقاء (تأثيرهم على قرارته, التنمر, رأي الأغلبية).</a:t>
            </a:r>
          </a:p>
          <a:p>
            <a:pPr marL="457200" indent="-457200" algn="r" rtl="1">
              <a:buFont typeface="Arial" panose="020B0604020202020204" pitchFamily="34" charset="0"/>
              <a:buChar char="•"/>
            </a:pPr>
            <a:r>
              <a:rPr lang="ar-EG" sz="3000" dirty="0"/>
              <a:t>المعنى و القيمة.</a:t>
            </a:r>
          </a:p>
          <a:p>
            <a:pPr marL="457200" indent="-457200" algn="r" rtl="1">
              <a:buFont typeface="Arial" panose="020B0604020202020204" pitchFamily="34" charset="0"/>
              <a:buChar char="•"/>
            </a:pPr>
            <a:r>
              <a:rPr lang="ar-EG" sz="3000" dirty="0"/>
              <a:t>عدم إتزان في استخدام الميديا.</a:t>
            </a:r>
          </a:p>
          <a:p>
            <a:pPr marL="457200" indent="-457200" algn="r" rtl="1">
              <a:buFont typeface="Arial" panose="020B0604020202020204" pitchFamily="34" charset="0"/>
              <a:buChar char="•"/>
            </a:pPr>
            <a:r>
              <a:rPr lang="ar-EG" sz="3000" dirty="0"/>
              <a:t>التعامل مع والديه.</a:t>
            </a:r>
          </a:p>
          <a:p>
            <a:pPr marL="457200" indent="-457200" algn="r" rtl="1">
              <a:buFont typeface="Arial" panose="020B0604020202020204" pitchFamily="34" charset="0"/>
              <a:buChar char="•"/>
            </a:pPr>
            <a:r>
              <a:rPr lang="ar-EG" sz="3000" dirty="0"/>
              <a:t> العلاقات (حدود التعامل مع الآخرين , التحكم فى المشاعر).</a:t>
            </a:r>
          </a:p>
          <a:p>
            <a:pPr marL="457200" indent="-457200" algn="r" rtl="1">
              <a:buFont typeface="Arial" panose="020B0604020202020204" pitchFamily="34" charset="0"/>
              <a:buChar char="•"/>
            </a:pPr>
            <a:r>
              <a:rPr lang="ar-EG" sz="3000" dirty="0"/>
              <a:t>الإدمان (المواقع, المدح).</a:t>
            </a:r>
          </a:p>
          <a:p>
            <a:pPr marL="457200" indent="-457200" algn="r" rtl="1">
              <a:buFont typeface="Arial" panose="020B0604020202020204" pitchFamily="34" charset="0"/>
              <a:buChar char="•"/>
            </a:pPr>
            <a:r>
              <a:rPr lang="ar-EG" sz="3000" dirty="0"/>
              <a:t>الإزدواجية (صراعه بينه و بين نفسه).</a:t>
            </a:r>
          </a:p>
          <a:p>
            <a:pPr marL="457200" indent="-457200" algn="r" rtl="1">
              <a:buFont typeface="Arial" panose="020B0604020202020204" pitchFamily="34" charset="0"/>
              <a:buChar char="•"/>
            </a:pPr>
            <a:r>
              <a:rPr lang="ar-EG" sz="3000" dirty="0"/>
              <a:t>التعثر من المؤمنين.</a:t>
            </a:r>
          </a:p>
          <a:p>
            <a:pPr marL="457200" indent="-457200" algn="r" rtl="1">
              <a:buFont typeface="Arial" panose="020B0604020202020204" pitchFamily="34" charset="0"/>
              <a:buChar char="•"/>
            </a:pPr>
            <a:r>
              <a:rPr lang="ar-EG" sz="3000" dirty="0"/>
              <a:t>القدوة (سوء القائد).</a:t>
            </a:r>
          </a:p>
          <a:p>
            <a:pPr marL="457200" indent="-457200" algn="r" rtl="1">
              <a:buFont typeface="Arial" panose="020B0604020202020204" pitchFamily="34" charset="0"/>
              <a:buChar char="•"/>
            </a:pPr>
            <a:r>
              <a:rPr lang="ar-EG" sz="3000" dirty="0"/>
              <a:t>مفهوم النجاح (عدم إدراك مواهبه).</a:t>
            </a:r>
          </a:p>
          <a:p>
            <a:pPr marL="457200" indent="-457200" algn="r" rtl="1">
              <a:buFont typeface="Arial" panose="020B0604020202020204" pitchFamily="34" charset="0"/>
              <a:buChar char="•"/>
            </a:pPr>
            <a:r>
              <a:rPr lang="ar-EG" sz="3000" dirty="0"/>
              <a:t>إدارة الوقت والأولويات (الشغل والكنيسة والدراسة). </a:t>
            </a:r>
          </a:p>
        </p:txBody>
      </p:sp>
    </p:spTree>
    <p:extLst>
      <p:ext uri="{BB962C8B-B14F-4D97-AF65-F5344CB8AC3E}">
        <p14:creationId xmlns:p14="http://schemas.microsoft.com/office/powerpoint/2010/main" val="3236804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708</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 emy</dc:creator>
  <cp:lastModifiedBy>maro emy</cp:lastModifiedBy>
  <cp:revision>68</cp:revision>
  <dcterms:created xsi:type="dcterms:W3CDTF">2020-04-06T13:11:04Z</dcterms:created>
  <dcterms:modified xsi:type="dcterms:W3CDTF">2020-04-07T14:48:57Z</dcterms:modified>
</cp:coreProperties>
</file>