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78" r:id="rId2"/>
    <p:sldId id="266" r:id="rId3"/>
    <p:sldId id="267" r:id="rId4"/>
    <p:sldId id="269" r:id="rId5"/>
    <p:sldId id="268" r:id="rId6"/>
    <p:sldId id="270" r:id="rId7"/>
    <p:sldId id="271" r:id="rId8"/>
    <p:sldId id="256" r:id="rId9"/>
    <p:sldId id="262" r:id="rId10"/>
    <p:sldId id="258" r:id="rId11"/>
    <p:sldId id="259" r:id="rId12"/>
    <p:sldId id="26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6A32A81-4BF0-47D1-AB97-CFD9A7A2F05C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14E49E2-C9D4-4E72-8FD1-550C6B01ED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3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E9FA68-DEBA-4205-BC71-0768E178E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4A7A586-03AF-4280-B2D9-870B38D3E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1C8628-1098-4B5F-8E27-0A26F406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170BC5-91AF-4802-85B8-EB6F83FB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1D34BB-7C43-48D0-B421-7B4BAC1F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73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89F9BC-B65F-4218-BA3A-E993229E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CCD70FC-DF26-4FBD-9DA7-39A242A09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B068E5-4958-40BD-AF05-BC936032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255914-D452-4ABE-B4ED-BCD4C686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B5CB85-E789-4B8B-9C48-8BF571A9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79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4EF13B6-24B6-4465-8B7F-A560F3C96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4B19CA-FDE4-4FF6-97FE-E2242F169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128ACC-F5D6-494A-98CB-A18C1DDD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FBDFEE-7356-4F26-B4DF-9355ED89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A3ACF9-BE31-4B99-858D-DF65515E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767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6B74C0-71D9-4978-A351-F32D1465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97CB5A-A5C4-4BCA-BDC0-6867145A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C474DF-E1F3-4461-A4A0-09E89078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910E2D-F521-4E7A-B1E2-3839834B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1B5300-9D15-4982-8878-9A5CC1CB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514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B72A34-F846-4C6B-B95B-DFA07F4B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80DF8C-3091-490B-9473-EFAFF999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9631F7-11A6-45E5-85EB-C70E1C3D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7B95D8-F114-4D00-B599-BDAC565B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F6B312-CE88-472D-ACD9-D99D8209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90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615D41-1AC6-486F-B05C-5CCBE9A3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A4436-4D79-43F3-A993-7A93E1D00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8B46CE-FFD2-4C4C-8D6A-C283FF33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9A6611-0A17-4EE4-BC45-89623A8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97090D-E762-4302-BEE3-666C29A3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0B6DA35-7E04-40E4-9B71-9C7CC23F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3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2B01E-0B22-4929-B715-A1905837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874CE06-68F5-4F36-8D4B-DBDBFB37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E043B37-DB24-45A0-A21D-5A7BB4571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09D57AD-FB73-4F8B-A6D9-6D956EE9A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ACB530C-BB10-47A6-A6E7-9BD403A02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9C61D91-B905-49DB-B038-3CD569C2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BA67FD3-739C-47BC-835A-2F6CF89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7014E32-4615-42D9-AC64-56B8A60B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71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8E0220-BE8D-42F0-B8BD-8C24AF6C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29C995E-ADD1-45F2-908C-AD0E3D3F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77EB2B-BACF-4736-9D1F-62A89DAB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CACB5F1-F922-4C3A-BB99-A320837C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79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4BBF12-645E-4BCC-BC8B-B263A1EE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8696F96-C1A9-4F67-9511-6763E7AF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5EC0167-0A89-423E-8AC6-621EB999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CF4A9D-603A-475E-8823-5FE489F4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7663F3-557A-4869-957A-20493518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C82BE2-22DD-4932-8E62-0321294AF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6EEEE5-11EA-4A87-8A4C-B4BD1BF9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517A2B8-ACDB-430E-8B82-4A41BB16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32991CD-461A-4906-B097-B5B1B209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3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5FC8D-4E3C-4A37-8A9C-4E42558A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44A0412-8679-463C-A230-8FF1A94F0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5D986A4-1226-4C10-AD90-564630D7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60E066-D469-4408-8480-117B8C55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27F9852-1F3E-4412-B991-8D22538B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378A328-3FF7-4423-9F29-EA9C1136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164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B07DA7-969B-47C7-955A-F22A21D6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75E2F2-B5A7-4F36-B4D5-77A44A44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4496C8-F3BF-405D-845E-AFF7CE26C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42C8-FB61-4DF7-882E-25547176BFE3}" type="datetimeFigureOut">
              <a:rPr lang="he-IL" smtClean="0"/>
              <a:t>ו'/תמוז/תשפ"א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58CD39-6155-446C-9679-7349D7071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FD8AA7-8CE8-4394-9562-089774763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BF780-3EC0-40B9-9A81-D54CF6CA37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5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cQEkGciuB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3F4673-3910-447F-A821-5EB6664C8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923" y="570525"/>
            <a:ext cx="10566400" cy="5361352"/>
          </a:xfrm>
        </p:spPr>
        <p:txBody>
          <a:bodyPr>
            <a:noAutofit/>
          </a:bodyPr>
          <a:lstStyle/>
          <a:p>
            <a:r>
              <a:rPr lang="en-US" sz="4800" b="1" dirty="0"/>
              <a:t>An Application for secure e-mail exchange: </a:t>
            </a:r>
            <a:br>
              <a:rPr lang="en-US" sz="4800" b="1" dirty="0"/>
            </a:br>
            <a:r>
              <a:rPr lang="en-US" sz="4800" b="1" dirty="0"/>
              <a:t>encryption-decryption with LEA cipher in CBC mode,</a:t>
            </a:r>
            <a:br>
              <a:rPr lang="en-US" sz="4800" b="1" dirty="0"/>
            </a:br>
            <a:r>
              <a:rPr lang="en-US" sz="4800" b="1" dirty="0"/>
              <a:t> including secure delivery of the secret key with EC EL-GAMAL + Rabin signature</a:t>
            </a:r>
            <a:br>
              <a:rPr lang="en-US" sz="4400" dirty="0"/>
            </a:br>
            <a:br>
              <a:rPr lang="en-US" sz="4000" dirty="0"/>
            </a:br>
            <a:r>
              <a:rPr lang="en-US" sz="3600" dirty="0"/>
              <a:t>Students: Sapir Dayan, Amit Ben-David, Dana </a:t>
            </a:r>
            <a:r>
              <a:rPr lang="en-US" sz="3600" dirty="0" err="1"/>
              <a:t>Asulin</a:t>
            </a:r>
            <a:r>
              <a:rPr lang="en-US" sz="3600" dirty="0"/>
              <a:t>, Maryanne </a:t>
            </a:r>
            <a:r>
              <a:rPr lang="en-US" sz="3600" dirty="0" err="1"/>
              <a:t>Halabi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65643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9DC6B75-883F-4B49-9081-9F2BC68879DF}"/>
              </a:ext>
            </a:extLst>
          </p:cNvPr>
          <p:cNvSpPr/>
          <p:nvPr/>
        </p:nvSpPr>
        <p:spPr>
          <a:xfrm>
            <a:off x="2720877" y="390102"/>
            <a:ext cx="6750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GAMAL ENCRYPTION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04614C2-645B-4F67-8478-60AA24820715}"/>
              </a:ext>
            </a:extLst>
          </p:cNvPr>
          <p:cNvSpPr/>
          <p:nvPr/>
        </p:nvSpPr>
        <p:spPr>
          <a:xfrm>
            <a:off x="2015299" y="1492627"/>
            <a:ext cx="83310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Second stage – Alice message encryption 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679A4EF-56A0-4F7C-B6D0-374A504E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77" y="2379952"/>
            <a:ext cx="6435242" cy="29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9DC6B75-883F-4B49-9081-9F2BC68879DF}"/>
              </a:ext>
            </a:extLst>
          </p:cNvPr>
          <p:cNvSpPr/>
          <p:nvPr/>
        </p:nvSpPr>
        <p:spPr>
          <a:xfrm>
            <a:off x="2720877" y="390102"/>
            <a:ext cx="6750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GAMAL ENCRYPTION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04614C2-645B-4F67-8478-60AA24820715}"/>
              </a:ext>
            </a:extLst>
          </p:cNvPr>
          <p:cNvSpPr/>
          <p:nvPr/>
        </p:nvSpPr>
        <p:spPr>
          <a:xfrm>
            <a:off x="2015299" y="1492627"/>
            <a:ext cx="83310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Third stage – Bob message encryption :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F2879B9-6A6B-4DF7-AA99-4D89BDF1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77" y="2435522"/>
            <a:ext cx="6860143" cy="306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9DC6B75-883F-4B49-9081-9F2BC68879DF}"/>
              </a:ext>
            </a:extLst>
          </p:cNvPr>
          <p:cNvSpPr/>
          <p:nvPr/>
        </p:nvSpPr>
        <p:spPr>
          <a:xfrm>
            <a:off x="2720877" y="390102"/>
            <a:ext cx="6750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GAMAL ENCRYPTION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04614C2-645B-4F67-8478-60AA24820715}"/>
              </a:ext>
            </a:extLst>
          </p:cNvPr>
          <p:cNvSpPr/>
          <p:nvPr/>
        </p:nvSpPr>
        <p:spPr>
          <a:xfrm>
            <a:off x="1791518" y="1518754"/>
            <a:ext cx="86089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Finally – The message is passed successfully :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43206A6-0584-46A1-96FE-91A70AFA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59" y="2532133"/>
            <a:ext cx="9145480" cy="1544436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2E650FA2-2E8D-4EAC-A7F0-55ABCD9A2F51}"/>
              </a:ext>
            </a:extLst>
          </p:cNvPr>
          <p:cNvSpPr/>
          <p:nvPr/>
        </p:nvSpPr>
        <p:spPr>
          <a:xfrm>
            <a:off x="4553750" y="4992577"/>
            <a:ext cx="3084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hlinkClick r:id="rId3"/>
              </a:rPr>
              <a:t>https://youtu.be/LcQEkGciuB0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797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9DC6B75-883F-4B49-9081-9F2BC68879DF}"/>
              </a:ext>
            </a:extLst>
          </p:cNvPr>
          <p:cNvSpPr/>
          <p:nvPr/>
        </p:nvSpPr>
        <p:spPr>
          <a:xfrm>
            <a:off x="3348102" y="390102"/>
            <a:ext cx="5495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RABIN SIGNATURE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004614C2-645B-4F67-8478-60AA24820715}"/>
                  </a:ext>
                </a:extLst>
              </p:cNvPr>
              <p:cNvSpPr/>
              <p:nvPr/>
            </p:nvSpPr>
            <p:spPr>
              <a:xfrm>
                <a:off x="1248455" y="1452384"/>
                <a:ext cx="9695087" cy="8375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/>
                  <a:t>The algorithm relies on collision resistant hash function </a:t>
                </a:r>
                <a14:m>
                  <m:oMath xmlns:m="http://schemas.openxmlformats.org/officeDocument/2006/math">
                    <m:r>
                      <a:rPr lang="en-US" sz="2400" dirty="0"/>
                      <m:t>𝐻</m:t>
                    </m:r>
                    <m:r>
                      <a:rPr lang="en-US" sz="2400" dirty="0"/>
                      <m:t>:</m:t>
                    </m:r>
                    <m:sSup>
                      <m:sSupPr>
                        <m:ctrlPr>
                          <a:rPr lang="en-US" sz="2400" dirty="0"/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dirty="0"/>
                            </m:ctrlPr>
                          </m:dPr>
                          <m:e>
                            <m:r>
                              <a:rPr lang="en-US" sz="2400" dirty="0"/>
                              <m:t>0</m:t>
                            </m:r>
                            <m:r>
                              <a:rPr lang="en-US" sz="2400" dirty="0"/>
                              <m:t>,</m:t>
                            </m:r>
                            <m:r>
                              <a:rPr lang="en-US" sz="2400" dirty="0"/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dirty="0"/>
                          <m:t>∗</m:t>
                        </m:r>
                      </m:sup>
                    </m:sSup>
                    <m:r>
                      <a:rPr lang="en-US" sz="2400" dirty="0"/>
                      <m:t> →</m:t>
                    </m:r>
                    <m:r>
                      <a:rPr lang="en-US" sz="2400" dirty="0"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sz="2400" dirty="0"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dirty="0"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sym typeface="Wingdings" panose="05000000000000000000" pitchFamily="2" charset="2"/>
                              </a:rPr>
                              <m:t>0</m:t>
                            </m:r>
                            <m:r>
                              <a:rPr lang="en-US" sz="2400" dirty="0"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dirty="0"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dirty="0"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The hash function H with k output bits is assumed to be a random oracle.  </a:t>
                </a:r>
              </a:p>
            </p:txBody>
          </p:sp>
        </mc:Choice>
        <mc:Fallback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004614C2-645B-4F67-8478-60AA24820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55" y="1452384"/>
                <a:ext cx="9695087" cy="837537"/>
              </a:xfrm>
              <a:prstGeom prst="rect">
                <a:avLst/>
              </a:prstGeom>
              <a:blipFill>
                <a:blip r:embed="rId2"/>
                <a:stretch>
                  <a:fillRect l="-63" t="-5072" b="-152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מלבן 7">
            <a:extLst>
              <a:ext uri="{FF2B5EF4-FFF2-40B4-BE49-F238E27FC236}">
                <a16:creationId xmlns:a16="http://schemas.microsoft.com/office/drawing/2014/main" id="{9380CDF5-C664-4B8F-BD25-F89823A557C6}"/>
              </a:ext>
            </a:extLst>
          </p:cNvPr>
          <p:cNvSpPr/>
          <p:nvPr/>
        </p:nvSpPr>
        <p:spPr>
          <a:xfrm>
            <a:off x="1583304" y="2244621"/>
            <a:ext cx="86089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/>
              <a:t>First Stage – key generation-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19BA664-558F-4DAC-8829-498379A4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09" y="2906793"/>
            <a:ext cx="882138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9DC6B75-883F-4B49-9081-9F2BC68879DF}"/>
              </a:ext>
            </a:extLst>
          </p:cNvPr>
          <p:cNvSpPr/>
          <p:nvPr/>
        </p:nvSpPr>
        <p:spPr>
          <a:xfrm>
            <a:off x="3348102" y="390102"/>
            <a:ext cx="5495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RABIN SIGNATURE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380CDF5-C664-4B8F-BD25-F89823A557C6}"/>
              </a:ext>
            </a:extLst>
          </p:cNvPr>
          <p:cNvSpPr/>
          <p:nvPr/>
        </p:nvSpPr>
        <p:spPr>
          <a:xfrm>
            <a:off x="1791517" y="1671060"/>
            <a:ext cx="86089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/>
              <a:t>second Stage – Signing the message - 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980A412-5A39-41BF-8C3F-6CBF4F6C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18" y="2671657"/>
            <a:ext cx="830695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7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9DC6B75-883F-4B49-9081-9F2BC68879DF}"/>
              </a:ext>
            </a:extLst>
          </p:cNvPr>
          <p:cNvSpPr/>
          <p:nvPr/>
        </p:nvSpPr>
        <p:spPr>
          <a:xfrm>
            <a:off x="3348102" y="390102"/>
            <a:ext cx="5495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RABIN SIGNATURE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380CDF5-C664-4B8F-BD25-F89823A557C6}"/>
              </a:ext>
            </a:extLst>
          </p:cNvPr>
          <p:cNvSpPr/>
          <p:nvPr/>
        </p:nvSpPr>
        <p:spPr>
          <a:xfrm>
            <a:off x="1791517" y="1671060"/>
            <a:ext cx="86089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/>
              <a:t>Last Stage – Verification -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3136BB9-027D-4E2D-AC49-F17FDC3E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8" y="2787662"/>
            <a:ext cx="8249364" cy="6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A4D3CB-4A2D-48F1-87B4-213A11AA5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1122363"/>
            <a:ext cx="10149840" cy="15192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LEA</a:t>
            </a:r>
            <a:r>
              <a:rPr lang="en-US" dirty="0"/>
              <a:t>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-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Lightweight Encryption Algorithm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698BD3-3F22-4563-9904-6F3E356BB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rtl="0"/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LEA</a:t>
            </a:r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1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symmetric</a:t>
            </a:r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key block </a:t>
            </a:r>
            <a:r>
              <a:rPr lang="en-US" b="1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cipher.</a:t>
            </a:r>
            <a:endParaRPr lang="en-US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LEA has three different key lengths: 128, 192, and 256 bits.</a:t>
            </a:r>
          </a:p>
          <a:p>
            <a:pPr rtl="0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We focus on LEA with 128 bits block cipher.</a:t>
            </a:r>
          </a:p>
          <a:p>
            <a:pPr rtl="0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LEA-128 has 24 rounds that will define the schedule keys.</a:t>
            </a:r>
          </a:p>
        </p:txBody>
      </p:sp>
    </p:spTree>
    <p:extLst>
      <p:ext uri="{BB962C8B-B14F-4D97-AF65-F5344CB8AC3E}">
        <p14:creationId xmlns:p14="http://schemas.microsoft.com/office/powerpoint/2010/main" val="30900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E5207-A4F4-4A14-A172-18E3F3A9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80"/>
            <a:ext cx="7381240" cy="79660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schedule for LEA-128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C5A4E756-A1E9-4BE4-8A5B-9CF348984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9233"/>
            <a:ext cx="7773527" cy="3192939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BF6EEDB-712E-488F-BE6F-044CD405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47" y="5342172"/>
            <a:ext cx="10068753" cy="84350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11AD529-223B-4FB1-81BF-4E3BBD80C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632" y="2003742"/>
            <a:ext cx="4315447" cy="88438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49E565DC-863A-4F54-98A0-CC40D306A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485" y="6185674"/>
            <a:ext cx="96678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AFC835-7CB1-464B-9B5D-7E2ADA0D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LEA -Encryption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A95E6A0-F235-4052-902E-69E026F27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910" y="2442258"/>
            <a:ext cx="7403972" cy="3034202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7C81546-24CE-4C68-A2C4-B5198718AD23}"/>
              </a:ext>
            </a:extLst>
          </p:cNvPr>
          <p:cNvSpPr txBox="1"/>
          <p:nvPr/>
        </p:nvSpPr>
        <p:spPr>
          <a:xfrm>
            <a:off x="8371882" y="2442258"/>
            <a:ext cx="3349487" cy="23853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Nr=24 (number of rounds).</a:t>
            </a:r>
          </a:p>
          <a:p>
            <a:pPr algn="l" rtl="0"/>
            <a:r>
              <a:rPr lang="en-US" dirty="0"/>
              <a:t>P is the plaintext.</a:t>
            </a:r>
          </a:p>
          <a:p>
            <a:pPr algn="l" rtl="0"/>
            <a:r>
              <a:rPr lang="en-US" dirty="0"/>
              <a:t>*each of P[</a:t>
            </a:r>
            <a:r>
              <a:rPr lang="en-US" dirty="0" err="1"/>
              <a:t>i</a:t>
            </a:r>
            <a:r>
              <a:rPr lang="en-US" dirty="0"/>
              <a:t>] is 32 bits.</a:t>
            </a:r>
          </a:p>
          <a:p>
            <a:pPr algn="l" rtl="0"/>
            <a:r>
              <a:rPr lang="en-US" dirty="0"/>
              <a:t>Each of Ki is schedule key that calculated before.</a:t>
            </a:r>
          </a:p>
          <a:p>
            <a:pPr algn="l" rtl="0"/>
            <a:r>
              <a:rPr lang="en-US" dirty="0"/>
              <a:t>The last iteration gives the cipher text and put in C array.</a:t>
            </a:r>
          </a:p>
          <a:p>
            <a:pPr algn="l" rtl="0"/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B5F5632-E2F5-4273-9B25-B5DC012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330" y="4519537"/>
            <a:ext cx="2638898" cy="61622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55ACBEBE-DB2B-4798-A171-B00638AB3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08" y="5594057"/>
            <a:ext cx="7841974" cy="6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6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4D51F6-8475-4C15-A3A5-ABD58ED2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LEA – Decryption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BF7EB03-210F-4818-A8C0-1E67774F2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3077"/>
            <a:ext cx="6582656" cy="2617063"/>
          </a:xfrm>
        </p:spPr>
      </p:pic>
    </p:spTree>
    <p:extLst>
      <p:ext uri="{BB962C8B-B14F-4D97-AF65-F5344CB8AC3E}">
        <p14:creationId xmlns:p14="http://schemas.microsoft.com/office/powerpoint/2010/main" val="13067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1DC44-A8B2-4740-94F4-CAA89B53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Encryption with CBC Mode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4BA4336-87CA-4614-A9A5-A3ECC1DB3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11" y="1690688"/>
            <a:ext cx="8576020" cy="3343194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FB43E98-7491-497E-A810-D3457D23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82" y="5274503"/>
            <a:ext cx="58959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8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BCC66D-1EAB-4ADC-AB02-C9BEF9A3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Decryption with CBC Mode</a:t>
            </a:r>
            <a:endParaRPr lang="he-IL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0D7AE95C-D407-46F5-B00B-D687339D4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810061"/>
            <a:ext cx="7708130" cy="3371022"/>
          </a:xfr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D255A9E-1944-47BE-857F-1C9120A4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01" y="5300456"/>
            <a:ext cx="4057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2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9DC6B75-883F-4B49-9081-9F2BC68879DF}"/>
              </a:ext>
            </a:extLst>
          </p:cNvPr>
          <p:cNvSpPr/>
          <p:nvPr/>
        </p:nvSpPr>
        <p:spPr>
          <a:xfrm>
            <a:off x="2720877" y="390102"/>
            <a:ext cx="6750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GAMAL ENCRYPTION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683D086-CA9F-45FA-985A-18125B5E6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39" y="2210481"/>
            <a:ext cx="7584722" cy="24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2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9DC6B75-883F-4B49-9081-9F2BC68879DF}"/>
              </a:ext>
            </a:extLst>
          </p:cNvPr>
          <p:cNvSpPr/>
          <p:nvPr/>
        </p:nvSpPr>
        <p:spPr>
          <a:xfrm>
            <a:off x="2720877" y="390102"/>
            <a:ext cx="6750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GAMAL ENCRYPTION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E28E2A2-E114-4084-B0F2-29A4DC10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2" y="2318153"/>
            <a:ext cx="7397737" cy="2782055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004614C2-645B-4F67-8478-60AA24820715}"/>
              </a:ext>
            </a:extLst>
          </p:cNvPr>
          <p:cNvSpPr/>
          <p:nvPr/>
        </p:nvSpPr>
        <p:spPr>
          <a:xfrm>
            <a:off x="2015299" y="1492627"/>
            <a:ext cx="83310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First stage – bob generates a key :</a:t>
            </a:r>
          </a:p>
        </p:txBody>
      </p:sp>
    </p:spTree>
    <p:extLst>
      <p:ext uri="{BB962C8B-B14F-4D97-AF65-F5344CB8AC3E}">
        <p14:creationId xmlns:p14="http://schemas.microsoft.com/office/powerpoint/2010/main" val="33599396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168</Words>
  <Application>Microsoft Office PowerPoint</Application>
  <PresentationFormat>מסך רחב</PresentationFormat>
  <Paragraphs>34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ערכת נושא Office</vt:lpstr>
      <vt:lpstr>An Application for secure e-mail exchange:  encryption-decryption with LEA cipher in CBC mode,  including secure delivery of the secret key with EC EL-GAMAL + Rabin signature  Students: Sapir Dayan, Amit Ben-David, Dana Asulin, Maryanne Halabi</vt:lpstr>
      <vt:lpstr>LEA - Lightweight Encryption Algorithm</vt:lpstr>
      <vt:lpstr>Key schedule for LEA-128 </vt:lpstr>
      <vt:lpstr>LEA -Encryption</vt:lpstr>
      <vt:lpstr>LEA – Decryption</vt:lpstr>
      <vt:lpstr>Encryption with CBC Mode</vt:lpstr>
      <vt:lpstr>Decryption with CBC Mode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מריאן חלבי</dc:creator>
  <cp:lastModifiedBy>מריאן חלבי</cp:lastModifiedBy>
  <cp:revision>36</cp:revision>
  <dcterms:created xsi:type="dcterms:W3CDTF">2021-05-28T12:47:34Z</dcterms:created>
  <dcterms:modified xsi:type="dcterms:W3CDTF">2021-06-16T16:47:50Z</dcterms:modified>
</cp:coreProperties>
</file>