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Garet" panose="020B0604020202020204" charset="0"/>
      <p:regular r:id="rId12"/>
    </p:embeddedFont>
    <p:embeddedFont>
      <p:font typeface="Garet Bold" panose="020B0604020202020204" charset="0"/>
      <p:regular r:id="rId13"/>
    </p:embeddedFont>
    <p:embeddedFont>
      <p:font typeface="Poppins" panose="00000500000000000000" pitchFamily="2" charset="0"/>
      <p:regular r:id="rId14"/>
    </p:embeddedFont>
    <p:embeddedFont>
      <p:font typeface="Poppins Bold" panose="020B0604020202020204" charset="0"/>
      <p:regular r:id="rId15"/>
    </p:embeddedFont>
    <p:embeddedFont>
      <p:font typeface="Poppins Heavy" panose="020B0604020202020204" charset="0"/>
      <p:regular r:id="rId16"/>
    </p:embeddedFont>
    <p:embeddedFont>
      <p:font typeface="Poppins Ultra-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98439" y="3073566"/>
            <a:ext cx="1759059" cy="438166"/>
          </a:xfrm>
          <a:custGeom>
            <a:avLst/>
            <a:gdLst/>
            <a:ahLst/>
            <a:cxnLst/>
            <a:rect l="l" t="t" r="r" b="b"/>
            <a:pathLst>
              <a:path w="1759059" h="438166">
                <a:moveTo>
                  <a:pt x="0" y="0"/>
                </a:moveTo>
                <a:lnTo>
                  <a:pt x="1759059" y="0"/>
                </a:lnTo>
                <a:lnTo>
                  <a:pt x="1759059" y="438166"/>
                </a:lnTo>
                <a:lnTo>
                  <a:pt x="0" y="4381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17787978" y="3777387"/>
            <a:ext cx="990210" cy="3086100"/>
            <a:chOff x="0" y="0"/>
            <a:chExt cx="260796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0796" cy="812800"/>
            </a:xfrm>
            <a:custGeom>
              <a:avLst/>
              <a:gdLst/>
              <a:ahLst/>
              <a:cxnLst/>
              <a:rect l="l" t="t" r="r" b="b"/>
              <a:pathLst>
                <a:path w="260796" h="812800">
                  <a:moveTo>
                    <a:pt x="0" y="0"/>
                  </a:moveTo>
                  <a:lnTo>
                    <a:pt x="260796" y="0"/>
                  </a:lnTo>
                  <a:lnTo>
                    <a:pt x="26079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D00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60796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548123" y="3777387"/>
            <a:ext cx="1044649" cy="3086100"/>
            <a:chOff x="0" y="0"/>
            <a:chExt cx="27513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5134" cy="812800"/>
            </a:xfrm>
            <a:custGeom>
              <a:avLst/>
              <a:gdLst/>
              <a:ahLst/>
              <a:cxnLst/>
              <a:rect l="l" t="t" r="r" b="b"/>
              <a:pathLst>
                <a:path w="275134" h="812800">
                  <a:moveTo>
                    <a:pt x="0" y="0"/>
                  </a:moveTo>
                  <a:lnTo>
                    <a:pt x="275134" y="0"/>
                  </a:lnTo>
                  <a:lnTo>
                    <a:pt x="27513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B82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5134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509195" y="3728413"/>
            <a:ext cx="10804563" cy="2783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93"/>
              </a:lnSpc>
            </a:pPr>
            <a:r>
              <a:rPr lang="en-US" sz="11736" b="1">
                <a:solidFill>
                  <a:srgbClr val="063AF7"/>
                </a:solidFill>
                <a:latin typeface="Poppins Heavy"/>
                <a:ea typeface="Poppins Heavy"/>
                <a:cs typeface="Poppins Heavy"/>
                <a:sym typeface="Poppins Heavy"/>
              </a:rPr>
              <a:t>Despesas Públicas</a:t>
            </a:r>
          </a:p>
        </p:txBody>
      </p:sp>
      <p:sp>
        <p:nvSpPr>
          <p:cNvPr id="10" name="Freeform 10"/>
          <p:cNvSpPr/>
          <p:nvPr/>
        </p:nvSpPr>
        <p:spPr>
          <a:xfrm>
            <a:off x="7584296" y="436661"/>
            <a:ext cx="2814143" cy="777679"/>
          </a:xfrm>
          <a:custGeom>
            <a:avLst/>
            <a:gdLst/>
            <a:ahLst/>
            <a:cxnLst/>
            <a:rect l="l" t="t" r="r" b="b"/>
            <a:pathLst>
              <a:path w="2814143" h="777679">
                <a:moveTo>
                  <a:pt x="0" y="0"/>
                </a:moveTo>
                <a:lnTo>
                  <a:pt x="2814143" y="0"/>
                </a:lnTo>
                <a:lnTo>
                  <a:pt x="2814143" y="777678"/>
                </a:lnTo>
                <a:lnTo>
                  <a:pt x="0" y="777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TextBox 11"/>
          <p:cNvSpPr txBox="1"/>
          <p:nvPr/>
        </p:nvSpPr>
        <p:spPr>
          <a:xfrm>
            <a:off x="4509195" y="6517887"/>
            <a:ext cx="8447124" cy="768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45"/>
              </a:lnSpc>
              <a:spcBef>
                <a:spcPct val="0"/>
              </a:spcBef>
            </a:pPr>
            <a:r>
              <a:rPr lang="en-US" sz="4246" spc="883">
                <a:solidFill>
                  <a:srgbClr val="063AF7"/>
                </a:solidFill>
                <a:latin typeface="Poppins"/>
                <a:ea typeface="Poppins"/>
                <a:cs typeface="Poppins"/>
                <a:sym typeface="Poppins"/>
              </a:rPr>
              <a:t>DO </a:t>
            </a:r>
            <a:r>
              <a:rPr lang="en-US" sz="4246" b="1" spc="883">
                <a:solidFill>
                  <a:srgbClr val="FFB821"/>
                </a:solidFill>
                <a:latin typeface="Poppins Bold"/>
                <a:ea typeface="Poppins Bold"/>
                <a:cs typeface="Poppins Bold"/>
                <a:sym typeface="Poppins Bold"/>
              </a:rPr>
              <a:t>BRASIL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509195" y="2964425"/>
            <a:ext cx="5889244" cy="770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06"/>
              </a:lnSpc>
              <a:spcBef>
                <a:spcPct val="0"/>
              </a:spcBef>
            </a:pPr>
            <a:r>
              <a:rPr lang="en-US" sz="5937">
                <a:solidFill>
                  <a:srgbClr val="12D00B"/>
                </a:solidFill>
                <a:latin typeface="Poppins"/>
                <a:ea typeface="Poppins"/>
                <a:cs typeface="Poppins"/>
                <a:sym typeface="Poppins"/>
              </a:rPr>
              <a:t>Explorando as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048531" y="7381567"/>
            <a:ext cx="7239469" cy="1396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2"/>
              </a:lnSpc>
            </a:pPr>
            <a:r>
              <a:rPr lang="en-US" sz="2002" b="1">
                <a:solidFill>
                  <a:srgbClr val="FFB821"/>
                </a:solidFill>
                <a:latin typeface="Garet Bold"/>
                <a:ea typeface="Garet Bold"/>
                <a:cs typeface="Garet Bold"/>
                <a:sym typeface="Garet Bold"/>
              </a:rPr>
              <a:t>EQUIPE</a:t>
            </a:r>
          </a:p>
          <a:p>
            <a:pPr algn="ctr">
              <a:lnSpc>
                <a:spcPts val="2802"/>
              </a:lnSpc>
            </a:pPr>
            <a:r>
              <a:rPr lang="en-US" sz="2002">
                <a:solidFill>
                  <a:srgbClr val="2E1D1E"/>
                </a:solidFill>
                <a:latin typeface="Garet"/>
                <a:ea typeface="Garet"/>
                <a:cs typeface="Garet"/>
                <a:sym typeface="Garet"/>
              </a:rPr>
              <a:t>MARYANNE GOMES,  JOSÉ ADELAR KONRAD, EMILLY IASMIN SOUZA DA SILVA, HELTON RODRIGUES </a:t>
            </a:r>
          </a:p>
          <a:p>
            <a:pPr algn="ctr">
              <a:lnSpc>
                <a:spcPts val="2802"/>
              </a:lnSpc>
              <a:spcBef>
                <a:spcPct val="0"/>
              </a:spcBef>
            </a:pPr>
            <a:r>
              <a:rPr lang="en-US" sz="2002">
                <a:solidFill>
                  <a:srgbClr val="2E1D1E"/>
                </a:solidFill>
                <a:latin typeface="Garet"/>
                <a:ea typeface="Garet"/>
                <a:cs typeface="Garet"/>
                <a:sym typeface="Garet"/>
              </a:rPr>
              <a:t>E KEVEN WALYSON BARBOSA DA SILVA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07405" y="9686969"/>
            <a:ext cx="7151895" cy="1158044"/>
            <a:chOff x="0" y="0"/>
            <a:chExt cx="1364051" cy="2208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4051" cy="220869"/>
            </a:xfrm>
            <a:custGeom>
              <a:avLst/>
              <a:gdLst/>
              <a:ahLst/>
              <a:cxnLst/>
              <a:rect l="l" t="t" r="r" b="b"/>
              <a:pathLst>
                <a:path w="1364051" h="220869">
                  <a:moveTo>
                    <a:pt x="0" y="0"/>
                  </a:moveTo>
                  <a:lnTo>
                    <a:pt x="1364051" y="0"/>
                  </a:lnTo>
                  <a:lnTo>
                    <a:pt x="1364051" y="220869"/>
                  </a:lnTo>
                  <a:lnTo>
                    <a:pt x="0" y="220869"/>
                  </a:lnTo>
                  <a:close/>
                </a:path>
              </a:pathLst>
            </a:custGeom>
            <a:solidFill>
              <a:srgbClr val="FFB82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64051" cy="258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107405" y="-423515"/>
            <a:ext cx="7151895" cy="1452215"/>
            <a:chOff x="0" y="0"/>
            <a:chExt cx="1364051" cy="276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64051" cy="276975"/>
            </a:xfrm>
            <a:custGeom>
              <a:avLst/>
              <a:gdLst/>
              <a:ahLst/>
              <a:cxnLst/>
              <a:rect l="l" t="t" r="r" b="b"/>
              <a:pathLst>
                <a:path w="1364051" h="276975">
                  <a:moveTo>
                    <a:pt x="0" y="0"/>
                  </a:moveTo>
                  <a:lnTo>
                    <a:pt x="1364051" y="0"/>
                  </a:lnTo>
                  <a:lnTo>
                    <a:pt x="1364051" y="276975"/>
                  </a:lnTo>
                  <a:lnTo>
                    <a:pt x="0" y="276975"/>
                  </a:lnTo>
                  <a:close/>
                </a:path>
              </a:pathLst>
            </a:custGeom>
            <a:solidFill>
              <a:srgbClr val="063AF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64051" cy="315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930729" y="1873413"/>
            <a:ext cx="8357271" cy="6968843"/>
          </a:xfrm>
          <a:custGeom>
            <a:avLst/>
            <a:gdLst/>
            <a:ahLst/>
            <a:cxnLst/>
            <a:rect l="l" t="t" r="r" b="b"/>
            <a:pathLst>
              <a:path w="8357271" h="6968843">
                <a:moveTo>
                  <a:pt x="0" y="0"/>
                </a:moveTo>
                <a:lnTo>
                  <a:pt x="8357271" y="0"/>
                </a:lnTo>
                <a:lnTo>
                  <a:pt x="8357271" y="6968843"/>
                </a:lnTo>
                <a:lnTo>
                  <a:pt x="0" y="6968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1193494" y="858283"/>
            <a:ext cx="8411576" cy="977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12"/>
              </a:lnSpc>
              <a:spcBef>
                <a:spcPct val="0"/>
              </a:spcBef>
            </a:pPr>
            <a:r>
              <a:rPr lang="en-US" sz="7400" b="1">
                <a:solidFill>
                  <a:srgbClr val="12D00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Conclusão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368054"/>
            <a:ext cx="9316405" cy="3893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32"/>
              </a:lnSpc>
              <a:spcBef>
                <a:spcPct val="0"/>
              </a:spcBef>
            </a:pPr>
            <a:r>
              <a:rPr lang="en-US" sz="3165">
                <a:solidFill>
                  <a:srgbClr val="FFB821"/>
                </a:solidFill>
                <a:latin typeface="Poppins"/>
                <a:ea typeface="Poppins"/>
                <a:cs typeface="Poppins"/>
                <a:sym typeface="Poppins"/>
              </a:rPr>
              <a:t>A análise das despesas públicas revelou importantes insights sobre a distribuição e execução dos recursos governamentais. Destacam-se a alta concentração em poucos órgãos e funções, o desafio na execução orçamentária e a predominância de despesas correntes sobre investimentos.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994317" y="2695283"/>
            <a:ext cx="5281808" cy="5241886"/>
            <a:chOff x="0" y="0"/>
            <a:chExt cx="1391093" cy="13805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1093" cy="1380579"/>
            </a:xfrm>
            <a:custGeom>
              <a:avLst/>
              <a:gdLst/>
              <a:ahLst/>
              <a:cxnLst/>
              <a:rect l="l" t="t" r="r" b="b"/>
              <a:pathLst>
                <a:path w="1391093" h="1380579">
                  <a:moveTo>
                    <a:pt x="0" y="0"/>
                  </a:moveTo>
                  <a:lnTo>
                    <a:pt x="1391093" y="0"/>
                  </a:lnTo>
                  <a:lnTo>
                    <a:pt x="1391093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FFB82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1093" cy="14186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994317" y="9645867"/>
            <a:ext cx="5281808" cy="1256884"/>
            <a:chOff x="0" y="0"/>
            <a:chExt cx="1391093" cy="33103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91093" cy="331031"/>
            </a:xfrm>
            <a:custGeom>
              <a:avLst/>
              <a:gdLst/>
              <a:ahLst/>
              <a:cxnLst/>
              <a:rect l="l" t="t" r="r" b="b"/>
              <a:pathLst>
                <a:path w="1391093" h="331031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12D00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344253" y="3045219"/>
            <a:ext cx="4546498" cy="454649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28124" r="-28125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10527" y="2108594"/>
            <a:ext cx="6489955" cy="2730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1"/>
              </a:lnSpc>
            </a:pPr>
            <a:r>
              <a:rPr lang="en-US" sz="7897" b="1">
                <a:solidFill>
                  <a:srgbClr val="063AF7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Despesas Públicas:</a:t>
            </a:r>
          </a:p>
          <a:p>
            <a:pPr marL="0" lvl="0" indent="0" algn="l">
              <a:lnSpc>
                <a:spcPts val="6791"/>
              </a:lnSpc>
            </a:pPr>
            <a:endParaRPr lang="en-US" sz="7897" b="1">
              <a:solidFill>
                <a:srgbClr val="063AF7"/>
              </a:solidFill>
              <a:latin typeface="Poppins Ultra-Bold"/>
              <a:ea typeface="Poppins Ultra-Bold"/>
              <a:cs typeface="Poppins Ultra-Bold"/>
              <a:sym typeface="Poppins Ultra-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10527" y="3974852"/>
            <a:ext cx="8102781" cy="2806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97"/>
              </a:lnSpc>
            </a:pPr>
            <a:r>
              <a:rPr lang="en-US" sz="4997">
                <a:solidFill>
                  <a:srgbClr val="12D00B"/>
                </a:solidFill>
                <a:latin typeface="Poppins"/>
                <a:ea typeface="Poppins"/>
                <a:cs typeface="Poppins"/>
                <a:sym typeface="Poppins"/>
              </a:rPr>
              <a:t>O que são?</a:t>
            </a:r>
          </a:p>
          <a:p>
            <a:pPr algn="l">
              <a:lnSpc>
                <a:spcPts val="4297"/>
              </a:lnSpc>
            </a:pPr>
            <a:endParaRPr lang="en-US" sz="4997">
              <a:solidFill>
                <a:srgbClr val="12D00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4297"/>
              </a:lnSpc>
            </a:pPr>
            <a:r>
              <a:rPr lang="en-US" sz="4997">
                <a:solidFill>
                  <a:srgbClr val="FFB821"/>
                </a:solidFill>
                <a:latin typeface="Poppins"/>
                <a:ea typeface="Poppins"/>
                <a:cs typeface="Poppins"/>
                <a:sym typeface="Poppins"/>
              </a:rPr>
              <a:t>Por que você deve se importar?</a:t>
            </a:r>
          </a:p>
          <a:p>
            <a:pPr marL="0" lvl="0" indent="0" algn="l">
              <a:lnSpc>
                <a:spcPts val="4297"/>
              </a:lnSpc>
            </a:pPr>
            <a:endParaRPr lang="en-US" sz="4997">
              <a:solidFill>
                <a:srgbClr val="FFB8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10527" y="6443634"/>
            <a:ext cx="7493181" cy="2958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297" spc="422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Gastos que o governo realiza para manter o funcionamento do país, estados e municípios. Esse dinheiro é usado em serviços que </a:t>
            </a:r>
            <a:r>
              <a:rPr lang="en-US" sz="2297" b="1" spc="422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atendem à população</a:t>
            </a:r>
            <a:r>
              <a:rPr lang="en-US" sz="2297" spc="422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, como </a:t>
            </a:r>
            <a:r>
              <a:rPr lang="en-US" sz="2297" b="1" spc="422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hospitais</a:t>
            </a:r>
            <a:r>
              <a:rPr lang="en-US" sz="2297" spc="422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297" b="1" spc="422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escolas</a:t>
            </a:r>
            <a:r>
              <a:rPr lang="en-US" sz="2297" spc="422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297" b="1" spc="422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estradas</a:t>
            </a:r>
            <a:r>
              <a:rPr lang="en-US" sz="2297" spc="422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2297" b="1" spc="422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segurança pública</a:t>
            </a:r>
            <a:r>
              <a:rPr lang="en-US" sz="2297" spc="422">
                <a:solidFill>
                  <a:srgbClr val="292929"/>
                </a:solidFill>
                <a:latin typeface="Poppins"/>
                <a:ea typeface="Poppins"/>
                <a:cs typeface="Poppins"/>
                <a:sym typeface="Poppins"/>
              </a:rPr>
              <a:t>, entre outros.</a:t>
            </a:r>
          </a:p>
          <a:p>
            <a:pPr marL="0" lvl="0" indent="0" algn="l">
              <a:lnSpc>
                <a:spcPts val="2812"/>
              </a:lnSpc>
            </a:pPr>
            <a:endParaRPr lang="en-US" sz="2297" spc="422">
              <a:solidFill>
                <a:srgbClr val="29292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46430" y="4752975"/>
            <a:ext cx="4234180" cy="1289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063AF7"/>
                </a:solidFill>
                <a:latin typeface="Poppins Bold"/>
                <a:ea typeface="Poppins Bold"/>
                <a:cs typeface="Poppins Bold"/>
                <a:sym typeface="Poppins Bold"/>
              </a:rPr>
              <a:t> Despesas Correntes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725718" y="-649133"/>
            <a:ext cx="4836564" cy="4481155"/>
            <a:chOff x="0" y="0"/>
            <a:chExt cx="1273828" cy="118022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73828" cy="1180222"/>
            </a:xfrm>
            <a:custGeom>
              <a:avLst/>
              <a:gdLst/>
              <a:ahLst/>
              <a:cxnLst/>
              <a:rect l="l" t="t" r="r" b="b"/>
              <a:pathLst>
                <a:path w="1273828" h="1180222">
                  <a:moveTo>
                    <a:pt x="0" y="0"/>
                  </a:moveTo>
                  <a:lnTo>
                    <a:pt x="1273828" y="0"/>
                  </a:lnTo>
                  <a:lnTo>
                    <a:pt x="1273828" y="1180222"/>
                  </a:lnTo>
                  <a:lnTo>
                    <a:pt x="0" y="1180222"/>
                  </a:lnTo>
                  <a:close/>
                </a:path>
              </a:pathLst>
            </a:custGeom>
            <a:solidFill>
              <a:srgbClr val="FFB82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273828" cy="12183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026910" y="1028700"/>
            <a:ext cx="4234180" cy="2252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81"/>
              </a:lnSpc>
            </a:pPr>
            <a:r>
              <a:rPr lang="en-US" sz="5161" b="1">
                <a:solidFill>
                  <a:srgbClr val="063AF7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Tipos de Despesas Públicas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77981" y="6061803"/>
            <a:ext cx="5171080" cy="22500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558"/>
              </a:lnSpc>
              <a:spcBef>
                <a:spcPct val="0"/>
              </a:spcBef>
            </a:pPr>
            <a:r>
              <a:rPr lang="en-US" sz="2542">
                <a:solidFill>
                  <a:srgbClr val="FFB821"/>
                </a:solidFill>
                <a:latin typeface="Poppins"/>
                <a:ea typeface="Poppins"/>
                <a:cs typeface="Poppins"/>
                <a:sym typeface="Poppins"/>
              </a:rPr>
              <a:t>São aquelas necessárias para o funcionamento contínuo da máquina pública. Não geram, diretamente, novos bens ou serviços permanentes.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482430" y="4597400"/>
            <a:ext cx="4234180" cy="1289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063AF7"/>
                </a:solidFill>
                <a:latin typeface="Poppins Bold"/>
                <a:ea typeface="Poppins Bold"/>
                <a:cs typeface="Poppins Bold"/>
                <a:sym typeface="Poppins Bold"/>
              </a:rPr>
              <a:t>Despesas de Capital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901430" y="6061803"/>
            <a:ext cx="5396180" cy="2388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789"/>
              </a:lnSpc>
              <a:spcBef>
                <a:spcPct val="0"/>
              </a:spcBef>
            </a:pPr>
            <a:r>
              <a:rPr lang="en-US" sz="2706">
                <a:solidFill>
                  <a:srgbClr val="FFB821"/>
                </a:solidFill>
                <a:latin typeface="Poppins"/>
                <a:ea typeface="Poppins"/>
                <a:cs typeface="Poppins"/>
                <a:sym typeface="Poppins"/>
              </a:rPr>
              <a:t>São aquelas voltadas para investimentos ou amortização de dívidas. Normalmente geram bens duradouros ou reduzem passivos.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542655" y="1524223"/>
            <a:ext cx="7293683" cy="7238555"/>
            <a:chOff x="0" y="0"/>
            <a:chExt cx="1391093" cy="13805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1093" cy="1380579"/>
            </a:xfrm>
            <a:custGeom>
              <a:avLst/>
              <a:gdLst/>
              <a:ahLst/>
              <a:cxnLst/>
              <a:rect l="l" t="t" r="r" b="b"/>
              <a:pathLst>
                <a:path w="1391093" h="1380579">
                  <a:moveTo>
                    <a:pt x="0" y="0"/>
                  </a:moveTo>
                  <a:lnTo>
                    <a:pt x="1391093" y="0"/>
                  </a:lnTo>
                  <a:lnTo>
                    <a:pt x="1391093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FFB82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1093" cy="14186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772058" y="1524223"/>
            <a:ext cx="1447843" cy="7238555"/>
            <a:chOff x="0" y="0"/>
            <a:chExt cx="276141" cy="13805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6141" cy="1380579"/>
            </a:xfrm>
            <a:custGeom>
              <a:avLst/>
              <a:gdLst/>
              <a:ahLst/>
              <a:cxnLst/>
              <a:rect l="l" t="t" r="r" b="b"/>
              <a:pathLst>
                <a:path w="276141" h="1380579">
                  <a:moveTo>
                    <a:pt x="0" y="0"/>
                  </a:moveTo>
                  <a:lnTo>
                    <a:pt x="276141" y="0"/>
                  </a:lnTo>
                  <a:lnTo>
                    <a:pt x="276141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12D00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6141" cy="14186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680890" y="1524223"/>
            <a:ext cx="2395817" cy="7238555"/>
            <a:chOff x="0" y="0"/>
            <a:chExt cx="456944" cy="138057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6944" cy="1380579"/>
            </a:xfrm>
            <a:custGeom>
              <a:avLst/>
              <a:gdLst/>
              <a:ahLst/>
              <a:cxnLst/>
              <a:rect l="l" t="t" r="r" b="b"/>
              <a:pathLst>
                <a:path w="456944" h="1380579">
                  <a:moveTo>
                    <a:pt x="0" y="0"/>
                  </a:moveTo>
                  <a:lnTo>
                    <a:pt x="456944" y="0"/>
                  </a:lnTo>
                  <a:lnTo>
                    <a:pt x="456944" y="1380579"/>
                  </a:lnTo>
                  <a:lnTo>
                    <a:pt x="0" y="1380579"/>
                  </a:lnTo>
                  <a:close/>
                </a:path>
              </a:pathLst>
            </a:custGeom>
            <a:solidFill>
              <a:srgbClr val="12D00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6944" cy="14186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542655" y="9598108"/>
            <a:ext cx="7293683" cy="1735640"/>
            <a:chOff x="0" y="0"/>
            <a:chExt cx="1391093" cy="33103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91093" cy="331031"/>
            </a:xfrm>
            <a:custGeom>
              <a:avLst/>
              <a:gdLst/>
              <a:ahLst/>
              <a:cxnLst/>
              <a:rect l="l" t="t" r="r" b="b"/>
              <a:pathLst>
                <a:path w="1391093" h="331031">
                  <a:moveTo>
                    <a:pt x="0" y="0"/>
                  </a:moveTo>
                  <a:lnTo>
                    <a:pt x="1391093" y="0"/>
                  </a:lnTo>
                  <a:lnTo>
                    <a:pt x="1391093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063AF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391093" cy="36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6680890" y="-972595"/>
            <a:ext cx="2395817" cy="1735640"/>
            <a:chOff x="0" y="0"/>
            <a:chExt cx="456944" cy="33103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6944" cy="331031"/>
            </a:xfrm>
            <a:custGeom>
              <a:avLst/>
              <a:gdLst/>
              <a:ahLst/>
              <a:cxnLst/>
              <a:rect l="l" t="t" r="r" b="b"/>
              <a:pathLst>
                <a:path w="456944" h="331031">
                  <a:moveTo>
                    <a:pt x="0" y="0"/>
                  </a:moveTo>
                  <a:lnTo>
                    <a:pt x="456944" y="0"/>
                  </a:lnTo>
                  <a:lnTo>
                    <a:pt x="456944" y="331031"/>
                  </a:lnTo>
                  <a:lnTo>
                    <a:pt x="0" y="331031"/>
                  </a:lnTo>
                  <a:close/>
                </a:path>
              </a:pathLst>
            </a:custGeom>
            <a:solidFill>
              <a:srgbClr val="FFB82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6944" cy="3691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025884" y="2007451"/>
            <a:ext cx="6278289" cy="6278289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164119" y="2007451"/>
            <a:ext cx="1912588" cy="6278289"/>
            <a:chOff x="0" y="0"/>
            <a:chExt cx="247608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47608" cy="812800"/>
            </a:xfrm>
            <a:custGeom>
              <a:avLst/>
              <a:gdLst/>
              <a:ahLst/>
              <a:cxnLst/>
              <a:rect l="l" t="t" r="r" b="b"/>
              <a:pathLst>
                <a:path w="247608" h="812800">
                  <a:moveTo>
                    <a:pt x="0" y="0"/>
                  </a:moveTo>
                  <a:lnTo>
                    <a:pt x="247608" y="0"/>
                  </a:lnTo>
                  <a:lnTo>
                    <a:pt x="247608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-114130" r="-114130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137414" y="3059384"/>
            <a:ext cx="6943613" cy="4244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sz="3464">
                <a:solidFill>
                  <a:srgbClr val="063AF7"/>
                </a:solidFill>
                <a:latin typeface="Poppins"/>
                <a:ea typeface="Poppins"/>
                <a:cs typeface="Poppins"/>
                <a:sym typeface="Poppins"/>
              </a:rPr>
              <a:t>A transparência dos gastos públicos é essencial para a cidadania.</a:t>
            </a:r>
          </a:p>
          <a:p>
            <a:pPr algn="l">
              <a:lnSpc>
                <a:spcPts val="3048"/>
              </a:lnSpc>
            </a:pPr>
            <a:endParaRPr lang="en-US" sz="3464">
              <a:solidFill>
                <a:srgbClr val="063AF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048"/>
              </a:lnSpc>
            </a:pPr>
            <a:r>
              <a:rPr lang="en-US" sz="3464">
                <a:solidFill>
                  <a:srgbClr val="063AF7"/>
                </a:solidFill>
                <a:latin typeface="Poppins"/>
                <a:ea typeface="Poppins"/>
                <a:cs typeface="Poppins"/>
                <a:sym typeface="Poppins"/>
              </a:rPr>
              <a:t>Permite identificar prioridades do governo e fiscalizar o uso dos recursos.</a:t>
            </a:r>
          </a:p>
          <a:p>
            <a:pPr algn="l">
              <a:lnSpc>
                <a:spcPts val="3048"/>
              </a:lnSpc>
            </a:pPr>
            <a:endParaRPr lang="en-US" sz="3464">
              <a:solidFill>
                <a:srgbClr val="063AF7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048"/>
              </a:lnSpc>
            </a:pPr>
            <a:r>
              <a:rPr lang="en-US" sz="3464">
                <a:solidFill>
                  <a:srgbClr val="063AF7"/>
                </a:solidFill>
                <a:latin typeface="Poppins"/>
                <a:ea typeface="Poppins"/>
                <a:cs typeface="Poppins"/>
                <a:sym typeface="Poppins"/>
              </a:rPr>
              <a:t>Ajuda a combater o desperdício e a corrupção.</a:t>
            </a:r>
          </a:p>
          <a:p>
            <a:pPr marL="0" lvl="0" indent="0" algn="l">
              <a:lnSpc>
                <a:spcPts val="3048"/>
              </a:lnSpc>
            </a:pPr>
            <a:endParaRPr lang="en-US" sz="3464">
              <a:solidFill>
                <a:srgbClr val="063AF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8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901344" y="1855414"/>
            <a:ext cx="4655015" cy="1159522"/>
          </a:xfrm>
          <a:custGeom>
            <a:avLst/>
            <a:gdLst/>
            <a:ahLst/>
            <a:cxnLst/>
            <a:rect l="l" t="t" r="r" b="b"/>
            <a:pathLst>
              <a:path w="4655015" h="1159522">
                <a:moveTo>
                  <a:pt x="0" y="0"/>
                </a:moveTo>
                <a:lnTo>
                  <a:pt x="4655015" y="0"/>
                </a:lnTo>
                <a:lnTo>
                  <a:pt x="4655015" y="1159522"/>
                </a:lnTo>
                <a:lnTo>
                  <a:pt x="0" y="11595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204731" y="1571364"/>
            <a:ext cx="9872644" cy="7686936"/>
          </a:xfrm>
          <a:custGeom>
            <a:avLst/>
            <a:gdLst/>
            <a:ahLst/>
            <a:cxnLst/>
            <a:rect l="l" t="t" r="r" b="b"/>
            <a:pathLst>
              <a:path w="9872644" h="7686936">
                <a:moveTo>
                  <a:pt x="0" y="0"/>
                </a:moveTo>
                <a:lnTo>
                  <a:pt x="9872644" y="0"/>
                </a:lnTo>
                <a:lnTo>
                  <a:pt x="9872644" y="7686936"/>
                </a:lnTo>
                <a:lnTo>
                  <a:pt x="0" y="76869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0999"/>
            </a:blip>
            <a:stretch>
              <a:fillRect t="-14217" b="-14217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10613030" y="4326828"/>
            <a:ext cx="6440131" cy="2633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684"/>
              </a:lnSpc>
            </a:pPr>
            <a:r>
              <a:rPr lang="en-US" sz="6684" b="1">
                <a:solidFill>
                  <a:srgbClr val="063AF7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Despesas públicas  de 2024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07405" y="9686969"/>
            <a:ext cx="7151895" cy="1158044"/>
            <a:chOff x="0" y="0"/>
            <a:chExt cx="1364051" cy="2208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4051" cy="220869"/>
            </a:xfrm>
            <a:custGeom>
              <a:avLst/>
              <a:gdLst/>
              <a:ahLst/>
              <a:cxnLst/>
              <a:rect l="l" t="t" r="r" b="b"/>
              <a:pathLst>
                <a:path w="1364051" h="220869">
                  <a:moveTo>
                    <a:pt x="0" y="0"/>
                  </a:moveTo>
                  <a:lnTo>
                    <a:pt x="1364051" y="0"/>
                  </a:lnTo>
                  <a:lnTo>
                    <a:pt x="1364051" y="220869"/>
                  </a:lnTo>
                  <a:lnTo>
                    <a:pt x="0" y="220869"/>
                  </a:lnTo>
                  <a:close/>
                </a:path>
              </a:pathLst>
            </a:custGeom>
            <a:solidFill>
              <a:srgbClr val="FFB82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64051" cy="258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107405" y="-423515"/>
            <a:ext cx="7151895" cy="1452215"/>
            <a:chOff x="0" y="0"/>
            <a:chExt cx="1364051" cy="276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64051" cy="276975"/>
            </a:xfrm>
            <a:custGeom>
              <a:avLst/>
              <a:gdLst/>
              <a:ahLst/>
              <a:cxnLst/>
              <a:rect l="l" t="t" r="r" b="b"/>
              <a:pathLst>
                <a:path w="1364051" h="276975">
                  <a:moveTo>
                    <a:pt x="0" y="0"/>
                  </a:moveTo>
                  <a:lnTo>
                    <a:pt x="1364051" y="0"/>
                  </a:lnTo>
                  <a:lnTo>
                    <a:pt x="1364051" y="276975"/>
                  </a:lnTo>
                  <a:lnTo>
                    <a:pt x="0" y="276975"/>
                  </a:lnTo>
                  <a:close/>
                </a:path>
              </a:pathLst>
            </a:custGeom>
            <a:solidFill>
              <a:srgbClr val="063AF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64051" cy="315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8603759" y="3372725"/>
            <a:ext cx="7598808" cy="6164533"/>
          </a:xfrm>
          <a:custGeom>
            <a:avLst/>
            <a:gdLst/>
            <a:ahLst/>
            <a:cxnLst/>
            <a:rect l="l" t="t" r="r" b="b"/>
            <a:pathLst>
              <a:path w="7598808" h="6164533">
                <a:moveTo>
                  <a:pt x="0" y="0"/>
                </a:moveTo>
                <a:lnTo>
                  <a:pt x="7598808" y="0"/>
                </a:lnTo>
                <a:lnTo>
                  <a:pt x="7598808" y="6164533"/>
                </a:lnTo>
                <a:lnTo>
                  <a:pt x="0" y="61645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9"/>
          <p:cNvSpPr/>
          <p:nvPr/>
        </p:nvSpPr>
        <p:spPr>
          <a:xfrm>
            <a:off x="1028700" y="3510357"/>
            <a:ext cx="7247937" cy="5182275"/>
          </a:xfrm>
          <a:custGeom>
            <a:avLst/>
            <a:gdLst/>
            <a:ahLst/>
            <a:cxnLst/>
            <a:rect l="l" t="t" r="r" b="b"/>
            <a:pathLst>
              <a:path w="7247937" h="5182275">
                <a:moveTo>
                  <a:pt x="0" y="0"/>
                </a:moveTo>
                <a:lnTo>
                  <a:pt x="7247937" y="0"/>
                </a:lnTo>
                <a:lnTo>
                  <a:pt x="7247937" y="5182275"/>
                </a:lnTo>
                <a:lnTo>
                  <a:pt x="0" y="51822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1193494" y="858283"/>
            <a:ext cx="8411576" cy="977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512"/>
              </a:lnSpc>
              <a:spcBef>
                <a:spcPct val="0"/>
              </a:spcBef>
            </a:pPr>
            <a:r>
              <a:rPr lang="en-US" sz="7400" b="1">
                <a:solidFill>
                  <a:srgbClr val="12D00B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Extraindo dados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93494" y="1816176"/>
            <a:ext cx="13224272" cy="1694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Fonte dos Dados: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Portal da Transparência do Governo Federal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  <a:r>
              <a:rPr lang="en-US" sz="22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URL base: https://portaldatransparencia.gov.br/download-de-dados/despesas-execucao</a:t>
            </a:r>
          </a:p>
          <a:p>
            <a:pPr algn="l">
              <a:lnSpc>
                <a:spcPts val="3219"/>
              </a:lnSpc>
              <a:spcBef>
                <a:spcPct val="0"/>
              </a:spcBef>
            </a:pPr>
            <a:endParaRPr lang="en-US" sz="22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07405" y="9686969"/>
            <a:ext cx="7151895" cy="1158044"/>
            <a:chOff x="0" y="0"/>
            <a:chExt cx="1364051" cy="2208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4051" cy="220869"/>
            </a:xfrm>
            <a:custGeom>
              <a:avLst/>
              <a:gdLst/>
              <a:ahLst/>
              <a:cxnLst/>
              <a:rect l="l" t="t" r="r" b="b"/>
              <a:pathLst>
                <a:path w="1364051" h="220869">
                  <a:moveTo>
                    <a:pt x="0" y="0"/>
                  </a:moveTo>
                  <a:lnTo>
                    <a:pt x="1364051" y="0"/>
                  </a:lnTo>
                  <a:lnTo>
                    <a:pt x="1364051" y="220869"/>
                  </a:lnTo>
                  <a:lnTo>
                    <a:pt x="0" y="220869"/>
                  </a:lnTo>
                  <a:close/>
                </a:path>
              </a:pathLst>
            </a:custGeom>
            <a:solidFill>
              <a:srgbClr val="FFB82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64051" cy="258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107405" y="-423515"/>
            <a:ext cx="7151895" cy="1452215"/>
            <a:chOff x="0" y="0"/>
            <a:chExt cx="1364051" cy="276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64051" cy="276975"/>
            </a:xfrm>
            <a:custGeom>
              <a:avLst/>
              <a:gdLst/>
              <a:ahLst/>
              <a:cxnLst/>
              <a:rect l="l" t="t" r="r" b="b"/>
              <a:pathLst>
                <a:path w="1364051" h="276975">
                  <a:moveTo>
                    <a:pt x="0" y="0"/>
                  </a:moveTo>
                  <a:lnTo>
                    <a:pt x="1364051" y="0"/>
                  </a:lnTo>
                  <a:lnTo>
                    <a:pt x="1364051" y="276975"/>
                  </a:lnTo>
                  <a:lnTo>
                    <a:pt x="0" y="276975"/>
                  </a:lnTo>
                  <a:close/>
                </a:path>
              </a:pathLst>
            </a:custGeom>
            <a:solidFill>
              <a:srgbClr val="063AF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64051" cy="315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38514" y="3898785"/>
            <a:ext cx="6284109" cy="5359515"/>
          </a:xfrm>
          <a:custGeom>
            <a:avLst/>
            <a:gdLst/>
            <a:ahLst/>
            <a:cxnLst/>
            <a:rect l="l" t="t" r="r" b="b"/>
            <a:pathLst>
              <a:path w="6284109" h="5359515">
                <a:moveTo>
                  <a:pt x="0" y="0"/>
                </a:moveTo>
                <a:lnTo>
                  <a:pt x="6284109" y="0"/>
                </a:lnTo>
                <a:lnTo>
                  <a:pt x="6284109" y="5359515"/>
                </a:lnTo>
                <a:lnTo>
                  <a:pt x="0" y="5359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9"/>
          <p:cNvSpPr/>
          <p:nvPr/>
        </p:nvSpPr>
        <p:spPr>
          <a:xfrm>
            <a:off x="8460414" y="3658022"/>
            <a:ext cx="9226577" cy="4613288"/>
          </a:xfrm>
          <a:custGeom>
            <a:avLst/>
            <a:gdLst/>
            <a:ahLst/>
            <a:cxnLst/>
            <a:rect l="l" t="t" r="r" b="b"/>
            <a:pathLst>
              <a:path w="9226577" h="4613288">
                <a:moveTo>
                  <a:pt x="0" y="0"/>
                </a:moveTo>
                <a:lnTo>
                  <a:pt x="9226577" y="0"/>
                </a:lnTo>
                <a:lnTo>
                  <a:pt x="9226577" y="4613288"/>
                </a:lnTo>
                <a:lnTo>
                  <a:pt x="0" y="4613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1028700" y="2037306"/>
            <a:ext cx="7888362" cy="131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12D00B"/>
                </a:solidFill>
                <a:latin typeface="Poppins"/>
                <a:ea typeface="Poppins"/>
                <a:cs typeface="Poppins"/>
                <a:sym typeface="Poppins"/>
              </a:rPr>
              <a:t>Entendendo a variação temporal das despesas ao longo do ano, para identificar meses com maiores gastos e possíveis padrões sazonais.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07405" y="9686969"/>
            <a:ext cx="7151895" cy="1158044"/>
            <a:chOff x="0" y="0"/>
            <a:chExt cx="1364051" cy="2208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4051" cy="220869"/>
            </a:xfrm>
            <a:custGeom>
              <a:avLst/>
              <a:gdLst/>
              <a:ahLst/>
              <a:cxnLst/>
              <a:rect l="l" t="t" r="r" b="b"/>
              <a:pathLst>
                <a:path w="1364051" h="220869">
                  <a:moveTo>
                    <a:pt x="0" y="0"/>
                  </a:moveTo>
                  <a:lnTo>
                    <a:pt x="1364051" y="0"/>
                  </a:lnTo>
                  <a:lnTo>
                    <a:pt x="1364051" y="220869"/>
                  </a:lnTo>
                  <a:lnTo>
                    <a:pt x="0" y="220869"/>
                  </a:lnTo>
                  <a:close/>
                </a:path>
              </a:pathLst>
            </a:custGeom>
            <a:solidFill>
              <a:srgbClr val="12D00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64051" cy="258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107405" y="-423515"/>
            <a:ext cx="7151895" cy="1452215"/>
            <a:chOff x="0" y="0"/>
            <a:chExt cx="1364051" cy="276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64051" cy="276975"/>
            </a:xfrm>
            <a:custGeom>
              <a:avLst/>
              <a:gdLst/>
              <a:ahLst/>
              <a:cxnLst/>
              <a:rect l="l" t="t" r="r" b="b"/>
              <a:pathLst>
                <a:path w="1364051" h="276975">
                  <a:moveTo>
                    <a:pt x="0" y="0"/>
                  </a:moveTo>
                  <a:lnTo>
                    <a:pt x="1364051" y="0"/>
                  </a:lnTo>
                  <a:lnTo>
                    <a:pt x="1364051" y="276975"/>
                  </a:lnTo>
                  <a:lnTo>
                    <a:pt x="0" y="276975"/>
                  </a:lnTo>
                  <a:close/>
                </a:path>
              </a:pathLst>
            </a:custGeom>
            <a:solidFill>
              <a:srgbClr val="FFB82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64051" cy="315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86056" y="1028700"/>
            <a:ext cx="7624809" cy="2755955"/>
          </a:xfrm>
          <a:custGeom>
            <a:avLst/>
            <a:gdLst/>
            <a:ahLst/>
            <a:cxnLst/>
            <a:rect l="l" t="t" r="r" b="b"/>
            <a:pathLst>
              <a:path w="7624809" h="2755955">
                <a:moveTo>
                  <a:pt x="0" y="0"/>
                </a:moveTo>
                <a:lnTo>
                  <a:pt x="7624809" y="0"/>
                </a:lnTo>
                <a:lnTo>
                  <a:pt x="7624809" y="2755955"/>
                </a:lnTo>
                <a:lnTo>
                  <a:pt x="0" y="27559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9"/>
          <p:cNvSpPr/>
          <p:nvPr/>
        </p:nvSpPr>
        <p:spPr>
          <a:xfrm>
            <a:off x="1721407" y="4157137"/>
            <a:ext cx="14845185" cy="5529832"/>
          </a:xfrm>
          <a:custGeom>
            <a:avLst/>
            <a:gdLst/>
            <a:ahLst/>
            <a:cxnLst/>
            <a:rect l="l" t="t" r="r" b="b"/>
            <a:pathLst>
              <a:path w="14845185" h="5529832">
                <a:moveTo>
                  <a:pt x="0" y="0"/>
                </a:moveTo>
                <a:lnTo>
                  <a:pt x="14845186" y="0"/>
                </a:lnTo>
                <a:lnTo>
                  <a:pt x="14845186" y="5529832"/>
                </a:lnTo>
                <a:lnTo>
                  <a:pt x="0" y="55298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684674" y="142875"/>
            <a:ext cx="11232645" cy="4253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12"/>
              </a:lnSpc>
            </a:pPr>
            <a:endParaRPr/>
          </a:p>
          <a:p>
            <a:pPr algn="l">
              <a:lnSpc>
                <a:spcPts val="6512"/>
              </a:lnSpc>
            </a:pPr>
            <a:r>
              <a:rPr lang="en-US" sz="7400" b="1">
                <a:solidFill>
                  <a:srgbClr val="063AF7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Top 10 órgãos que mais gastaram</a:t>
            </a:r>
          </a:p>
          <a:p>
            <a:pPr algn="l">
              <a:lnSpc>
                <a:spcPts val="6512"/>
              </a:lnSpc>
            </a:pPr>
            <a:r>
              <a:rPr lang="en-US" sz="7400" b="1">
                <a:solidFill>
                  <a:srgbClr val="063AF7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 </a:t>
            </a:r>
          </a:p>
          <a:p>
            <a:pPr marL="0" lvl="0" indent="0" algn="l">
              <a:lnSpc>
                <a:spcPts val="6512"/>
              </a:lnSpc>
              <a:spcBef>
                <a:spcPct val="0"/>
              </a:spcBef>
            </a:pPr>
            <a:endParaRPr lang="en-US" sz="7400" b="1">
              <a:solidFill>
                <a:srgbClr val="063AF7"/>
              </a:solidFill>
              <a:latin typeface="Poppins Ultra-Bold"/>
              <a:ea typeface="Poppins Ultra-Bold"/>
              <a:cs typeface="Poppins Ultra-Bold"/>
              <a:sym typeface="Poppins Ultra-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84674" y="2834822"/>
            <a:ext cx="8306926" cy="1966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56"/>
              </a:lnSpc>
              <a:spcBef>
                <a:spcPct val="0"/>
              </a:spcBef>
            </a:pPr>
            <a:r>
              <a:rPr lang="en-US" sz="3682" dirty="0">
                <a:solidFill>
                  <a:srgbClr val="12D00B"/>
                </a:solidFill>
                <a:latin typeface="Poppins"/>
                <a:ea typeface="Poppins"/>
                <a:cs typeface="Poppins"/>
                <a:sym typeface="Poppins"/>
              </a:rPr>
              <a:t>Quais </a:t>
            </a:r>
            <a:r>
              <a:rPr lang="en-US" sz="3682" dirty="0" err="1">
                <a:solidFill>
                  <a:srgbClr val="12D00B"/>
                </a:solidFill>
                <a:latin typeface="Poppins"/>
                <a:ea typeface="Poppins"/>
                <a:cs typeface="Poppins"/>
                <a:sym typeface="Poppins"/>
              </a:rPr>
              <a:t>setores</a:t>
            </a:r>
            <a:r>
              <a:rPr lang="en-US" sz="3682" dirty="0">
                <a:solidFill>
                  <a:srgbClr val="12D00B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3682" dirty="0" err="1">
                <a:solidFill>
                  <a:srgbClr val="12D00B"/>
                </a:solidFill>
                <a:latin typeface="Poppins"/>
                <a:ea typeface="Poppins"/>
                <a:cs typeface="Poppins"/>
                <a:sym typeface="Poppins"/>
              </a:rPr>
              <a:t>governo</a:t>
            </a:r>
            <a:r>
              <a:rPr lang="en-US" sz="3682" dirty="0">
                <a:solidFill>
                  <a:srgbClr val="12D00B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682" dirty="0" err="1">
                <a:solidFill>
                  <a:srgbClr val="12D00B"/>
                </a:solidFill>
                <a:latin typeface="Poppins"/>
                <a:ea typeface="Poppins"/>
                <a:cs typeface="Poppins"/>
                <a:sym typeface="Poppins"/>
              </a:rPr>
              <a:t>têm</a:t>
            </a:r>
            <a:endParaRPr lang="en-US" sz="3682" dirty="0">
              <a:solidFill>
                <a:srgbClr val="12D00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ctr">
              <a:lnSpc>
                <a:spcPts val="5156"/>
              </a:lnSpc>
              <a:spcBef>
                <a:spcPct val="0"/>
              </a:spcBef>
            </a:pPr>
            <a:r>
              <a:rPr lang="en-US" sz="3682" dirty="0">
                <a:solidFill>
                  <a:srgbClr val="12D00B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682" dirty="0" err="1">
                <a:solidFill>
                  <a:srgbClr val="12D00B"/>
                </a:solidFill>
                <a:latin typeface="Poppins"/>
                <a:ea typeface="Poppins"/>
                <a:cs typeface="Poppins"/>
                <a:sym typeface="Poppins"/>
              </a:rPr>
              <a:t>maior</a:t>
            </a:r>
            <a:r>
              <a:rPr lang="en-US" sz="3682" dirty="0">
                <a:solidFill>
                  <a:srgbClr val="12D00B"/>
                </a:solidFill>
                <a:latin typeface="Poppins"/>
                <a:ea typeface="Poppins"/>
                <a:cs typeface="Poppins"/>
                <a:sym typeface="Poppins"/>
              </a:rPr>
              <a:t> peso no </a:t>
            </a:r>
            <a:r>
              <a:rPr lang="en-US" sz="3682" dirty="0" err="1">
                <a:solidFill>
                  <a:srgbClr val="12D00B"/>
                </a:solidFill>
                <a:latin typeface="Poppins"/>
                <a:ea typeface="Poppins"/>
                <a:cs typeface="Poppins"/>
                <a:sym typeface="Poppins"/>
              </a:rPr>
              <a:t>orçamento</a:t>
            </a:r>
            <a:r>
              <a:rPr lang="en-US" sz="3682" dirty="0">
                <a:solidFill>
                  <a:srgbClr val="12D00B"/>
                </a:solidFill>
                <a:latin typeface="Poppins"/>
                <a:ea typeface="Poppins"/>
                <a:cs typeface="Poppins"/>
                <a:sym typeface="Poppins"/>
              </a:rPr>
              <a:t>?</a:t>
            </a:r>
          </a:p>
          <a:p>
            <a:pPr algn="ctr">
              <a:lnSpc>
                <a:spcPts val="5156"/>
              </a:lnSpc>
              <a:spcBef>
                <a:spcPct val="0"/>
              </a:spcBef>
            </a:pPr>
            <a:endParaRPr lang="en-US" sz="3682" dirty="0">
              <a:solidFill>
                <a:srgbClr val="12D00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107405" y="9686969"/>
            <a:ext cx="7151895" cy="1158044"/>
            <a:chOff x="0" y="0"/>
            <a:chExt cx="1364051" cy="22086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64051" cy="220869"/>
            </a:xfrm>
            <a:custGeom>
              <a:avLst/>
              <a:gdLst/>
              <a:ahLst/>
              <a:cxnLst/>
              <a:rect l="l" t="t" r="r" b="b"/>
              <a:pathLst>
                <a:path w="1364051" h="220869">
                  <a:moveTo>
                    <a:pt x="0" y="0"/>
                  </a:moveTo>
                  <a:lnTo>
                    <a:pt x="1364051" y="0"/>
                  </a:lnTo>
                  <a:lnTo>
                    <a:pt x="1364051" y="220869"/>
                  </a:lnTo>
                  <a:lnTo>
                    <a:pt x="0" y="220869"/>
                  </a:lnTo>
                  <a:close/>
                </a:path>
              </a:pathLst>
            </a:custGeom>
            <a:solidFill>
              <a:srgbClr val="12D00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64051" cy="258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107405" y="-423515"/>
            <a:ext cx="7151895" cy="1452215"/>
            <a:chOff x="0" y="0"/>
            <a:chExt cx="1364051" cy="2769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64051" cy="276975"/>
            </a:xfrm>
            <a:custGeom>
              <a:avLst/>
              <a:gdLst/>
              <a:ahLst/>
              <a:cxnLst/>
              <a:rect l="l" t="t" r="r" b="b"/>
              <a:pathLst>
                <a:path w="1364051" h="276975">
                  <a:moveTo>
                    <a:pt x="0" y="0"/>
                  </a:moveTo>
                  <a:lnTo>
                    <a:pt x="1364051" y="0"/>
                  </a:lnTo>
                  <a:lnTo>
                    <a:pt x="1364051" y="276975"/>
                  </a:lnTo>
                  <a:lnTo>
                    <a:pt x="0" y="276975"/>
                  </a:lnTo>
                  <a:close/>
                </a:path>
              </a:pathLst>
            </a:custGeom>
            <a:solidFill>
              <a:srgbClr val="063AF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64051" cy="315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323609" y="2967736"/>
            <a:ext cx="14451144" cy="6376567"/>
          </a:xfrm>
          <a:custGeom>
            <a:avLst/>
            <a:gdLst/>
            <a:ahLst/>
            <a:cxnLst/>
            <a:rect l="l" t="t" r="r" b="b"/>
            <a:pathLst>
              <a:path w="14451144" h="6376567">
                <a:moveTo>
                  <a:pt x="0" y="0"/>
                </a:moveTo>
                <a:lnTo>
                  <a:pt x="14451144" y="0"/>
                </a:lnTo>
                <a:lnTo>
                  <a:pt x="14451144" y="6376567"/>
                </a:lnTo>
                <a:lnTo>
                  <a:pt x="0" y="63765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617144" y="1171575"/>
            <a:ext cx="11232645" cy="1796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12"/>
              </a:lnSpc>
            </a:pPr>
            <a:endParaRPr/>
          </a:p>
          <a:p>
            <a:pPr marL="0" lvl="0" indent="0" algn="l">
              <a:lnSpc>
                <a:spcPts val="6512"/>
              </a:lnSpc>
              <a:spcBef>
                <a:spcPct val="0"/>
              </a:spcBef>
            </a:pPr>
            <a:r>
              <a:rPr lang="en-US" sz="7400" b="1">
                <a:solidFill>
                  <a:srgbClr val="FFB821"/>
                </a:solidFill>
                <a:latin typeface="Poppins Bold"/>
                <a:ea typeface="Poppins Bold"/>
                <a:cs typeface="Poppins Bold"/>
                <a:sym typeface="Poppins Bold"/>
              </a:rPr>
              <a:t>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277</Words>
  <Application>Microsoft Office PowerPoint</Application>
  <PresentationFormat>Personalizar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Garet Bold</vt:lpstr>
      <vt:lpstr>Poppins Ultra-Bold</vt:lpstr>
      <vt:lpstr>Arial</vt:lpstr>
      <vt:lpstr>Poppins Heavy</vt:lpstr>
      <vt:lpstr>Poppins Bold</vt:lpstr>
      <vt:lpstr>Calibri</vt:lpstr>
      <vt:lpstr>Garet</vt:lpstr>
      <vt:lpstr>Poppins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EQUIPE MARYANNE GOMES, JOSÉ ADELAR KONRAD, Emilly Iasmin Souza da Silva, HELTON RODRIGUES e Keven Walyson barbosa da silva</dc:title>
  <cp:lastModifiedBy>Mari Gomes</cp:lastModifiedBy>
  <cp:revision>2</cp:revision>
  <dcterms:created xsi:type="dcterms:W3CDTF">2006-08-16T00:00:00Z</dcterms:created>
  <dcterms:modified xsi:type="dcterms:W3CDTF">2025-06-04T12:25:40Z</dcterms:modified>
  <dc:identifier>DAGo8zbAbjU</dc:identifier>
</cp:coreProperties>
</file>