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25"/>
  </p:notesMasterIdLst>
  <p:sldIdLst>
    <p:sldId id="273" r:id="rId2"/>
    <p:sldId id="274" r:id="rId3"/>
    <p:sldId id="278" r:id="rId4"/>
    <p:sldId id="275" r:id="rId5"/>
    <p:sldId id="280" r:id="rId6"/>
    <p:sldId id="263" r:id="rId7"/>
    <p:sldId id="265" r:id="rId8"/>
    <p:sldId id="266" r:id="rId9"/>
    <p:sldId id="267" r:id="rId10"/>
    <p:sldId id="268" r:id="rId11"/>
    <p:sldId id="269" r:id="rId12"/>
    <p:sldId id="270" r:id="rId13"/>
    <p:sldId id="281" r:id="rId14"/>
    <p:sldId id="276" r:id="rId15"/>
    <p:sldId id="257" r:id="rId16"/>
    <p:sldId id="258" r:id="rId17"/>
    <p:sldId id="259" r:id="rId18"/>
    <p:sldId id="260" r:id="rId19"/>
    <p:sldId id="261" r:id="rId20"/>
    <p:sldId id="262" r:id="rId21"/>
    <p:sldId id="279" r:id="rId22"/>
    <p:sldId id="277" r:id="rId23"/>
    <p:sldId id="264" r:id="rId24"/>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55"/>
    <p:restoredTop sz="86575"/>
  </p:normalViewPr>
  <p:slideViewPr>
    <p:cSldViewPr snapToGrid="0">
      <p:cViewPr varScale="1">
        <p:scale>
          <a:sx n="109" d="100"/>
          <a:sy n="109" d="100"/>
        </p:scale>
        <p:origin x="23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7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AD8A0A-C383-4643-B672-71F219E628F3}" type="datetimeFigureOut">
              <a:rPr lang="en-PK" smtClean="0"/>
              <a:t>29/04/2025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5F553-59CD-5F4E-9978-608C2D9B9851}" type="slidenum">
              <a:rPr lang="en-PK" smtClean="0"/>
              <a:t>‹#›</a:t>
            </a:fld>
            <a:endParaRPr lang="en-PK"/>
          </a:p>
        </p:txBody>
      </p:sp>
    </p:spTree>
    <p:extLst>
      <p:ext uri="{BB962C8B-B14F-4D97-AF65-F5344CB8AC3E}">
        <p14:creationId xmlns:p14="http://schemas.microsoft.com/office/powerpoint/2010/main" val="3861658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B55F553-59CD-5F4E-9978-608C2D9B9851}" type="slidenum">
              <a:rPr lang="en-PK" smtClean="0"/>
              <a:t>1</a:t>
            </a:fld>
            <a:endParaRPr lang="en-PK"/>
          </a:p>
        </p:txBody>
      </p:sp>
    </p:spTree>
    <p:extLst>
      <p:ext uri="{BB962C8B-B14F-4D97-AF65-F5344CB8AC3E}">
        <p14:creationId xmlns:p14="http://schemas.microsoft.com/office/powerpoint/2010/main" val="3627937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B55F553-59CD-5F4E-9978-608C2D9B9851}" type="slidenum">
              <a:rPr lang="en-PK" smtClean="0"/>
              <a:t>16</a:t>
            </a:fld>
            <a:endParaRPr lang="en-PK"/>
          </a:p>
        </p:txBody>
      </p:sp>
    </p:spTree>
    <p:extLst>
      <p:ext uri="{BB962C8B-B14F-4D97-AF65-F5344CB8AC3E}">
        <p14:creationId xmlns:p14="http://schemas.microsoft.com/office/powerpoint/2010/main" val="348737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B55F553-59CD-5F4E-9978-608C2D9B9851}" type="slidenum">
              <a:rPr lang="en-PK" smtClean="0"/>
              <a:t>17</a:t>
            </a:fld>
            <a:endParaRPr lang="en-PK"/>
          </a:p>
        </p:txBody>
      </p:sp>
    </p:spTree>
    <p:extLst>
      <p:ext uri="{BB962C8B-B14F-4D97-AF65-F5344CB8AC3E}">
        <p14:creationId xmlns:p14="http://schemas.microsoft.com/office/powerpoint/2010/main" val="2485752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A8E0-5539-7D7C-81DF-70E57CA0DC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6BA91-2921-6859-0666-A931CE4A77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1B57F6-E722-8901-93FC-F8A4EF1ABD36}"/>
              </a:ext>
            </a:extLst>
          </p:cNvPr>
          <p:cNvSpPr>
            <a:spLocks noGrp="1"/>
          </p:cNvSpPr>
          <p:nvPr>
            <p:ph type="body" idx="1"/>
          </p:nvPr>
        </p:nvSpPr>
        <p:spPr/>
        <p:txBody>
          <a:bodyPr/>
          <a:lstStyle/>
          <a:p>
            <a:endParaRPr lang="en-PK"/>
          </a:p>
        </p:txBody>
      </p:sp>
      <p:sp>
        <p:nvSpPr>
          <p:cNvPr id="4" name="Slide Number Placeholder 3">
            <a:extLst>
              <a:ext uri="{FF2B5EF4-FFF2-40B4-BE49-F238E27FC236}">
                <a16:creationId xmlns:a16="http://schemas.microsoft.com/office/drawing/2014/main" id="{7733864D-BE88-074B-735C-391F4AE5D530}"/>
              </a:ext>
            </a:extLst>
          </p:cNvPr>
          <p:cNvSpPr>
            <a:spLocks noGrp="1"/>
          </p:cNvSpPr>
          <p:nvPr>
            <p:ph type="sldNum" sz="quarter" idx="5"/>
          </p:nvPr>
        </p:nvSpPr>
        <p:spPr/>
        <p:txBody>
          <a:bodyPr/>
          <a:lstStyle/>
          <a:p>
            <a:fld id="{7B55F553-59CD-5F4E-9978-608C2D9B9851}" type="slidenum">
              <a:rPr lang="en-PK" smtClean="0"/>
              <a:t>21</a:t>
            </a:fld>
            <a:endParaRPr lang="en-PK"/>
          </a:p>
        </p:txBody>
      </p:sp>
    </p:spTree>
    <p:extLst>
      <p:ext uri="{BB962C8B-B14F-4D97-AF65-F5344CB8AC3E}">
        <p14:creationId xmlns:p14="http://schemas.microsoft.com/office/powerpoint/2010/main" val="2120145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Slide Number Placeholder 3"/>
          <p:cNvSpPr>
            <a:spLocks noGrp="1"/>
          </p:cNvSpPr>
          <p:nvPr>
            <p:ph type="sldNum" sz="quarter" idx="5"/>
          </p:nvPr>
        </p:nvSpPr>
        <p:spPr/>
        <p:txBody>
          <a:bodyPr/>
          <a:lstStyle/>
          <a:p>
            <a:fld id="{7B55F553-59CD-5F4E-9978-608C2D9B9851}" type="slidenum">
              <a:rPr lang="en-PK" smtClean="0"/>
              <a:t>22</a:t>
            </a:fld>
            <a:endParaRPr lang="en-PK"/>
          </a:p>
        </p:txBody>
      </p:sp>
    </p:spTree>
    <p:extLst>
      <p:ext uri="{BB962C8B-B14F-4D97-AF65-F5344CB8AC3E}">
        <p14:creationId xmlns:p14="http://schemas.microsoft.com/office/powerpoint/2010/main" val="363235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7086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00741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250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4957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46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6019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81671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1476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5724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0268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4/29/25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6306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4/29/25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245861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pp.snowflake.com/xslukgp/ga63841/#/hate_crime-dahsboard-mary-dH8F0O5OR"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catalog.data.gov/dataset/hate-crimes-2024"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app.snowflake.com/xslukgp/ga63841/#/hate_crime-dahsboard-mary-dH8F0O5O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5B5505-362E-C0F9-BDC7-D17003D78CE7}"/>
              </a:ext>
            </a:extLst>
          </p:cNvPr>
          <p:cNvPicPr>
            <a:picLocks noChangeAspect="1"/>
          </p:cNvPicPr>
          <p:nvPr/>
        </p:nvPicPr>
        <p:blipFill>
          <a:blip r:embed="rId3"/>
          <a:stretch>
            <a:fillRect/>
          </a:stretch>
        </p:blipFill>
        <p:spPr>
          <a:xfrm>
            <a:off x="0" y="328246"/>
            <a:ext cx="12192000" cy="6858000"/>
          </a:xfrm>
          <a:prstGeom prst="rect">
            <a:avLst/>
          </a:prstGeom>
        </p:spPr>
      </p:pic>
      <p:sp>
        <p:nvSpPr>
          <p:cNvPr id="3" name="Title 1">
            <a:extLst>
              <a:ext uri="{FF2B5EF4-FFF2-40B4-BE49-F238E27FC236}">
                <a16:creationId xmlns:a16="http://schemas.microsoft.com/office/drawing/2014/main" id="{B895E8B7-F746-A91F-AB1E-A53975CC43B6}"/>
              </a:ext>
            </a:extLst>
          </p:cNvPr>
          <p:cNvSpPr txBox="1">
            <a:spLocks/>
          </p:cNvSpPr>
          <p:nvPr/>
        </p:nvSpPr>
        <p:spPr>
          <a:xfrm>
            <a:off x="-172098" y="3096724"/>
            <a:ext cx="5598537" cy="1900432"/>
          </a:xfrm>
          <a:prstGeom prst="rect">
            <a:avLst/>
          </a:prstGeom>
        </p:spPr>
        <p:txBody>
          <a:bodyPr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PK" sz="5500" dirty="0">
                <a:latin typeface="Helvetica" pitchFamily="2" charset="0"/>
                <a:cs typeface="Baloo Bhaijaan" panose="03080902040302020200" pitchFamily="66" charset="-78"/>
              </a:rPr>
              <a:t>HATE CRIMES </a:t>
            </a:r>
            <a:r>
              <a:rPr lang="en-PK" sz="3000" dirty="0">
                <a:latin typeface="Helvetica" pitchFamily="2" charset="0"/>
                <a:cs typeface="Baloo Bhaijaan" panose="03080902040302020200" pitchFamily="66" charset="-78"/>
              </a:rPr>
              <a:t>(2017 – 2025)</a:t>
            </a:r>
          </a:p>
        </p:txBody>
      </p:sp>
      <p:sp>
        <p:nvSpPr>
          <p:cNvPr id="4" name="Subtitle 2">
            <a:extLst>
              <a:ext uri="{FF2B5EF4-FFF2-40B4-BE49-F238E27FC236}">
                <a16:creationId xmlns:a16="http://schemas.microsoft.com/office/drawing/2014/main" id="{8A1C7818-4FFE-549A-069F-EA64555677EA}"/>
              </a:ext>
            </a:extLst>
          </p:cNvPr>
          <p:cNvSpPr txBox="1">
            <a:spLocks/>
          </p:cNvSpPr>
          <p:nvPr/>
        </p:nvSpPr>
        <p:spPr>
          <a:xfrm>
            <a:off x="7393187" y="5601793"/>
            <a:ext cx="4081295" cy="1338269"/>
          </a:xfrm>
          <a:prstGeom prst="rect">
            <a:avLst/>
          </a:prstGeom>
        </p:spPr>
        <p:txBody>
          <a:bodyPr anchor="b">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K" sz="2000" b="1" dirty="0"/>
              <a:t>Mary Arshad</a:t>
            </a:r>
          </a:p>
          <a:p>
            <a:pPr marL="0" indent="0">
              <a:buNone/>
            </a:pPr>
            <a:r>
              <a:rPr lang="en-PK" sz="2000" b="1" dirty="0"/>
              <a:t>Big Data &amp; Cloud Computing</a:t>
            </a:r>
          </a:p>
          <a:p>
            <a:pPr marL="0" indent="0">
              <a:buNone/>
            </a:pPr>
            <a:r>
              <a:rPr lang="en-PK" sz="2000" b="1" dirty="0"/>
              <a:t>Professor: Collin Murray</a:t>
            </a:r>
          </a:p>
        </p:txBody>
      </p:sp>
      <p:sp>
        <p:nvSpPr>
          <p:cNvPr id="6" name="TextBox 5">
            <a:extLst>
              <a:ext uri="{FF2B5EF4-FFF2-40B4-BE49-F238E27FC236}">
                <a16:creationId xmlns:a16="http://schemas.microsoft.com/office/drawing/2014/main" id="{75AD8F67-E65A-E54D-131E-ED3831BAEB1B}"/>
              </a:ext>
            </a:extLst>
          </p:cNvPr>
          <p:cNvSpPr txBox="1"/>
          <p:nvPr/>
        </p:nvSpPr>
        <p:spPr>
          <a:xfrm>
            <a:off x="1339236" y="2574149"/>
            <a:ext cx="6190936" cy="584775"/>
          </a:xfrm>
          <a:prstGeom prst="rect">
            <a:avLst/>
          </a:prstGeom>
          <a:noFill/>
        </p:spPr>
        <p:txBody>
          <a:bodyPr wrap="square">
            <a:spAutoFit/>
          </a:bodyPr>
          <a:lstStyle/>
          <a:p>
            <a:r>
              <a:rPr lang="en-PK" sz="3200" dirty="0">
                <a:latin typeface="Helvetica" pitchFamily="2" charset="0"/>
              </a:rPr>
              <a:t>Analysis</a:t>
            </a:r>
            <a:r>
              <a:rPr lang="en-PK" sz="3200" dirty="0"/>
              <a:t> for </a:t>
            </a:r>
          </a:p>
        </p:txBody>
      </p:sp>
    </p:spTree>
    <p:extLst>
      <p:ext uri="{BB962C8B-B14F-4D97-AF65-F5344CB8AC3E}">
        <p14:creationId xmlns:p14="http://schemas.microsoft.com/office/powerpoint/2010/main" val="25621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E377D8-F727-E1B9-0836-7876C56395AF}"/>
              </a:ext>
            </a:extLst>
          </p:cNvPr>
          <p:cNvPicPr>
            <a:picLocks noChangeAspect="1"/>
          </p:cNvPicPr>
          <p:nvPr/>
        </p:nvPicPr>
        <p:blipFill>
          <a:blip r:embed="rId2"/>
          <a:stretch>
            <a:fillRect/>
          </a:stretch>
        </p:blipFill>
        <p:spPr>
          <a:xfrm>
            <a:off x="3689847" y="2395048"/>
            <a:ext cx="7772400" cy="2324824"/>
          </a:xfrm>
          <a:prstGeom prst="rect">
            <a:avLst/>
          </a:prstGeom>
        </p:spPr>
      </p:pic>
      <p:sp>
        <p:nvSpPr>
          <p:cNvPr id="5" name="Title 1">
            <a:extLst>
              <a:ext uri="{FF2B5EF4-FFF2-40B4-BE49-F238E27FC236}">
                <a16:creationId xmlns:a16="http://schemas.microsoft.com/office/drawing/2014/main" id="{3B5C5DC1-C438-8682-5C6E-E7CAF732CDEF}"/>
              </a:ext>
            </a:extLst>
          </p:cNvPr>
          <p:cNvSpPr txBox="1">
            <a:spLocks/>
          </p:cNvSpPr>
          <p:nvPr/>
        </p:nvSpPr>
        <p:spPr>
          <a:xfrm>
            <a:off x="410425" y="710467"/>
            <a:ext cx="9277519" cy="75010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600" dirty="0"/>
              <a:t>Victim Demographics: Adults vs. Minors</a:t>
            </a:r>
            <a:endParaRPr lang="en-PK" sz="3600" dirty="0"/>
          </a:p>
        </p:txBody>
      </p:sp>
      <p:sp>
        <p:nvSpPr>
          <p:cNvPr id="3" name="TextBox 2">
            <a:extLst>
              <a:ext uri="{FF2B5EF4-FFF2-40B4-BE49-F238E27FC236}">
                <a16:creationId xmlns:a16="http://schemas.microsoft.com/office/drawing/2014/main" id="{8A355712-9318-7FE3-9B3A-29485E8368D0}"/>
              </a:ext>
            </a:extLst>
          </p:cNvPr>
          <p:cNvSpPr txBox="1"/>
          <p:nvPr/>
        </p:nvSpPr>
        <p:spPr>
          <a:xfrm>
            <a:off x="1749776" y="5252865"/>
            <a:ext cx="9843911" cy="646331"/>
          </a:xfrm>
          <a:prstGeom prst="rect">
            <a:avLst/>
          </a:prstGeom>
          <a:noFill/>
        </p:spPr>
        <p:txBody>
          <a:bodyPr wrap="square">
            <a:spAutoFit/>
          </a:bodyPr>
          <a:lstStyle/>
          <a:p>
            <a:r>
              <a:rPr lang="en-GB" dirty="0"/>
              <a:t>Adults are far more affected in the recorded incidents, comprising over 95% of all victims. This suggests the need for focused intervention and support services for adults in these cases.</a:t>
            </a:r>
            <a:endParaRPr lang="en-PK" dirty="0"/>
          </a:p>
        </p:txBody>
      </p:sp>
      <p:sp>
        <p:nvSpPr>
          <p:cNvPr id="7" name="TextBox 6">
            <a:extLst>
              <a:ext uri="{FF2B5EF4-FFF2-40B4-BE49-F238E27FC236}">
                <a16:creationId xmlns:a16="http://schemas.microsoft.com/office/drawing/2014/main" id="{5598296A-910B-3BF7-7BFD-5F1909B26000}"/>
              </a:ext>
            </a:extLst>
          </p:cNvPr>
          <p:cNvSpPr txBox="1"/>
          <p:nvPr/>
        </p:nvSpPr>
        <p:spPr>
          <a:xfrm>
            <a:off x="410425" y="2641137"/>
            <a:ext cx="3279422" cy="1754326"/>
          </a:xfrm>
          <a:prstGeom prst="rect">
            <a:avLst/>
          </a:prstGeom>
          <a:noFill/>
        </p:spPr>
        <p:txBody>
          <a:bodyPr wrap="square">
            <a:spAutoFit/>
          </a:bodyPr>
          <a:lstStyle/>
          <a:p>
            <a:pPr>
              <a:buNone/>
            </a:pPr>
            <a:r>
              <a:rPr lang="en-GB" b="1" dirty="0"/>
              <a:t>Adults</a:t>
            </a:r>
            <a:r>
              <a:rPr lang="en-GB" dirty="0"/>
              <a:t> make up the overwhelming majority with </a:t>
            </a:r>
            <a:r>
              <a:rPr lang="en-GB" b="1" dirty="0"/>
              <a:t>268 victims</a:t>
            </a:r>
            <a:r>
              <a:rPr lang="en-GB" dirty="0"/>
              <a:t>.</a:t>
            </a:r>
          </a:p>
          <a:p>
            <a:pPr>
              <a:buNone/>
            </a:pPr>
            <a:endParaRPr lang="en-GB" dirty="0"/>
          </a:p>
          <a:p>
            <a:r>
              <a:rPr lang="en-GB" b="1" dirty="0"/>
              <a:t>Minors</a:t>
            </a:r>
            <a:r>
              <a:rPr lang="en-GB" dirty="0"/>
              <a:t> account for only </a:t>
            </a:r>
            <a:r>
              <a:rPr lang="en-GB" b="1" dirty="0"/>
              <a:t>12 victims</a:t>
            </a:r>
            <a:r>
              <a:rPr lang="en-GB" dirty="0"/>
              <a:t>.</a:t>
            </a:r>
          </a:p>
        </p:txBody>
      </p:sp>
    </p:spTree>
    <p:extLst>
      <p:ext uri="{BB962C8B-B14F-4D97-AF65-F5344CB8AC3E}">
        <p14:creationId xmlns:p14="http://schemas.microsoft.com/office/powerpoint/2010/main" val="1246071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74DF50BA-2B0F-C060-E855-C214DE8A633E}"/>
              </a:ext>
            </a:extLst>
          </p:cNvPr>
          <p:cNvPicPr>
            <a:picLocks noChangeAspect="1"/>
          </p:cNvPicPr>
          <p:nvPr/>
        </p:nvPicPr>
        <p:blipFill>
          <a:blip r:embed="rId2"/>
          <a:srcRect t="1816" r="1" b="1"/>
          <a:stretch/>
        </p:blipFill>
        <p:spPr>
          <a:xfrm>
            <a:off x="3353474" y="1333374"/>
            <a:ext cx="8758962" cy="4407462"/>
          </a:xfrm>
          <a:prstGeom prst="rect">
            <a:avLst/>
          </a:prstGeom>
        </p:spPr>
      </p:pic>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188864"/>
            <a:ext cx="1115625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6EF97DF-6E24-5914-F9C8-DCDD9842E719}"/>
              </a:ext>
            </a:extLst>
          </p:cNvPr>
          <p:cNvSpPr txBox="1">
            <a:spLocks/>
          </p:cNvSpPr>
          <p:nvPr/>
        </p:nvSpPr>
        <p:spPr>
          <a:xfrm>
            <a:off x="2396603" y="135244"/>
            <a:ext cx="9277519" cy="75010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200" dirty="0"/>
              <a:t>Top Offense Types by Incident Frequency</a:t>
            </a:r>
            <a:endParaRPr lang="en-PK" sz="3200" dirty="0"/>
          </a:p>
        </p:txBody>
      </p:sp>
      <p:sp>
        <p:nvSpPr>
          <p:cNvPr id="3" name="TextBox 2">
            <a:extLst>
              <a:ext uri="{FF2B5EF4-FFF2-40B4-BE49-F238E27FC236}">
                <a16:creationId xmlns:a16="http://schemas.microsoft.com/office/drawing/2014/main" id="{1AD1F5C1-4078-9BE6-993D-D1D33298D6BE}"/>
              </a:ext>
            </a:extLst>
          </p:cNvPr>
          <p:cNvSpPr txBox="1"/>
          <p:nvPr/>
        </p:nvSpPr>
        <p:spPr>
          <a:xfrm>
            <a:off x="8524876" y="1546800"/>
            <a:ext cx="1804458" cy="1384995"/>
          </a:xfrm>
          <a:prstGeom prst="rect">
            <a:avLst/>
          </a:prstGeom>
          <a:noFill/>
        </p:spPr>
        <p:txBody>
          <a:bodyPr wrap="square">
            <a:spAutoFit/>
          </a:bodyPr>
          <a:lstStyle/>
          <a:p>
            <a:pPr marL="171450" indent="-171450">
              <a:buFont typeface="Arial" panose="020B0604020202020204" pitchFamily="34" charset="0"/>
              <a:buChar char="•"/>
            </a:pPr>
            <a:r>
              <a:rPr lang="en-PK" sz="1400" dirty="0"/>
              <a:t>Criminal Mischeif </a:t>
            </a:r>
          </a:p>
          <a:p>
            <a:pPr marL="171450" indent="-171450">
              <a:buFont typeface="Arial" panose="020B0604020202020204" pitchFamily="34" charset="0"/>
              <a:buChar char="•"/>
            </a:pPr>
            <a:r>
              <a:rPr lang="en-PK" sz="1400" dirty="0"/>
              <a:t>Harrassment</a:t>
            </a:r>
          </a:p>
          <a:p>
            <a:pPr marL="171450" indent="-171450">
              <a:buFont typeface="Arial" panose="020B0604020202020204" pitchFamily="34" charset="0"/>
              <a:buChar char="•"/>
            </a:pPr>
            <a:r>
              <a:rPr lang="en-PK" sz="1400" dirty="0"/>
              <a:t>Assault</a:t>
            </a:r>
          </a:p>
          <a:p>
            <a:pPr marL="171450" indent="-171450">
              <a:buFont typeface="Arial" panose="020B0604020202020204" pitchFamily="34" charset="0"/>
              <a:buChar char="•"/>
            </a:pPr>
            <a:r>
              <a:rPr lang="en-PK" sz="1400" dirty="0"/>
              <a:t>Terrorist threats</a:t>
            </a:r>
          </a:p>
          <a:p>
            <a:pPr marL="171450" indent="-171450">
              <a:buFont typeface="Arial" panose="020B0604020202020204" pitchFamily="34" charset="0"/>
              <a:buChar char="•"/>
            </a:pPr>
            <a:r>
              <a:rPr lang="en-PK" sz="1400" dirty="0"/>
              <a:t>Aggravated Assault</a:t>
            </a:r>
          </a:p>
        </p:txBody>
      </p:sp>
      <p:sp>
        <p:nvSpPr>
          <p:cNvPr id="6" name="TextBox 5">
            <a:extLst>
              <a:ext uri="{FF2B5EF4-FFF2-40B4-BE49-F238E27FC236}">
                <a16:creationId xmlns:a16="http://schemas.microsoft.com/office/drawing/2014/main" id="{1D3BD869-CF17-477E-BBCC-DF6962792030}"/>
              </a:ext>
            </a:extLst>
          </p:cNvPr>
          <p:cNvSpPr txBox="1"/>
          <p:nvPr/>
        </p:nvSpPr>
        <p:spPr>
          <a:xfrm>
            <a:off x="244450" y="1137640"/>
            <a:ext cx="3347717" cy="4801314"/>
          </a:xfrm>
          <a:prstGeom prst="rect">
            <a:avLst/>
          </a:prstGeom>
          <a:noFill/>
        </p:spPr>
        <p:txBody>
          <a:bodyPr wrap="square">
            <a:spAutoFit/>
          </a:bodyPr>
          <a:lstStyle/>
          <a:p>
            <a:pPr>
              <a:buNone/>
            </a:pPr>
            <a:r>
              <a:rPr lang="en-GB" dirty="0"/>
              <a:t>The </a:t>
            </a:r>
            <a:r>
              <a:rPr lang="en-GB" b="1" dirty="0"/>
              <a:t>most common offense</a:t>
            </a:r>
            <a:r>
              <a:rPr lang="en-GB" dirty="0"/>
              <a:t> type occurred </a:t>
            </a:r>
            <a:r>
              <a:rPr lang="en-GB" b="1" dirty="0"/>
              <a:t>48 times</a:t>
            </a:r>
            <a:r>
              <a:rPr lang="en-GB" dirty="0"/>
              <a:t>, followed by others at </a:t>
            </a:r>
            <a:r>
              <a:rPr lang="en-GB" b="1" dirty="0"/>
              <a:t>42</a:t>
            </a:r>
            <a:r>
              <a:rPr lang="en-GB" dirty="0"/>
              <a:t>, </a:t>
            </a:r>
            <a:r>
              <a:rPr lang="en-GB" b="1" dirty="0"/>
              <a:t>28</a:t>
            </a:r>
            <a:r>
              <a:rPr lang="en-GB" dirty="0"/>
              <a:t>, and </a:t>
            </a:r>
            <a:r>
              <a:rPr lang="en-GB" b="1" dirty="0"/>
              <a:t>27</a:t>
            </a:r>
            <a:r>
              <a:rPr lang="en-GB" dirty="0"/>
              <a:t> incidents.</a:t>
            </a:r>
          </a:p>
          <a:p>
            <a:pPr>
              <a:buNone/>
            </a:pPr>
            <a:endParaRPr lang="en-GB" dirty="0"/>
          </a:p>
          <a:p>
            <a:pPr>
              <a:buNone/>
            </a:pPr>
            <a:r>
              <a:rPr lang="en-GB" dirty="0"/>
              <a:t>The top 5 categories likely include </a:t>
            </a:r>
            <a:r>
              <a:rPr lang="en-GB" b="1" dirty="0"/>
              <a:t>Aggravated Assault</a:t>
            </a:r>
            <a:r>
              <a:rPr lang="en-GB" dirty="0"/>
              <a:t>, </a:t>
            </a:r>
            <a:r>
              <a:rPr lang="en-GB" b="1" dirty="0"/>
              <a:t>Terrorist Threats</a:t>
            </a:r>
            <a:r>
              <a:rPr lang="en-GB" dirty="0"/>
              <a:t>, </a:t>
            </a:r>
            <a:r>
              <a:rPr lang="en-GB" b="1" dirty="0"/>
              <a:t>Assault</a:t>
            </a:r>
            <a:r>
              <a:rPr lang="en-GB" dirty="0"/>
              <a:t>, </a:t>
            </a:r>
            <a:r>
              <a:rPr lang="en-GB" b="1" dirty="0"/>
              <a:t>Harassment</a:t>
            </a:r>
            <a:r>
              <a:rPr lang="en-GB" dirty="0"/>
              <a:t>, and </a:t>
            </a:r>
            <a:r>
              <a:rPr lang="en-GB" b="1" dirty="0"/>
              <a:t>Criminal Mischief</a:t>
            </a:r>
            <a:r>
              <a:rPr lang="en-GB" dirty="0"/>
              <a:t> (though the exact offense types are listed only separately in the legend).</a:t>
            </a:r>
          </a:p>
          <a:p>
            <a:pPr>
              <a:buNone/>
            </a:pPr>
            <a:endParaRPr lang="en-GB" dirty="0"/>
          </a:p>
          <a:p>
            <a:r>
              <a:rPr lang="en-GB" dirty="0"/>
              <a:t>Less frequent offenses occurred fewer than 10 times, showing a steep drop-off after the top few categories.</a:t>
            </a:r>
          </a:p>
        </p:txBody>
      </p:sp>
    </p:spTree>
    <p:extLst>
      <p:ext uri="{BB962C8B-B14F-4D97-AF65-F5344CB8AC3E}">
        <p14:creationId xmlns:p14="http://schemas.microsoft.com/office/powerpoint/2010/main" val="291893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35D27D-1F77-9A7B-C8E1-463016C67378}"/>
              </a:ext>
            </a:extLst>
          </p:cNvPr>
          <p:cNvPicPr>
            <a:picLocks noChangeAspect="1"/>
          </p:cNvPicPr>
          <p:nvPr/>
        </p:nvPicPr>
        <p:blipFill>
          <a:blip r:embed="rId2"/>
          <a:stretch>
            <a:fillRect/>
          </a:stretch>
        </p:blipFill>
        <p:spPr>
          <a:xfrm>
            <a:off x="3617580" y="2128833"/>
            <a:ext cx="8258331" cy="4081704"/>
          </a:xfrm>
          <a:prstGeom prst="rect">
            <a:avLst/>
          </a:prstGeom>
        </p:spPr>
      </p:pic>
      <p:sp>
        <p:nvSpPr>
          <p:cNvPr id="5" name="Title 1">
            <a:extLst>
              <a:ext uri="{FF2B5EF4-FFF2-40B4-BE49-F238E27FC236}">
                <a16:creationId xmlns:a16="http://schemas.microsoft.com/office/drawing/2014/main" id="{36E8BE25-580A-0156-0804-BC9E34F2B891}"/>
              </a:ext>
            </a:extLst>
          </p:cNvPr>
          <p:cNvSpPr txBox="1">
            <a:spLocks/>
          </p:cNvSpPr>
          <p:nvPr/>
        </p:nvSpPr>
        <p:spPr>
          <a:xfrm>
            <a:off x="751791" y="908627"/>
            <a:ext cx="10355921" cy="75010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600" dirty="0"/>
              <a:t>Leading Bias Motivations Behind Hate Crimes</a:t>
            </a:r>
            <a:endParaRPr lang="en-PK" sz="3600" dirty="0"/>
          </a:p>
        </p:txBody>
      </p:sp>
      <p:sp>
        <p:nvSpPr>
          <p:cNvPr id="3" name="TextBox 2">
            <a:extLst>
              <a:ext uri="{FF2B5EF4-FFF2-40B4-BE49-F238E27FC236}">
                <a16:creationId xmlns:a16="http://schemas.microsoft.com/office/drawing/2014/main" id="{4F1CC367-1ECE-C20F-9316-01179E948EBF}"/>
              </a:ext>
            </a:extLst>
          </p:cNvPr>
          <p:cNvSpPr txBox="1"/>
          <p:nvPr/>
        </p:nvSpPr>
        <p:spPr>
          <a:xfrm>
            <a:off x="513135" y="2219144"/>
            <a:ext cx="3420534" cy="4247317"/>
          </a:xfrm>
          <a:prstGeom prst="rect">
            <a:avLst/>
          </a:prstGeom>
          <a:noFill/>
        </p:spPr>
        <p:txBody>
          <a:bodyPr wrap="square">
            <a:spAutoFit/>
          </a:bodyPr>
          <a:lstStyle/>
          <a:p>
            <a:pPr>
              <a:buNone/>
            </a:pPr>
            <a:r>
              <a:rPr lang="en-GB" dirty="0"/>
              <a:t>The most frequent bias motivations are:</a:t>
            </a:r>
          </a:p>
          <a:p>
            <a:pPr>
              <a:buNone/>
            </a:pPr>
            <a:endParaRPr lang="en-GB" dirty="0"/>
          </a:p>
          <a:p>
            <a:pPr>
              <a:buFont typeface="Arial" panose="020B0604020202020204" pitchFamily="34" charset="0"/>
              <a:buChar char="•"/>
            </a:pPr>
            <a:r>
              <a:rPr lang="en-GB" b="1" dirty="0"/>
              <a:t>Anti-Black or African American</a:t>
            </a:r>
            <a:r>
              <a:rPr lang="en-GB" dirty="0"/>
              <a:t> </a:t>
            </a:r>
          </a:p>
          <a:p>
            <a:pPr>
              <a:buFont typeface="Arial" panose="020B0604020202020204" pitchFamily="34" charset="0"/>
              <a:buChar char="•"/>
            </a:pPr>
            <a:r>
              <a:rPr lang="en-GB" b="1" dirty="0"/>
              <a:t>Anti-Gay (Male)</a:t>
            </a:r>
            <a:r>
              <a:rPr lang="en-GB" dirty="0"/>
              <a:t> </a:t>
            </a:r>
          </a:p>
          <a:p>
            <a:pPr>
              <a:buFont typeface="Arial" panose="020B0604020202020204" pitchFamily="34" charset="0"/>
              <a:buChar char="•"/>
            </a:pPr>
            <a:r>
              <a:rPr lang="en-GB" b="1" dirty="0"/>
              <a:t>Anti-Jewish</a:t>
            </a:r>
          </a:p>
          <a:p>
            <a:endParaRPr lang="en-GB" dirty="0"/>
          </a:p>
          <a:p>
            <a:pPr>
              <a:buNone/>
            </a:pPr>
            <a:r>
              <a:rPr lang="en-GB" dirty="0"/>
              <a:t>Other notable categories include:</a:t>
            </a:r>
          </a:p>
          <a:p>
            <a:pPr>
              <a:buNone/>
            </a:pPr>
            <a:endParaRPr lang="en-GB" dirty="0"/>
          </a:p>
          <a:p>
            <a:pPr>
              <a:buFont typeface="Arial" panose="020B0604020202020204" pitchFamily="34" charset="0"/>
              <a:buChar char="•"/>
            </a:pPr>
            <a:r>
              <a:rPr lang="en-GB" b="1" dirty="0"/>
              <a:t>Anti-Hispanic or Latino</a:t>
            </a:r>
            <a:r>
              <a:rPr lang="en-GB" dirty="0"/>
              <a:t> </a:t>
            </a:r>
          </a:p>
          <a:p>
            <a:pPr>
              <a:buFont typeface="Arial" panose="020B0604020202020204" pitchFamily="34" charset="0"/>
              <a:buChar char="•"/>
            </a:pPr>
            <a:r>
              <a:rPr lang="en-GB" b="1" dirty="0"/>
              <a:t>Anti-LGBTQ+ (Mixed Group)</a:t>
            </a:r>
            <a:r>
              <a:rPr lang="en-GB" dirty="0"/>
              <a:t> </a:t>
            </a:r>
          </a:p>
          <a:p>
            <a:pPr>
              <a:buFont typeface="Arial" panose="020B0604020202020204" pitchFamily="34" charset="0"/>
              <a:buChar char="•"/>
            </a:pPr>
            <a:r>
              <a:rPr lang="en-GB" b="1" dirty="0"/>
              <a:t>Anti-White</a:t>
            </a:r>
            <a:r>
              <a:rPr lang="en-GB" dirty="0"/>
              <a:t> </a:t>
            </a:r>
          </a:p>
          <a:p>
            <a:endParaRPr lang="en-GB" dirty="0"/>
          </a:p>
        </p:txBody>
      </p:sp>
    </p:spTree>
    <p:extLst>
      <p:ext uri="{BB962C8B-B14F-4D97-AF65-F5344CB8AC3E}">
        <p14:creationId xmlns:p14="http://schemas.microsoft.com/office/powerpoint/2010/main" val="1946662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people&#10;&#10;AI-generated content may be incorrect.">
            <a:extLst>
              <a:ext uri="{FF2B5EF4-FFF2-40B4-BE49-F238E27FC236}">
                <a16:creationId xmlns:a16="http://schemas.microsoft.com/office/drawing/2014/main" id="{77CA0581-CCBC-A6F5-5B6F-B61AA28D8733}"/>
              </a:ext>
            </a:extLst>
          </p:cNvPr>
          <p:cNvPicPr>
            <a:picLocks noChangeAspect="1"/>
          </p:cNvPicPr>
          <p:nvPr/>
        </p:nvPicPr>
        <p:blipFill>
          <a:blip r:embed="rId2"/>
          <a:stretch>
            <a:fillRect/>
          </a:stretch>
        </p:blipFill>
        <p:spPr>
          <a:xfrm>
            <a:off x="4419600" y="1240396"/>
            <a:ext cx="7772400" cy="5450275"/>
          </a:xfrm>
          <a:prstGeom prst="rect">
            <a:avLst/>
          </a:prstGeom>
        </p:spPr>
      </p:pic>
      <p:sp>
        <p:nvSpPr>
          <p:cNvPr id="7" name="TextBox 6">
            <a:extLst>
              <a:ext uri="{FF2B5EF4-FFF2-40B4-BE49-F238E27FC236}">
                <a16:creationId xmlns:a16="http://schemas.microsoft.com/office/drawing/2014/main" id="{D40F6647-6981-7B8D-572A-5691DCC70E7F}"/>
              </a:ext>
            </a:extLst>
          </p:cNvPr>
          <p:cNvSpPr txBox="1"/>
          <p:nvPr/>
        </p:nvSpPr>
        <p:spPr>
          <a:xfrm>
            <a:off x="250788" y="1930663"/>
            <a:ext cx="4168812" cy="4247317"/>
          </a:xfrm>
          <a:prstGeom prst="rect">
            <a:avLst/>
          </a:prstGeom>
          <a:noFill/>
        </p:spPr>
        <p:txBody>
          <a:bodyPr wrap="square">
            <a:spAutoFit/>
          </a:bodyPr>
          <a:lstStyle/>
          <a:p>
            <a:pPr>
              <a:buNone/>
            </a:pPr>
            <a:r>
              <a:rPr lang="en-GB" b="1" dirty="0"/>
              <a:t>George Sector – District 9</a:t>
            </a:r>
            <a:r>
              <a:rPr lang="en-GB" dirty="0"/>
              <a:t> had the highest number of incidents (42), suggesting a potential hotspot.</a:t>
            </a:r>
          </a:p>
          <a:p>
            <a:pPr>
              <a:buNone/>
            </a:pPr>
            <a:endParaRPr lang="en-GB" dirty="0"/>
          </a:p>
          <a:p>
            <a:pPr>
              <a:buNone/>
            </a:pPr>
            <a:r>
              <a:rPr lang="en-GB" b="1" dirty="0"/>
              <a:t>Baker Sector</a:t>
            </a:r>
            <a:r>
              <a:rPr lang="en-GB" dirty="0"/>
              <a:t> also showed significant counts in </a:t>
            </a:r>
            <a:r>
              <a:rPr lang="en-GB" b="1" dirty="0"/>
              <a:t>Districts 9 and 10</a:t>
            </a:r>
            <a:r>
              <a:rPr lang="en-GB" dirty="0"/>
              <a:t>, with 29 and 16 incidents respectively.</a:t>
            </a:r>
          </a:p>
          <a:p>
            <a:pPr>
              <a:buNone/>
            </a:pPr>
            <a:endParaRPr lang="en-GB" dirty="0"/>
          </a:p>
          <a:p>
            <a:pPr>
              <a:buNone/>
            </a:pPr>
            <a:r>
              <a:rPr lang="en-GB" dirty="0"/>
              <a:t>Several sectors such as </a:t>
            </a:r>
            <a:r>
              <a:rPr lang="en-GB" b="1" dirty="0"/>
              <a:t>Charlie</a:t>
            </a:r>
            <a:r>
              <a:rPr lang="en-GB" dirty="0"/>
              <a:t>, </a:t>
            </a:r>
            <a:r>
              <a:rPr lang="en-GB" b="1" dirty="0"/>
              <a:t>Henry</a:t>
            </a:r>
            <a:r>
              <a:rPr lang="en-GB" dirty="0"/>
              <a:t>, and </a:t>
            </a:r>
            <a:r>
              <a:rPr lang="en-GB" b="1" dirty="0"/>
              <a:t>Ida</a:t>
            </a:r>
            <a:r>
              <a:rPr lang="en-GB" dirty="0"/>
              <a:t> had notable incident activity across multiple districts.</a:t>
            </a:r>
          </a:p>
          <a:p>
            <a:pPr>
              <a:buNone/>
            </a:pPr>
            <a:endParaRPr lang="en-GB" dirty="0"/>
          </a:p>
          <a:p>
            <a:r>
              <a:rPr lang="en-GB" dirty="0"/>
              <a:t>Some combinations show no incidents at all, which may indicate either low activity or underreporting.</a:t>
            </a:r>
          </a:p>
        </p:txBody>
      </p:sp>
      <p:sp>
        <p:nvSpPr>
          <p:cNvPr id="8" name="Title 1">
            <a:extLst>
              <a:ext uri="{FF2B5EF4-FFF2-40B4-BE49-F238E27FC236}">
                <a16:creationId xmlns:a16="http://schemas.microsoft.com/office/drawing/2014/main" id="{EC85D944-0089-2831-5E32-7605A6175002}"/>
              </a:ext>
            </a:extLst>
          </p:cNvPr>
          <p:cNvSpPr txBox="1">
            <a:spLocks/>
          </p:cNvSpPr>
          <p:nvPr/>
        </p:nvSpPr>
        <p:spPr>
          <a:xfrm>
            <a:off x="250789" y="933347"/>
            <a:ext cx="5962442" cy="614099"/>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600" dirty="0"/>
              <a:t>APD Performance Analysis</a:t>
            </a:r>
            <a:endParaRPr lang="en-PK" sz="3600" dirty="0"/>
          </a:p>
        </p:txBody>
      </p:sp>
    </p:spTree>
    <p:extLst>
      <p:ext uri="{BB962C8B-B14F-4D97-AF65-F5344CB8AC3E}">
        <p14:creationId xmlns:p14="http://schemas.microsoft.com/office/powerpoint/2010/main" val="2588772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A2C9-D20F-C0F1-E103-D054FD044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23D28-4250-80FA-EA6A-224A2C525C3F}"/>
              </a:ext>
            </a:extLst>
          </p:cNvPr>
          <p:cNvSpPr>
            <a:spLocks noGrp="1"/>
          </p:cNvSpPr>
          <p:nvPr>
            <p:ph type="title"/>
          </p:nvPr>
        </p:nvSpPr>
        <p:spPr>
          <a:xfrm>
            <a:off x="999673" y="2839106"/>
            <a:ext cx="6358058" cy="977982"/>
          </a:xfrm>
        </p:spPr>
        <p:txBody>
          <a:bodyPr/>
          <a:lstStyle/>
          <a:p>
            <a:r>
              <a:rPr lang="en-PK" dirty="0">
                <a:hlinkClick r:id="rId2"/>
              </a:rPr>
              <a:t>Tableau Dashboard</a:t>
            </a:r>
            <a:endParaRPr lang="en-PK" dirty="0"/>
          </a:p>
        </p:txBody>
      </p:sp>
    </p:spTree>
    <p:extLst>
      <p:ext uri="{BB962C8B-B14F-4D97-AF65-F5344CB8AC3E}">
        <p14:creationId xmlns:p14="http://schemas.microsoft.com/office/powerpoint/2010/main" val="144542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C342C9-681F-EE90-BAC9-793AAB4527F7}"/>
              </a:ext>
            </a:extLst>
          </p:cNvPr>
          <p:cNvPicPr>
            <a:picLocks noChangeAspect="1"/>
          </p:cNvPicPr>
          <p:nvPr/>
        </p:nvPicPr>
        <p:blipFill>
          <a:blip r:embed="rId2"/>
          <a:srcRect b="3767"/>
          <a:stretch/>
        </p:blipFill>
        <p:spPr>
          <a:xfrm>
            <a:off x="923925" y="1635775"/>
            <a:ext cx="7772400" cy="3685733"/>
          </a:xfrm>
          <a:prstGeom prst="rect">
            <a:avLst/>
          </a:prstGeom>
        </p:spPr>
      </p:pic>
      <p:pic>
        <p:nvPicPr>
          <p:cNvPr id="4" name="Picture 3">
            <a:extLst>
              <a:ext uri="{FF2B5EF4-FFF2-40B4-BE49-F238E27FC236}">
                <a16:creationId xmlns:a16="http://schemas.microsoft.com/office/drawing/2014/main" id="{6CE51174-0478-D944-E6B6-0DFA2EB6CB45}"/>
              </a:ext>
            </a:extLst>
          </p:cNvPr>
          <p:cNvPicPr>
            <a:picLocks noChangeAspect="1"/>
          </p:cNvPicPr>
          <p:nvPr/>
        </p:nvPicPr>
        <p:blipFill>
          <a:blip r:embed="rId3"/>
          <a:srcRect t="4907"/>
          <a:stretch/>
        </p:blipFill>
        <p:spPr>
          <a:xfrm>
            <a:off x="9258300" y="1915175"/>
            <a:ext cx="2933700" cy="3550603"/>
          </a:xfrm>
          <a:prstGeom prst="rect">
            <a:avLst/>
          </a:prstGeom>
        </p:spPr>
      </p:pic>
      <p:sp>
        <p:nvSpPr>
          <p:cNvPr id="3" name="Title 1">
            <a:extLst>
              <a:ext uri="{FF2B5EF4-FFF2-40B4-BE49-F238E27FC236}">
                <a16:creationId xmlns:a16="http://schemas.microsoft.com/office/drawing/2014/main" id="{22348785-C489-7338-DA37-96E3365CBB1D}"/>
              </a:ext>
            </a:extLst>
          </p:cNvPr>
          <p:cNvSpPr txBox="1">
            <a:spLocks/>
          </p:cNvSpPr>
          <p:nvPr/>
        </p:nvSpPr>
        <p:spPr>
          <a:xfrm>
            <a:off x="1933732" y="582924"/>
            <a:ext cx="9947214" cy="809298"/>
          </a:xfrm>
          <a:prstGeom prst="rect">
            <a:avLst/>
          </a:prstGeom>
        </p:spPr>
        <p:txBody>
          <a:bodyPr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200" dirty="0"/>
              <a:t>Identifying Seasonal Patterns of Hate Crime</a:t>
            </a:r>
            <a:endParaRPr lang="en-PK" sz="3200" dirty="0"/>
          </a:p>
        </p:txBody>
      </p:sp>
      <p:sp>
        <p:nvSpPr>
          <p:cNvPr id="6" name="TextBox 5">
            <a:extLst>
              <a:ext uri="{FF2B5EF4-FFF2-40B4-BE49-F238E27FC236}">
                <a16:creationId xmlns:a16="http://schemas.microsoft.com/office/drawing/2014/main" id="{2A0CABBE-F1FE-0217-25F4-89DBD74B72F9}"/>
              </a:ext>
            </a:extLst>
          </p:cNvPr>
          <p:cNvSpPr txBox="1"/>
          <p:nvPr/>
        </p:nvSpPr>
        <p:spPr>
          <a:xfrm>
            <a:off x="1031631" y="5844461"/>
            <a:ext cx="9835661" cy="646331"/>
          </a:xfrm>
          <a:prstGeom prst="rect">
            <a:avLst/>
          </a:prstGeom>
          <a:noFill/>
        </p:spPr>
        <p:txBody>
          <a:bodyPr wrap="square">
            <a:spAutoFit/>
          </a:bodyPr>
          <a:lstStyle/>
          <a:p>
            <a:r>
              <a:rPr lang="en-GB" dirty="0"/>
              <a:t>Hate crimes tend to increase during mid-year and toward the year's end. This could relate to social or political events, holidays, or increased public gatherings during those times.</a:t>
            </a:r>
            <a:endParaRPr lang="en-PK" dirty="0"/>
          </a:p>
        </p:txBody>
      </p:sp>
    </p:spTree>
    <p:extLst>
      <p:ext uri="{BB962C8B-B14F-4D97-AF65-F5344CB8AC3E}">
        <p14:creationId xmlns:p14="http://schemas.microsoft.com/office/powerpoint/2010/main" val="832534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188592-9488-3630-448C-C92D0A5E7A2A}"/>
              </a:ext>
            </a:extLst>
          </p:cNvPr>
          <p:cNvPicPr>
            <a:picLocks noChangeAspect="1"/>
          </p:cNvPicPr>
          <p:nvPr/>
        </p:nvPicPr>
        <p:blipFill>
          <a:blip r:embed="rId3"/>
          <a:stretch>
            <a:fillRect/>
          </a:stretch>
        </p:blipFill>
        <p:spPr>
          <a:xfrm>
            <a:off x="8305800" y="4470400"/>
            <a:ext cx="3886200" cy="2387600"/>
          </a:xfrm>
          <a:prstGeom prst="rect">
            <a:avLst/>
          </a:prstGeom>
        </p:spPr>
      </p:pic>
      <p:pic>
        <p:nvPicPr>
          <p:cNvPr id="3" name="Picture 2">
            <a:extLst>
              <a:ext uri="{FF2B5EF4-FFF2-40B4-BE49-F238E27FC236}">
                <a16:creationId xmlns:a16="http://schemas.microsoft.com/office/drawing/2014/main" id="{527073B5-B97C-A492-5B4E-0FE3E137BCFA}"/>
              </a:ext>
            </a:extLst>
          </p:cNvPr>
          <p:cNvPicPr>
            <a:picLocks noChangeAspect="1"/>
          </p:cNvPicPr>
          <p:nvPr/>
        </p:nvPicPr>
        <p:blipFill>
          <a:blip r:embed="rId4"/>
          <a:srcRect t="3990" r="1042" b="12065"/>
          <a:stretch/>
        </p:blipFill>
        <p:spPr>
          <a:xfrm>
            <a:off x="763644" y="1454577"/>
            <a:ext cx="11111527" cy="3015823"/>
          </a:xfrm>
          <a:prstGeom prst="rect">
            <a:avLst/>
          </a:prstGeom>
        </p:spPr>
      </p:pic>
      <p:sp>
        <p:nvSpPr>
          <p:cNvPr id="6" name="Title 1">
            <a:extLst>
              <a:ext uri="{FF2B5EF4-FFF2-40B4-BE49-F238E27FC236}">
                <a16:creationId xmlns:a16="http://schemas.microsoft.com/office/drawing/2014/main" id="{A6A56448-F621-544B-F7C1-8E7C560E1DFA}"/>
              </a:ext>
            </a:extLst>
          </p:cNvPr>
          <p:cNvSpPr txBox="1">
            <a:spLocks/>
          </p:cNvSpPr>
          <p:nvPr/>
        </p:nvSpPr>
        <p:spPr>
          <a:xfrm>
            <a:off x="2908092" y="391484"/>
            <a:ext cx="9947214" cy="809298"/>
          </a:xfrm>
          <a:prstGeom prst="rect">
            <a:avLst/>
          </a:prstGeom>
        </p:spPr>
        <p:txBody>
          <a:bodyPr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200" dirty="0"/>
              <a:t>Trends in Hate Crimes Across the Week</a:t>
            </a:r>
            <a:endParaRPr lang="en-PK" sz="3200" dirty="0"/>
          </a:p>
        </p:txBody>
      </p:sp>
      <p:sp>
        <p:nvSpPr>
          <p:cNvPr id="5" name="TextBox 4">
            <a:extLst>
              <a:ext uri="{FF2B5EF4-FFF2-40B4-BE49-F238E27FC236}">
                <a16:creationId xmlns:a16="http://schemas.microsoft.com/office/drawing/2014/main" id="{EE0B00B0-E8A4-FAC0-DC7F-8D349BDFE852}"/>
              </a:ext>
            </a:extLst>
          </p:cNvPr>
          <p:cNvSpPr txBox="1"/>
          <p:nvPr/>
        </p:nvSpPr>
        <p:spPr>
          <a:xfrm>
            <a:off x="763644" y="4787037"/>
            <a:ext cx="7476393" cy="1754326"/>
          </a:xfrm>
          <a:prstGeom prst="rect">
            <a:avLst/>
          </a:prstGeom>
          <a:noFill/>
        </p:spPr>
        <p:txBody>
          <a:bodyPr wrap="square">
            <a:spAutoFit/>
          </a:bodyPr>
          <a:lstStyle/>
          <a:p>
            <a:pPr>
              <a:buFont typeface="Arial" panose="020B0604020202020204" pitchFamily="34" charset="0"/>
              <a:buChar char="•"/>
            </a:pPr>
            <a:r>
              <a:rPr lang="en-GB" b="1" dirty="0"/>
              <a:t>Saturday and Sunday</a:t>
            </a:r>
            <a:r>
              <a:rPr lang="en-GB" dirty="0"/>
              <a:t> report the </a:t>
            </a:r>
            <a:r>
              <a:rPr lang="en-GB" b="1" dirty="0"/>
              <a:t>highest number of incidents</a:t>
            </a:r>
            <a:r>
              <a:rPr lang="en-GB" dirty="0"/>
              <a:t> (50 each), suggesting that hate crimes are most likely to occur on weekends.</a:t>
            </a:r>
          </a:p>
          <a:p>
            <a:pPr>
              <a:buFont typeface="Arial" panose="020B0604020202020204" pitchFamily="34" charset="0"/>
              <a:buChar char="•"/>
            </a:pPr>
            <a:endParaRPr lang="en-GB" dirty="0"/>
          </a:p>
          <a:p>
            <a:pPr>
              <a:buFont typeface="Arial" panose="020B0604020202020204" pitchFamily="34" charset="0"/>
              <a:buChar char="•"/>
            </a:pPr>
            <a:r>
              <a:rPr lang="en-GB" b="1" dirty="0"/>
              <a:t>Monday and Wednesday</a:t>
            </a:r>
            <a:r>
              <a:rPr lang="en-GB" dirty="0"/>
              <a:t> follow with 38 incidents each.</a:t>
            </a:r>
          </a:p>
          <a:p>
            <a:pPr>
              <a:buFont typeface="Arial" panose="020B0604020202020204" pitchFamily="34" charset="0"/>
              <a:buChar char="•"/>
            </a:pPr>
            <a:endParaRPr lang="en-GB" dirty="0"/>
          </a:p>
          <a:p>
            <a:pPr>
              <a:buFont typeface="Arial" panose="020B0604020202020204" pitchFamily="34" charset="0"/>
              <a:buChar char="•"/>
            </a:pPr>
            <a:r>
              <a:rPr lang="en-GB" b="1" dirty="0"/>
              <a:t>Tuesday (28)</a:t>
            </a:r>
            <a:r>
              <a:rPr lang="en-GB" dirty="0"/>
              <a:t> and </a:t>
            </a:r>
            <a:r>
              <a:rPr lang="en-GB" b="1" dirty="0"/>
              <a:t>Friday (26)</a:t>
            </a:r>
            <a:r>
              <a:rPr lang="en-GB" dirty="0"/>
              <a:t> show the </a:t>
            </a:r>
            <a:r>
              <a:rPr lang="en-GB" b="1" dirty="0"/>
              <a:t>lowest weekday activity</a:t>
            </a:r>
            <a:r>
              <a:rPr lang="en-GB" dirty="0"/>
              <a:t>.</a:t>
            </a:r>
          </a:p>
        </p:txBody>
      </p:sp>
    </p:spTree>
    <p:extLst>
      <p:ext uri="{BB962C8B-B14F-4D97-AF65-F5344CB8AC3E}">
        <p14:creationId xmlns:p14="http://schemas.microsoft.com/office/powerpoint/2010/main" val="2220319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355373-1D7A-331F-C822-838EF7876A7E}"/>
              </a:ext>
            </a:extLst>
          </p:cNvPr>
          <p:cNvPicPr>
            <a:picLocks noChangeAspect="1"/>
          </p:cNvPicPr>
          <p:nvPr/>
        </p:nvPicPr>
        <p:blipFill>
          <a:blip r:embed="rId3"/>
          <a:srcRect b="1140"/>
          <a:stretch/>
        </p:blipFill>
        <p:spPr>
          <a:xfrm>
            <a:off x="3427201" y="724790"/>
            <a:ext cx="7230100" cy="5674081"/>
          </a:xfrm>
          <a:prstGeom prst="rect">
            <a:avLst/>
          </a:prstGeom>
        </p:spPr>
      </p:pic>
      <p:pic>
        <p:nvPicPr>
          <p:cNvPr id="3" name="Picture 2">
            <a:extLst>
              <a:ext uri="{FF2B5EF4-FFF2-40B4-BE49-F238E27FC236}">
                <a16:creationId xmlns:a16="http://schemas.microsoft.com/office/drawing/2014/main" id="{68069A75-B879-059E-4075-5495A50C9D29}"/>
              </a:ext>
            </a:extLst>
          </p:cNvPr>
          <p:cNvPicPr>
            <a:picLocks noChangeAspect="1"/>
          </p:cNvPicPr>
          <p:nvPr/>
        </p:nvPicPr>
        <p:blipFill>
          <a:blip r:embed="rId4"/>
          <a:srcRect l="1689" t="8951" r="4814" b="8953"/>
          <a:stretch/>
        </p:blipFill>
        <p:spPr>
          <a:xfrm>
            <a:off x="8346831" y="5115396"/>
            <a:ext cx="3845169" cy="1688124"/>
          </a:xfrm>
          <a:prstGeom prst="rect">
            <a:avLst/>
          </a:prstGeom>
        </p:spPr>
      </p:pic>
      <p:sp>
        <p:nvSpPr>
          <p:cNvPr id="4" name="Title 1">
            <a:extLst>
              <a:ext uri="{FF2B5EF4-FFF2-40B4-BE49-F238E27FC236}">
                <a16:creationId xmlns:a16="http://schemas.microsoft.com/office/drawing/2014/main" id="{85343A3B-BEC4-4F37-385A-1DA8CE682CFE}"/>
              </a:ext>
            </a:extLst>
          </p:cNvPr>
          <p:cNvSpPr txBox="1">
            <a:spLocks/>
          </p:cNvSpPr>
          <p:nvPr/>
        </p:nvSpPr>
        <p:spPr>
          <a:xfrm>
            <a:off x="591536" y="191187"/>
            <a:ext cx="9947214" cy="809298"/>
          </a:xfrm>
          <a:prstGeom prst="rect">
            <a:avLst/>
          </a:prstGeom>
        </p:spPr>
        <p:txBody>
          <a:bodyPr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200" dirty="0"/>
              <a:t>Where Hate Crimes Most Commonly Occur?</a:t>
            </a:r>
            <a:endParaRPr lang="en-PK" sz="3200" dirty="0"/>
          </a:p>
        </p:txBody>
      </p:sp>
      <p:sp>
        <p:nvSpPr>
          <p:cNvPr id="6" name="TextBox 5">
            <a:extLst>
              <a:ext uri="{FF2B5EF4-FFF2-40B4-BE49-F238E27FC236}">
                <a16:creationId xmlns:a16="http://schemas.microsoft.com/office/drawing/2014/main" id="{D6DBC5DE-039A-FF70-3610-D9A899119CA8}"/>
              </a:ext>
            </a:extLst>
          </p:cNvPr>
          <p:cNvSpPr txBox="1"/>
          <p:nvPr/>
        </p:nvSpPr>
        <p:spPr>
          <a:xfrm>
            <a:off x="178901" y="2145406"/>
            <a:ext cx="3427201" cy="3108543"/>
          </a:xfrm>
          <a:prstGeom prst="rect">
            <a:avLst/>
          </a:prstGeom>
          <a:noFill/>
        </p:spPr>
        <p:txBody>
          <a:bodyPr wrap="square">
            <a:spAutoFit/>
          </a:bodyPr>
          <a:lstStyle/>
          <a:p>
            <a:pPr>
              <a:buNone/>
            </a:pPr>
            <a:r>
              <a:rPr lang="en-GB" sz="1400" b="1" dirty="0"/>
              <a:t>Residence/Home</a:t>
            </a:r>
            <a:r>
              <a:rPr lang="en-GB" sz="1400" dirty="0"/>
              <a:t> is the most common location, suggesting that a significant number of hate crimes occur in private or domestic settings.</a:t>
            </a:r>
          </a:p>
          <a:p>
            <a:pPr>
              <a:buNone/>
            </a:pPr>
            <a:endParaRPr lang="en-GB" sz="1400" dirty="0"/>
          </a:p>
          <a:p>
            <a:pPr>
              <a:buNone/>
            </a:pPr>
            <a:r>
              <a:rPr lang="en-GB" sz="1400" b="1" dirty="0"/>
              <a:t>Hwy/Road/Alley/Street/Sidewalk</a:t>
            </a:r>
            <a:r>
              <a:rPr lang="en-GB" sz="1400" dirty="0"/>
              <a:t> is the second-most frequent, indicating that public spaces—especially transit areas—are also high-risk zones.</a:t>
            </a:r>
          </a:p>
          <a:p>
            <a:pPr>
              <a:buNone/>
            </a:pPr>
            <a:endParaRPr lang="en-GB" sz="1400" dirty="0"/>
          </a:p>
          <a:p>
            <a:r>
              <a:rPr lang="en-GB" sz="1400" b="1" dirty="0"/>
              <a:t>Bars/Nightclubs</a:t>
            </a:r>
            <a:r>
              <a:rPr lang="en-GB" sz="1400" dirty="0"/>
              <a:t> and </a:t>
            </a:r>
            <a:r>
              <a:rPr lang="en-GB" sz="1400" b="1" dirty="0"/>
              <a:t>Parking Lots/Garages</a:t>
            </a:r>
            <a:r>
              <a:rPr lang="en-GB" sz="1400" dirty="0"/>
              <a:t> follow, suggesting that nightlife areas and isolated public places are also key hotspots.</a:t>
            </a:r>
          </a:p>
        </p:txBody>
      </p:sp>
    </p:spTree>
    <p:extLst>
      <p:ext uri="{BB962C8B-B14F-4D97-AF65-F5344CB8AC3E}">
        <p14:creationId xmlns:p14="http://schemas.microsoft.com/office/powerpoint/2010/main" val="1414758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CCB9EC-07D3-8A50-88E2-5E22823DED8C}"/>
              </a:ext>
            </a:extLst>
          </p:cNvPr>
          <p:cNvPicPr>
            <a:picLocks noChangeAspect="1"/>
          </p:cNvPicPr>
          <p:nvPr/>
        </p:nvPicPr>
        <p:blipFill>
          <a:blip r:embed="rId2"/>
          <a:srcRect b="2933"/>
          <a:stretch/>
        </p:blipFill>
        <p:spPr>
          <a:xfrm>
            <a:off x="904999" y="1401915"/>
            <a:ext cx="6591175" cy="5456085"/>
          </a:xfrm>
          <a:prstGeom prst="rect">
            <a:avLst/>
          </a:prstGeom>
        </p:spPr>
      </p:pic>
      <p:pic>
        <p:nvPicPr>
          <p:cNvPr id="3" name="Picture 2">
            <a:extLst>
              <a:ext uri="{FF2B5EF4-FFF2-40B4-BE49-F238E27FC236}">
                <a16:creationId xmlns:a16="http://schemas.microsoft.com/office/drawing/2014/main" id="{429BAEFB-4E0A-63E3-2A8D-E82F4ED10A19}"/>
              </a:ext>
            </a:extLst>
          </p:cNvPr>
          <p:cNvPicPr>
            <a:picLocks noChangeAspect="1"/>
          </p:cNvPicPr>
          <p:nvPr/>
        </p:nvPicPr>
        <p:blipFill>
          <a:blip r:embed="rId3"/>
          <a:srcRect l="631" t="6717" r="3915" b="5970"/>
          <a:stretch/>
        </p:blipFill>
        <p:spPr>
          <a:xfrm>
            <a:off x="7780987" y="4464024"/>
            <a:ext cx="4223605" cy="1743075"/>
          </a:xfrm>
          <a:prstGeom prst="rect">
            <a:avLst/>
          </a:prstGeom>
        </p:spPr>
      </p:pic>
      <p:sp>
        <p:nvSpPr>
          <p:cNvPr id="4" name="Title 1">
            <a:extLst>
              <a:ext uri="{FF2B5EF4-FFF2-40B4-BE49-F238E27FC236}">
                <a16:creationId xmlns:a16="http://schemas.microsoft.com/office/drawing/2014/main" id="{DF352DFA-4C36-A4B2-0335-722DFA8F2446}"/>
              </a:ext>
            </a:extLst>
          </p:cNvPr>
          <p:cNvSpPr txBox="1">
            <a:spLocks/>
          </p:cNvSpPr>
          <p:nvPr/>
        </p:nvSpPr>
        <p:spPr>
          <a:xfrm>
            <a:off x="1409075" y="246252"/>
            <a:ext cx="11720273" cy="809298"/>
          </a:xfrm>
          <a:prstGeom prst="rect">
            <a:avLst/>
          </a:prstGeom>
        </p:spPr>
        <p:txBody>
          <a:bodyPr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200" dirty="0"/>
              <a:t>Demographics of Offenders in Reported Hate Crimes</a:t>
            </a:r>
            <a:endParaRPr lang="en-PK" sz="3200" dirty="0"/>
          </a:p>
        </p:txBody>
      </p:sp>
      <p:sp>
        <p:nvSpPr>
          <p:cNvPr id="6" name="TextBox 5">
            <a:extLst>
              <a:ext uri="{FF2B5EF4-FFF2-40B4-BE49-F238E27FC236}">
                <a16:creationId xmlns:a16="http://schemas.microsoft.com/office/drawing/2014/main" id="{8128DEAB-40E4-8F54-FBBD-94DCAD454B9B}"/>
              </a:ext>
            </a:extLst>
          </p:cNvPr>
          <p:cNvSpPr txBox="1"/>
          <p:nvPr/>
        </p:nvSpPr>
        <p:spPr>
          <a:xfrm>
            <a:off x="7618582" y="1233875"/>
            <a:ext cx="4092772" cy="2893100"/>
          </a:xfrm>
          <a:prstGeom prst="rect">
            <a:avLst/>
          </a:prstGeom>
          <a:noFill/>
        </p:spPr>
        <p:txBody>
          <a:bodyPr wrap="square">
            <a:spAutoFit/>
          </a:bodyPr>
          <a:lstStyle/>
          <a:p>
            <a:pPr>
              <a:buNone/>
            </a:pPr>
            <a:r>
              <a:rPr lang="en-GB" sz="1400" b="1" dirty="0"/>
              <a:t>White/Non-Hispanic</a:t>
            </a:r>
            <a:r>
              <a:rPr lang="en-GB" sz="1400" dirty="0"/>
              <a:t> offenders represent the largest known group with </a:t>
            </a:r>
            <a:r>
              <a:rPr lang="en-GB" sz="1400" b="1" dirty="0"/>
              <a:t>45 reported cases</a:t>
            </a:r>
            <a:r>
              <a:rPr lang="en-GB" sz="1400" dirty="0"/>
              <a:t>.</a:t>
            </a:r>
          </a:p>
          <a:p>
            <a:pPr>
              <a:buNone/>
            </a:pPr>
            <a:endParaRPr lang="en-GB" sz="1400" dirty="0"/>
          </a:p>
          <a:p>
            <a:pPr>
              <a:buNone/>
            </a:pPr>
            <a:r>
              <a:rPr lang="en-GB" sz="1400" b="1" dirty="0"/>
              <a:t>Unknown</a:t>
            </a:r>
            <a:r>
              <a:rPr lang="en-GB" sz="1400" dirty="0"/>
              <a:t> offender race follows closely with </a:t>
            </a:r>
            <a:r>
              <a:rPr lang="en-GB" sz="1400" b="1" dirty="0"/>
              <a:t>44 cases</a:t>
            </a:r>
            <a:r>
              <a:rPr lang="en-GB" sz="1400" dirty="0"/>
              <a:t>, highlighting a major gap in demographic reporting.</a:t>
            </a:r>
          </a:p>
          <a:p>
            <a:pPr>
              <a:buNone/>
            </a:pPr>
            <a:endParaRPr lang="en-GB" sz="1400" dirty="0"/>
          </a:p>
          <a:p>
            <a:pPr>
              <a:buNone/>
            </a:pPr>
            <a:r>
              <a:rPr lang="en-GB" sz="1400" b="1" dirty="0"/>
              <a:t>White/Hispanic</a:t>
            </a:r>
            <a:r>
              <a:rPr lang="en-GB" sz="1400" dirty="0"/>
              <a:t> offenders account for </a:t>
            </a:r>
            <a:r>
              <a:rPr lang="en-GB" sz="1400" b="1" dirty="0"/>
              <a:t>26 cases</a:t>
            </a:r>
            <a:r>
              <a:rPr lang="en-GB" sz="1400" dirty="0"/>
              <a:t>, while </a:t>
            </a:r>
            <a:r>
              <a:rPr lang="en-GB" sz="1400" b="1" dirty="0"/>
              <a:t>Black or African American/Non-Hispanic</a:t>
            </a:r>
            <a:r>
              <a:rPr lang="en-GB" sz="1400" dirty="0"/>
              <a:t> offenders account for </a:t>
            </a:r>
            <a:r>
              <a:rPr lang="en-GB" sz="1400" b="1" dirty="0"/>
              <a:t>16 cases</a:t>
            </a:r>
            <a:r>
              <a:rPr lang="en-GB" sz="1400" dirty="0"/>
              <a:t>.</a:t>
            </a:r>
          </a:p>
          <a:p>
            <a:pPr>
              <a:buNone/>
            </a:pPr>
            <a:endParaRPr lang="en-GB" sz="1400" dirty="0"/>
          </a:p>
          <a:p>
            <a:r>
              <a:rPr lang="en-GB" sz="1400" b="1" dirty="0"/>
              <a:t>White/Unknown</a:t>
            </a:r>
            <a:r>
              <a:rPr lang="en-GB" sz="1400" dirty="0"/>
              <a:t> is the smallest category, with </a:t>
            </a:r>
            <a:r>
              <a:rPr lang="en-GB" sz="1400" b="1" dirty="0"/>
              <a:t>6 cases</a:t>
            </a:r>
            <a:r>
              <a:rPr lang="en-GB" sz="1400" dirty="0"/>
              <a:t>.</a:t>
            </a:r>
          </a:p>
        </p:txBody>
      </p:sp>
    </p:spTree>
    <p:extLst>
      <p:ext uri="{BB962C8B-B14F-4D97-AF65-F5344CB8AC3E}">
        <p14:creationId xmlns:p14="http://schemas.microsoft.com/office/powerpoint/2010/main" val="4016417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58350F-F144-F3CE-3952-CE2A0C53DC7B}"/>
              </a:ext>
            </a:extLst>
          </p:cNvPr>
          <p:cNvPicPr>
            <a:picLocks noChangeAspect="1"/>
          </p:cNvPicPr>
          <p:nvPr/>
        </p:nvPicPr>
        <p:blipFill>
          <a:blip r:embed="rId2"/>
          <a:srcRect r="1593"/>
          <a:stretch/>
        </p:blipFill>
        <p:spPr>
          <a:xfrm>
            <a:off x="893356" y="1327515"/>
            <a:ext cx="7936983" cy="1959408"/>
          </a:xfrm>
          <a:prstGeom prst="rect">
            <a:avLst/>
          </a:prstGeom>
        </p:spPr>
      </p:pic>
      <p:pic>
        <p:nvPicPr>
          <p:cNvPr id="4" name="Picture 3">
            <a:extLst>
              <a:ext uri="{FF2B5EF4-FFF2-40B4-BE49-F238E27FC236}">
                <a16:creationId xmlns:a16="http://schemas.microsoft.com/office/drawing/2014/main" id="{0F418541-6FAF-F02E-0A16-85F29BF26BFB}"/>
              </a:ext>
            </a:extLst>
          </p:cNvPr>
          <p:cNvPicPr>
            <a:picLocks noChangeAspect="1"/>
          </p:cNvPicPr>
          <p:nvPr/>
        </p:nvPicPr>
        <p:blipFill>
          <a:blip r:embed="rId3"/>
          <a:stretch>
            <a:fillRect/>
          </a:stretch>
        </p:blipFill>
        <p:spPr>
          <a:xfrm>
            <a:off x="771082" y="4051005"/>
            <a:ext cx="9201314" cy="1691688"/>
          </a:xfrm>
          <a:prstGeom prst="rect">
            <a:avLst/>
          </a:prstGeom>
        </p:spPr>
      </p:pic>
      <p:sp>
        <p:nvSpPr>
          <p:cNvPr id="6" name="TextBox 5">
            <a:extLst>
              <a:ext uri="{FF2B5EF4-FFF2-40B4-BE49-F238E27FC236}">
                <a16:creationId xmlns:a16="http://schemas.microsoft.com/office/drawing/2014/main" id="{DD1F3D77-56CF-37BD-5C3C-530DCBE50FEB}"/>
              </a:ext>
            </a:extLst>
          </p:cNvPr>
          <p:cNvSpPr txBox="1"/>
          <p:nvPr/>
        </p:nvSpPr>
        <p:spPr>
          <a:xfrm>
            <a:off x="1029848" y="301823"/>
            <a:ext cx="10132304" cy="584775"/>
          </a:xfrm>
          <a:prstGeom prst="rect">
            <a:avLst/>
          </a:prstGeom>
          <a:noFill/>
        </p:spPr>
        <p:txBody>
          <a:bodyPr wrap="square">
            <a:spAutoFit/>
          </a:bodyPr>
          <a:lstStyle/>
          <a:p>
            <a:r>
              <a:rPr lang="en-PK" sz="3200" b="1" dirty="0"/>
              <a:t>Adults VS Under-Aged Offendors</a:t>
            </a:r>
          </a:p>
        </p:txBody>
      </p:sp>
      <p:sp>
        <p:nvSpPr>
          <p:cNvPr id="8" name="TextBox 7">
            <a:extLst>
              <a:ext uri="{FF2B5EF4-FFF2-40B4-BE49-F238E27FC236}">
                <a16:creationId xmlns:a16="http://schemas.microsoft.com/office/drawing/2014/main" id="{FE569DCF-00C0-DE50-88B5-7E887F11F02E}"/>
              </a:ext>
            </a:extLst>
          </p:cNvPr>
          <p:cNvSpPr txBox="1"/>
          <p:nvPr/>
        </p:nvSpPr>
        <p:spPr>
          <a:xfrm>
            <a:off x="5781453" y="1116360"/>
            <a:ext cx="6097772" cy="646331"/>
          </a:xfrm>
          <a:prstGeom prst="rect">
            <a:avLst/>
          </a:prstGeom>
          <a:noFill/>
        </p:spPr>
        <p:txBody>
          <a:bodyPr wrap="square">
            <a:spAutoFit/>
          </a:bodyPr>
          <a:lstStyle/>
          <a:p>
            <a:r>
              <a:rPr lang="en-GB" b="1" dirty="0"/>
              <a:t>183 incidents involved exactly one adult offender</a:t>
            </a:r>
            <a:r>
              <a:rPr lang="en-GB" dirty="0"/>
              <a:t>, making it the most common offender profile in hate crimes.</a:t>
            </a:r>
          </a:p>
        </p:txBody>
      </p:sp>
      <p:sp>
        <p:nvSpPr>
          <p:cNvPr id="10" name="TextBox 9">
            <a:extLst>
              <a:ext uri="{FF2B5EF4-FFF2-40B4-BE49-F238E27FC236}">
                <a16:creationId xmlns:a16="http://schemas.microsoft.com/office/drawing/2014/main" id="{7B4861FC-09DE-A3FF-6007-4F4DA38640A2}"/>
              </a:ext>
            </a:extLst>
          </p:cNvPr>
          <p:cNvSpPr txBox="1"/>
          <p:nvPr/>
        </p:nvSpPr>
        <p:spPr>
          <a:xfrm>
            <a:off x="5781453" y="3174912"/>
            <a:ext cx="6097772" cy="646331"/>
          </a:xfrm>
          <a:prstGeom prst="rect">
            <a:avLst/>
          </a:prstGeom>
          <a:noFill/>
        </p:spPr>
        <p:txBody>
          <a:bodyPr wrap="square">
            <a:spAutoFit/>
          </a:bodyPr>
          <a:lstStyle/>
          <a:p>
            <a:r>
              <a:rPr lang="en-GB" b="1" dirty="0"/>
              <a:t>Only 18 incidents involved two or more adult offenders</a:t>
            </a:r>
            <a:r>
              <a:rPr lang="en-GB" dirty="0"/>
              <a:t>, showing that group participation is relatively rare.</a:t>
            </a:r>
          </a:p>
        </p:txBody>
      </p:sp>
      <p:sp>
        <p:nvSpPr>
          <p:cNvPr id="12" name="TextBox 11">
            <a:extLst>
              <a:ext uri="{FF2B5EF4-FFF2-40B4-BE49-F238E27FC236}">
                <a16:creationId xmlns:a16="http://schemas.microsoft.com/office/drawing/2014/main" id="{776D1BBB-558D-3B56-D195-485B91151914}"/>
              </a:ext>
            </a:extLst>
          </p:cNvPr>
          <p:cNvSpPr txBox="1"/>
          <p:nvPr/>
        </p:nvSpPr>
        <p:spPr>
          <a:xfrm>
            <a:off x="5911990" y="5972455"/>
            <a:ext cx="6097772" cy="646331"/>
          </a:xfrm>
          <a:prstGeom prst="rect">
            <a:avLst/>
          </a:prstGeom>
          <a:noFill/>
        </p:spPr>
        <p:txBody>
          <a:bodyPr wrap="square">
            <a:spAutoFit/>
          </a:bodyPr>
          <a:lstStyle/>
          <a:p>
            <a:r>
              <a:rPr lang="en-GB" b="1" dirty="0"/>
              <a:t>211 incidents had zero underage offenders</a:t>
            </a:r>
            <a:r>
              <a:rPr lang="en-GB" dirty="0"/>
              <a:t>, while only </a:t>
            </a:r>
            <a:r>
              <a:rPr lang="en-GB" b="1" dirty="0"/>
              <a:t>15 incidents had one or more.</a:t>
            </a:r>
            <a:endParaRPr lang="en-GB" dirty="0"/>
          </a:p>
        </p:txBody>
      </p:sp>
    </p:spTree>
    <p:extLst>
      <p:ext uri="{BB962C8B-B14F-4D97-AF65-F5344CB8AC3E}">
        <p14:creationId xmlns:p14="http://schemas.microsoft.com/office/powerpoint/2010/main" val="401256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9CC387-5B21-6CEB-504F-EBB322292259}"/>
              </a:ext>
            </a:extLst>
          </p:cNvPr>
          <p:cNvSpPr txBox="1">
            <a:spLocks/>
          </p:cNvSpPr>
          <p:nvPr/>
        </p:nvSpPr>
        <p:spPr>
          <a:xfrm>
            <a:off x="635278" y="838855"/>
            <a:ext cx="9277519" cy="11774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PK" sz="4800" dirty="0"/>
              <a:t>DATA SET: </a:t>
            </a:r>
          </a:p>
        </p:txBody>
      </p:sp>
      <p:sp>
        <p:nvSpPr>
          <p:cNvPr id="6" name="TextBox 5">
            <a:extLst>
              <a:ext uri="{FF2B5EF4-FFF2-40B4-BE49-F238E27FC236}">
                <a16:creationId xmlns:a16="http://schemas.microsoft.com/office/drawing/2014/main" id="{3D41AF39-B992-A8DE-DA53-1CC93526BC10}"/>
              </a:ext>
            </a:extLst>
          </p:cNvPr>
          <p:cNvSpPr txBox="1"/>
          <p:nvPr/>
        </p:nvSpPr>
        <p:spPr>
          <a:xfrm>
            <a:off x="3350301" y="1901612"/>
            <a:ext cx="6100996" cy="584775"/>
          </a:xfrm>
          <a:prstGeom prst="rect">
            <a:avLst/>
          </a:prstGeom>
          <a:noFill/>
        </p:spPr>
        <p:txBody>
          <a:bodyPr wrap="square">
            <a:spAutoFit/>
          </a:bodyPr>
          <a:lstStyle/>
          <a:p>
            <a:r>
              <a:rPr lang="en-PK" sz="3200" b="1" dirty="0">
                <a:hlinkClick r:id="rId2"/>
              </a:rPr>
              <a:t>Data.gov</a:t>
            </a:r>
            <a:endParaRPr lang="en-PK" sz="3200" b="1" dirty="0"/>
          </a:p>
        </p:txBody>
      </p:sp>
      <p:sp>
        <p:nvSpPr>
          <p:cNvPr id="7" name="TextBox 6">
            <a:extLst>
              <a:ext uri="{FF2B5EF4-FFF2-40B4-BE49-F238E27FC236}">
                <a16:creationId xmlns:a16="http://schemas.microsoft.com/office/drawing/2014/main" id="{D66AD27D-82FF-FE00-159E-87FFF630CF13}"/>
              </a:ext>
            </a:extLst>
          </p:cNvPr>
          <p:cNvSpPr txBox="1"/>
          <p:nvPr/>
        </p:nvSpPr>
        <p:spPr>
          <a:xfrm>
            <a:off x="3350301" y="3429000"/>
            <a:ext cx="6100996" cy="584775"/>
          </a:xfrm>
          <a:prstGeom prst="rect">
            <a:avLst/>
          </a:prstGeom>
          <a:noFill/>
        </p:spPr>
        <p:txBody>
          <a:bodyPr wrap="square">
            <a:spAutoFit/>
          </a:bodyPr>
          <a:lstStyle/>
          <a:p>
            <a:r>
              <a:rPr lang="en-PK" sz="3200" b="1" dirty="0"/>
              <a:t>City of Austin</a:t>
            </a:r>
          </a:p>
        </p:txBody>
      </p:sp>
      <p:sp>
        <p:nvSpPr>
          <p:cNvPr id="9" name="TextBox 8">
            <a:extLst>
              <a:ext uri="{FF2B5EF4-FFF2-40B4-BE49-F238E27FC236}">
                <a16:creationId xmlns:a16="http://schemas.microsoft.com/office/drawing/2014/main" id="{D88B935A-D411-6165-5FD2-4D126A721800}"/>
              </a:ext>
            </a:extLst>
          </p:cNvPr>
          <p:cNvSpPr txBox="1"/>
          <p:nvPr/>
        </p:nvSpPr>
        <p:spPr>
          <a:xfrm>
            <a:off x="3350301" y="5532111"/>
            <a:ext cx="6100996" cy="1077218"/>
          </a:xfrm>
          <a:prstGeom prst="rect">
            <a:avLst/>
          </a:prstGeom>
          <a:noFill/>
        </p:spPr>
        <p:txBody>
          <a:bodyPr wrap="square">
            <a:spAutoFit/>
          </a:bodyPr>
          <a:lstStyle/>
          <a:p>
            <a:r>
              <a:rPr lang="en-GB" sz="3200" b="0" i="0" dirty="0">
                <a:solidFill>
                  <a:srgbClr val="001D35"/>
                </a:solidFill>
                <a:effectLst/>
                <a:latin typeface="Google Sans"/>
              </a:rPr>
              <a:t>Austin is currently the </a:t>
            </a:r>
            <a:r>
              <a:rPr lang="en-GB" sz="3200" dirty="0"/>
              <a:t>11th largest city</a:t>
            </a:r>
            <a:r>
              <a:rPr lang="en-GB" sz="3200" b="0" i="0" dirty="0">
                <a:solidFill>
                  <a:srgbClr val="001D35"/>
                </a:solidFill>
                <a:effectLst/>
                <a:latin typeface="Google Sans"/>
              </a:rPr>
              <a:t> in the United States.</a:t>
            </a:r>
            <a:endParaRPr lang="en-PK" sz="3200" dirty="0"/>
          </a:p>
        </p:txBody>
      </p:sp>
      <p:sp>
        <p:nvSpPr>
          <p:cNvPr id="11" name="TextBox 10">
            <a:extLst>
              <a:ext uri="{FF2B5EF4-FFF2-40B4-BE49-F238E27FC236}">
                <a16:creationId xmlns:a16="http://schemas.microsoft.com/office/drawing/2014/main" id="{663CABC5-353B-1212-5A97-331A8F9362EF}"/>
              </a:ext>
            </a:extLst>
          </p:cNvPr>
          <p:cNvSpPr txBox="1"/>
          <p:nvPr/>
        </p:nvSpPr>
        <p:spPr>
          <a:xfrm>
            <a:off x="3350301" y="4266007"/>
            <a:ext cx="8641830" cy="1077218"/>
          </a:xfrm>
          <a:prstGeom prst="rect">
            <a:avLst/>
          </a:prstGeom>
          <a:noFill/>
        </p:spPr>
        <p:txBody>
          <a:bodyPr wrap="square">
            <a:spAutoFit/>
          </a:bodyPr>
          <a:lstStyle/>
          <a:p>
            <a:r>
              <a:rPr lang="en-GB" sz="3200" b="0" i="0" dirty="0">
                <a:solidFill>
                  <a:srgbClr val="040C28"/>
                </a:solidFill>
                <a:effectLst/>
                <a:latin typeface="Google Sans"/>
              </a:rPr>
              <a:t>Texas is the second largest state in the United States by both land area and population</a:t>
            </a:r>
            <a:endParaRPr lang="en-PK" sz="3200" dirty="0"/>
          </a:p>
        </p:txBody>
      </p:sp>
      <p:sp>
        <p:nvSpPr>
          <p:cNvPr id="2" name="TextBox 1">
            <a:extLst>
              <a:ext uri="{FF2B5EF4-FFF2-40B4-BE49-F238E27FC236}">
                <a16:creationId xmlns:a16="http://schemas.microsoft.com/office/drawing/2014/main" id="{616E22DB-5EB6-539B-C03B-AF5EDB71CF30}"/>
              </a:ext>
            </a:extLst>
          </p:cNvPr>
          <p:cNvSpPr txBox="1"/>
          <p:nvPr/>
        </p:nvSpPr>
        <p:spPr>
          <a:xfrm>
            <a:off x="3350301" y="2591993"/>
            <a:ext cx="6100996" cy="584775"/>
          </a:xfrm>
          <a:prstGeom prst="rect">
            <a:avLst/>
          </a:prstGeom>
          <a:noFill/>
        </p:spPr>
        <p:txBody>
          <a:bodyPr wrap="square">
            <a:spAutoFit/>
          </a:bodyPr>
          <a:lstStyle/>
          <a:p>
            <a:r>
              <a:rPr lang="en-PK" sz="3200" b="1" dirty="0"/>
              <a:t>Derived on: April 15th</a:t>
            </a:r>
          </a:p>
        </p:txBody>
      </p:sp>
    </p:spTree>
    <p:extLst>
      <p:ext uri="{BB962C8B-B14F-4D97-AF65-F5344CB8AC3E}">
        <p14:creationId xmlns:p14="http://schemas.microsoft.com/office/powerpoint/2010/main" val="33585313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8A62A6-6693-DB57-DD84-B68ABA1CEBDA}"/>
              </a:ext>
            </a:extLst>
          </p:cNvPr>
          <p:cNvPicPr>
            <a:picLocks noChangeAspect="1"/>
          </p:cNvPicPr>
          <p:nvPr/>
        </p:nvPicPr>
        <p:blipFill>
          <a:blip r:embed="rId2"/>
          <a:srcRect t="2785" r="1409" b="1"/>
          <a:stretch/>
        </p:blipFill>
        <p:spPr>
          <a:xfrm>
            <a:off x="510687" y="1250321"/>
            <a:ext cx="9688594" cy="1896916"/>
          </a:xfrm>
          <a:prstGeom prst="rect">
            <a:avLst/>
          </a:prstGeom>
        </p:spPr>
      </p:pic>
      <p:pic>
        <p:nvPicPr>
          <p:cNvPr id="5" name="Picture 4">
            <a:extLst>
              <a:ext uri="{FF2B5EF4-FFF2-40B4-BE49-F238E27FC236}">
                <a16:creationId xmlns:a16="http://schemas.microsoft.com/office/drawing/2014/main" id="{D3F5DFF4-F184-B9BA-3CF2-997AA6BC1A83}"/>
              </a:ext>
            </a:extLst>
          </p:cNvPr>
          <p:cNvPicPr>
            <a:picLocks noChangeAspect="1"/>
          </p:cNvPicPr>
          <p:nvPr/>
        </p:nvPicPr>
        <p:blipFill>
          <a:blip r:embed="rId3"/>
          <a:stretch>
            <a:fillRect/>
          </a:stretch>
        </p:blipFill>
        <p:spPr>
          <a:xfrm>
            <a:off x="436100" y="3619467"/>
            <a:ext cx="11546793" cy="1629302"/>
          </a:xfrm>
          <a:prstGeom prst="rect">
            <a:avLst/>
          </a:prstGeom>
        </p:spPr>
      </p:pic>
      <p:sp>
        <p:nvSpPr>
          <p:cNvPr id="15" name="TextBox 14">
            <a:extLst>
              <a:ext uri="{FF2B5EF4-FFF2-40B4-BE49-F238E27FC236}">
                <a16:creationId xmlns:a16="http://schemas.microsoft.com/office/drawing/2014/main" id="{CD399A06-B0BC-D7BD-9E25-869EDA534736}"/>
              </a:ext>
            </a:extLst>
          </p:cNvPr>
          <p:cNvSpPr txBox="1"/>
          <p:nvPr/>
        </p:nvSpPr>
        <p:spPr>
          <a:xfrm>
            <a:off x="992039" y="158951"/>
            <a:ext cx="9879980" cy="584775"/>
          </a:xfrm>
          <a:prstGeom prst="rect">
            <a:avLst/>
          </a:prstGeom>
          <a:noFill/>
        </p:spPr>
        <p:txBody>
          <a:bodyPr wrap="square">
            <a:spAutoFit/>
          </a:bodyPr>
          <a:lstStyle/>
          <a:p>
            <a:r>
              <a:rPr lang="en-PK" sz="3200" b="1" dirty="0"/>
              <a:t>Adults VS Under-Aged Victims</a:t>
            </a:r>
          </a:p>
        </p:txBody>
      </p:sp>
      <p:sp>
        <p:nvSpPr>
          <p:cNvPr id="17" name="TextBox 16">
            <a:extLst>
              <a:ext uri="{FF2B5EF4-FFF2-40B4-BE49-F238E27FC236}">
                <a16:creationId xmlns:a16="http://schemas.microsoft.com/office/drawing/2014/main" id="{2FA1F2DD-8FDB-BF01-E0FB-84AFE7D77AD3}"/>
              </a:ext>
            </a:extLst>
          </p:cNvPr>
          <p:cNvSpPr txBox="1"/>
          <p:nvPr/>
        </p:nvSpPr>
        <p:spPr>
          <a:xfrm>
            <a:off x="5829973" y="979841"/>
            <a:ext cx="6097772" cy="646331"/>
          </a:xfrm>
          <a:prstGeom prst="rect">
            <a:avLst/>
          </a:prstGeom>
          <a:noFill/>
        </p:spPr>
        <p:txBody>
          <a:bodyPr wrap="square">
            <a:spAutoFit/>
          </a:bodyPr>
          <a:lstStyle/>
          <a:p>
            <a:pPr>
              <a:buNone/>
            </a:pPr>
            <a:r>
              <a:rPr lang="en-GB" b="1" dirty="0"/>
              <a:t>231 incidents involved exactly one adult victim</a:t>
            </a:r>
            <a:r>
              <a:rPr lang="en-GB" dirty="0"/>
              <a:t>, making it the most common victim profile in hate crimes.</a:t>
            </a:r>
          </a:p>
        </p:txBody>
      </p:sp>
      <p:sp>
        <p:nvSpPr>
          <p:cNvPr id="19" name="TextBox 18">
            <a:extLst>
              <a:ext uri="{FF2B5EF4-FFF2-40B4-BE49-F238E27FC236}">
                <a16:creationId xmlns:a16="http://schemas.microsoft.com/office/drawing/2014/main" id="{8D91E251-CD0C-0B93-FC98-CB11D40636D6}"/>
              </a:ext>
            </a:extLst>
          </p:cNvPr>
          <p:cNvSpPr txBox="1"/>
          <p:nvPr/>
        </p:nvSpPr>
        <p:spPr>
          <a:xfrm>
            <a:off x="5932029" y="5573164"/>
            <a:ext cx="6166882" cy="923330"/>
          </a:xfrm>
          <a:prstGeom prst="rect">
            <a:avLst/>
          </a:prstGeom>
          <a:noFill/>
        </p:spPr>
        <p:txBody>
          <a:bodyPr wrap="square">
            <a:spAutoFit/>
          </a:bodyPr>
          <a:lstStyle/>
          <a:p>
            <a:r>
              <a:rPr lang="en-GB" b="1" dirty="0"/>
              <a:t>253 incidents had zero underage victims</a:t>
            </a:r>
            <a:r>
              <a:rPr lang="en-GB" dirty="0"/>
              <a:t>, while only </a:t>
            </a:r>
            <a:r>
              <a:rPr lang="en-GB" b="1" dirty="0"/>
              <a:t>12 incidents</a:t>
            </a:r>
            <a:r>
              <a:rPr lang="en-GB" dirty="0"/>
              <a:t> involved one, and just </a:t>
            </a:r>
            <a:r>
              <a:rPr lang="en-GB" b="1" dirty="0"/>
              <a:t>1 incident</a:t>
            </a:r>
            <a:r>
              <a:rPr lang="en-GB" dirty="0"/>
              <a:t> had unknown victim age data.</a:t>
            </a:r>
          </a:p>
        </p:txBody>
      </p:sp>
      <p:sp>
        <p:nvSpPr>
          <p:cNvPr id="4" name="TextBox 3">
            <a:extLst>
              <a:ext uri="{FF2B5EF4-FFF2-40B4-BE49-F238E27FC236}">
                <a16:creationId xmlns:a16="http://schemas.microsoft.com/office/drawing/2014/main" id="{69F4773C-47FE-0622-CC27-6FF43B14D5C4}"/>
              </a:ext>
            </a:extLst>
          </p:cNvPr>
          <p:cNvSpPr txBox="1"/>
          <p:nvPr/>
        </p:nvSpPr>
        <p:spPr>
          <a:xfrm>
            <a:off x="5829973" y="3105834"/>
            <a:ext cx="6152920" cy="646331"/>
          </a:xfrm>
          <a:prstGeom prst="rect">
            <a:avLst/>
          </a:prstGeom>
          <a:noFill/>
        </p:spPr>
        <p:txBody>
          <a:bodyPr wrap="square">
            <a:spAutoFit/>
          </a:bodyPr>
          <a:lstStyle/>
          <a:p>
            <a:r>
              <a:rPr lang="en-GB" dirty="0"/>
              <a:t>Only </a:t>
            </a:r>
            <a:r>
              <a:rPr lang="en-GB" b="1" dirty="0"/>
              <a:t>19 incidents</a:t>
            </a:r>
            <a:r>
              <a:rPr lang="en-GB" dirty="0"/>
              <a:t> involved multiple adult victims, while </a:t>
            </a:r>
            <a:r>
              <a:rPr lang="en-GB" b="1" dirty="0"/>
              <a:t>16 incidents reported no adult victims</a:t>
            </a:r>
            <a:r>
              <a:rPr lang="en-GB" dirty="0"/>
              <a:t> at all.</a:t>
            </a:r>
          </a:p>
        </p:txBody>
      </p:sp>
    </p:spTree>
    <p:extLst>
      <p:ext uri="{BB962C8B-B14F-4D97-AF65-F5344CB8AC3E}">
        <p14:creationId xmlns:p14="http://schemas.microsoft.com/office/powerpoint/2010/main" val="3331269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FC629-4D9C-3E1E-5544-6E3FC833A25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EF67A8-4C58-8693-5970-9E9A3D127AE4}"/>
              </a:ext>
            </a:extLst>
          </p:cNvPr>
          <p:cNvSpPr txBox="1"/>
          <p:nvPr/>
        </p:nvSpPr>
        <p:spPr>
          <a:xfrm>
            <a:off x="1049825" y="1099445"/>
            <a:ext cx="6968938" cy="584775"/>
          </a:xfrm>
          <a:prstGeom prst="rect">
            <a:avLst/>
          </a:prstGeom>
          <a:noFill/>
        </p:spPr>
        <p:txBody>
          <a:bodyPr wrap="square">
            <a:spAutoFit/>
          </a:bodyPr>
          <a:lstStyle/>
          <a:p>
            <a:r>
              <a:rPr lang="en-PK" sz="3200" b="1" dirty="0"/>
              <a:t>Areas of Improvement</a:t>
            </a:r>
          </a:p>
        </p:txBody>
      </p:sp>
      <p:sp>
        <p:nvSpPr>
          <p:cNvPr id="4" name="TextBox 3">
            <a:extLst>
              <a:ext uri="{FF2B5EF4-FFF2-40B4-BE49-F238E27FC236}">
                <a16:creationId xmlns:a16="http://schemas.microsoft.com/office/drawing/2014/main" id="{77893C46-884E-F87C-CA2E-6B5D6DE615B4}"/>
              </a:ext>
            </a:extLst>
          </p:cNvPr>
          <p:cNvSpPr txBox="1"/>
          <p:nvPr/>
        </p:nvSpPr>
        <p:spPr>
          <a:xfrm>
            <a:off x="1920991" y="2649324"/>
            <a:ext cx="6097772" cy="2308324"/>
          </a:xfrm>
          <a:prstGeom prst="rect">
            <a:avLst/>
          </a:prstGeom>
          <a:noFill/>
        </p:spPr>
        <p:txBody>
          <a:bodyPr wrap="square">
            <a:spAutoFit/>
          </a:bodyPr>
          <a:lstStyle/>
          <a:p>
            <a:pPr marL="342900" indent="-342900">
              <a:buFont typeface="Arial" panose="020B0604020202020204" pitchFamily="34" charset="0"/>
              <a:buChar char="•"/>
            </a:pPr>
            <a:r>
              <a:rPr lang="en-GB" sz="2400" b="1" dirty="0"/>
              <a:t>Better Differentiation of </a:t>
            </a:r>
            <a:r>
              <a:rPr lang="en-GB" sz="2400" b="1" dirty="0" err="1"/>
              <a:t>Catagories</a:t>
            </a:r>
            <a:r>
              <a:rPr lang="en-GB" sz="2400" b="1" dirty="0"/>
              <a:t> (Bias, Offense, Race)</a:t>
            </a:r>
          </a:p>
          <a:p>
            <a:pPr marL="342900" indent="-342900">
              <a:buFont typeface="Arial" panose="020B0604020202020204" pitchFamily="34" charset="0"/>
              <a:buChar char="•"/>
            </a:pPr>
            <a:r>
              <a:rPr lang="en-GB" sz="2400" b="1" dirty="0"/>
              <a:t>Getting rid of the unknowns</a:t>
            </a:r>
          </a:p>
          <a:p>
            <a:pPr marL="342900" indent="-342900">
              <a:buFont typeface="Arial" panose="020B0604020202020204" pitchFamily="34" charset="0"/>
              <a:buChar char="•"/>
            </a:pPr>
            <a:r>
              <a:rPr lang="en-GB" sz="2400" b="1" dirty="0"/>
              <a:t> Timing of the Crime is not there</a:t>
            </a:r>
          </a:p>
          <a:p>
            <a:pPr marL="342900" indent="-342900">
              <a:buFont typeface="Arial" panose="020B0604020202020204" pitchFamily="34" charset="0"/>
              <a:buChar char="•"/>
            </a:pPr>
            <a:r>
              <a:rPr lang="en-GB" sz="2400" b="1" dirty="0"/>
              <a:t>Forecasting </a:t>
            </a:r>
            <a:r>
              <a:rPr lang="en-GB" sz="2400" b="1" dirty="0" err="1"/>
              <a:t>Capabaility</a:t>
            </a:r>
            <a:endParaRPr lang="en-GB" sz="2400" b="1" dirty="0"/>
          </a:p>
          <a:p>
            <a:pPr marL="342900" indent="-342900">
              <a:buFont typeface="Arial" panose="020B0604020202020204" pitchFamily="34" charset="0"/>
              <a:buChar char="•"/>
            </a:pPr>
            <a:endParaRPr lang="en-GB" sz="2400" dirty="0"/>
          </a:p>
        </p:txBody>
      </p:sp>
    </p:spTree>
    <p:extLst>
      <p:ext uri="{BB962C8B-B14F-4D97-AF65-F5344CB8AC3E}">
        <p14:creationId xmlns:p14="http://schemas.microsoft.com/office/powerpoint/2010/main" val="2676912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2FA68-0F80-B44C-408C-E1608EAA0B4D}"/>
              </a:ext>
            </a:extLst>
          </p:cNvPr>
          <p:cNvSpPr txBox="1"/>
          <p:nvPr/>
        </p:nvSpPr>
        <p:spPr>
          <a:xfrm>
            <a:off x="1049825" y="1099445"/>
            <a:ext cx="6968938" cy="584775"/>
          </a:xfrm>
          <a:prstGeom prst="rect">
            <a:avLst/>
          </a:prstGeom>
          <a:noFill/>
        </p:spPr>
        <p:txBody>
          <a:bodyPr wrap="square">
            <a:spAutoFit/>
          </a:bodyPr>
          <a:lstStyle/>
          <a:p>
            <a:r>
              <a:rPr lang="en-PK" sz="3200" b="1" dirty="0"/>
              <a:t>Conclusion</a:t>
            </a:r>
          </a:p>
        </p:txBody>
      </p:sp>
      <p:sp>
        <p:nvSpPr>
          <p:cNvPr id="5" name="TextBox 4">
            <a:extLst>
              <a:ext uri="{FF2B5EF4-FFF2-40B4-BE49-F238E27FC236}">
                <a16:creationId xmlns:a16="http://schemas.microsoft.com/office/drawing/2014/main" id="{3CB01D43-DD82-37CB-9CC1-2FC1F7472F38}"/>
              </a:ext>
            </a:extLst>
          </p:cNvPr>
          <p:cNvSpPr txBox="1"/>
          <p:nvPr/>
        </p:nvSpPr>
        <p:spPr>
          <a:xfrm>
            <a:off x="1307733" y="1924486"/>
            <a:ext cx="9125805" cy="3416320"/>
          </a:xfrm>
          <a:prstGeom prst="rect">
            <a:avLst/>
          </a:prstGeom>
          <a:noFill/>
        </p:spPr>
        <p:txBody>
          <a:bodyPr wrap="square">
            <a:spAutoFit/>
          </a:bodyPr>
          <a:lstStyle/>
          <a:p>
            <a:pPr>
              <a:buNone/>
            </a:pPr>
            <a:r>
              <a:rPr lang="en-GB" dirty="0"/>
              <a:t>In this project, I </a:t>
            </a:r>
            <a:r>
              <a:rPr lang="en-GB" dirty="0" err="1"/>
              <a:t>analyzed</a:t>
            </a:r>
            <a:r>
              <a:rPr lang="en-GB" dirty="0"/>
              <a:t> hate crime trends in Austin from 2017 to 2025 using Snowflake and Tableau. The findings revealed clear patterns: adults were the primary victims and offenders, incidents peaked in 2024, and most crimes occurred in private homes and public spaces like streets. Saturdays and Sundays saw the highest rates, and racial and LGBTQ+ biases were the leading motivations.</a:t>
            </a:r>
          </a:p>
          <a:p>
            <a:pPr>
              <a:buNone/>
            </a:pPr>
            <a:endParaRPr lang="en-GB" dirty="0"/>
          </a:p>
          <a:p>
            <a:pPr>
              <a:buNone/>
            </a:pPr>
            <a:r>
              <a:rPr lang="en-GB" dirty="0"/>
              <a:t>While the dashboard offered powerful insights, challenges included missing data on timing and unknown demographics. Future improvements should focus on better categorization, completeness of bias/race fields, and time-of-day details.</a:t>
            </a:r>
          </a:p>
          <a:p>
            <a:pPr>
              <a:buNone/>
            </a:pPr>
            <a:endParaRPr lang="en-GB" dirty="0"/>
          </a:p>
          <a:p>
            <a:r>
              <a:rPr lang="en-GB" dirty="0"/>
              <a:t>This project highlights how data can inform policy, prevention, and community support in tackling hate crimes.</a:t>
            </a:r>
          </a:p>
        </p:txBody>
      </p:sp>
    </p:spTree>
    <p:extLst>
      <p:ext uri="{BB962C8B-B14F-4D97-AF65-F5344CB8AC3E}">
        <p14:creationId xmlns:p14="http://schemas.microsoft.com/office/powerpoint/2010/main" val="353985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13D38-34D5-22F5-DC6B-28D485D961C0}"/>
              </a:ext>
            </a:extLst>
          </p:cNvPr>
          <p:cNvSpPr txBox="1"/>
          <p:nvPr/>
        </p:nvSpPr>
        <p:spPr>
          <a:xfrm>
            <a:off x="4590607" y="3075057"/>
            <a:ext cx="2682063" cy="707886"/>
          </a:xfrm>
          <a:prstGeom prst="rect">
            <a:avLst/>
          </a:prstGeom>
          <a:noFill/>
        </p:spPr>
        <p:txBody>
          <a:bodyPr wrap="square">
            <a:spAutoFit/>
          </a:bodyPr>
          <a:lstStyle/>
          <a:p>
            <a:r>
              <a:rPr lang="en-PK" sz="4000" b="1" dirty="0"/>
              <a:t>Hands Up!</a:t>
            </a:r>
          </a:p>
        </p:txBody>
      </p:sp>
    </p:spTree>
    <p:extLst>
      <p:ext uri="{BB962C8B-B14F-4D97-AF65-F5344CB8AC3E}">
        <p14:creationId xmlns:p14="http://schemas.microsoft.com/office/powerpoint/2010/main" val="312887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DC3F-56EE-5E7C-CAAE-45829349902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9BBC9F-1A9E-E9A2-8D98-766874A1816C}"/>
              </a:ext>
            </a:extLst>
          </p:cNvPr>
          <p:cNvSpPr txBox="1"/>
          <p:nvPr/>
        </p:nvSpPr>
        <p:spPr>
          <a:xfrm>
            <a:off x="1049825" y="1099445"/>
            <a:ext cx="6968938" cy="584775"/>
          </a:xfrm>
          <a:prstGeom prst="rect">
            <a:avLst/>
          </a:prstGeom>
          <a:noFill/>
        </p:spPr>
        <p:txBody>
          <a:bodyPr wrap="square">
            <a:spAutoFit/>
          </a:bodyPr>
          <a:lstStyle/>
          <a:p>
            <a:r>
              <a:rPr lang="en-PK" sz="3200" b="1" dirty="0"/>
              <a:t>Project Journey:</a:t>
            </a:r>
          </a:p>
        </p:txBody>
      </p:sp>
      <p:sp>
        <p:nvSpPr>
          <p:cNvPr id="4" name="TextBox 3">
            <a:extLst>
              <a:ext uri="{FF2B5EF4-FFF2-40B4-BE49-F238E27FC236}">
                <a16:creationId xmlns:a16="http://schemas.microsoft.com/office/drawing/2014/main" id="{C340F739-A28B-854A-444F-01948A4C7C91}"/>
              </a:ext>
            </a:extLst>
          </p:cNvPr>
          <p:cNvSpPr txBox="1"/>
          <p:nvPr/>
        </p:nvSpPr>
        <p:spPr>
          <a:xfrm>
            <a:off x="2295014" y="2379750"/>
            <a:ext cx="6968938" cy="1938992"/>
          </a:xfrm>
          <a:prstGeom prst="rect">
            <a:avLst/>
          </a:prstGeom>
          <a:noFill/>
        </p:spPr>
        <p:txBody>
          <a:bodyPr wrap="square">
            <a:spAutoFit/>
          </a:bodyPr>
          <a:lstStyle/>
          <a:p>
            <a:pPr marL="342900" indent="-342900">
              <a:buFont typeface="Arial" panose="020B0604020202020204" pitchFamily="34" charset="0"/>
              <a:buChar char="•"/>
            </a:pPr>
            <a:r>
              <a:rPr lang="en-GB" sz="2400" dirty="0"/>
              <a:t>Chronic Disease Dataset (didn’t work)</a:t>
            </a:r>
          </a:p>
          <a:p>
            <a:pPr marL="342900" indent="-342900">
              <a:buFont typeface="Arial" panose="020B0604020202020204" pitchFamily="34" charset="0"/>
              <a:buChar char="•"/>
            </a:pPr>
            <a:r>
              <a:rPr lang="en-GB" sz="2400" dirty="0"/>
              <a:t>Created one Dashboard on </a:t>
            </a:r>
            <a:r>
              <a:rPr lang="en-GB" sz="2400" b="1" dirty="0"/>
              <a:t>Snowflake</a:t>
            </a:r>
          </a:p>
          <a:p>
            <a:pPr marL="342900" indent="-342900">
              <a:buFont typeface="Arial" panose="020B0604020202020204" pitchFamily="34" charset="0"/>
              <a:buChar char="•"/>
            </a:pPr>
            <a:r>
              <a:rPr lang="en-GB" sz="2400" dirty="0"/>
              <a:t>Integrated the Snowflake Server to </a:t>
            </a:r>
            <a:r>
              <a:rPr lang="en-GB" sz="2400" b="1" dirty="0"/>
              <a:t>Tableau</a:t>
            </a:r>
          </a:p>
          <a:p>
            <a:pPr marL="342900" indent="-342900">
              <a:buFont typeface="Arial" panose="020B0604020202020204" pitchFamily="34" charset="0"/>
              <a:buChar char="•"/>
            </a:pPr>
            <a:r>
              <a:rPr lang="en-GB" sz="2400" dirty="0"/>
              <a:t>Created the second Dashboard on Tableau</a:t>
            </a:r>
          </a:p>
          <a:p>
            <a:pPr marL="342900" indent="-342900">
              <a:buFont typeface="Arial" panose="020B0604020202020204" pitchFamily="34" charset="0"/>
              <a:buChar char="•"/>
            </a:pPr>
            <a:r>
              <a:rPr lang="en-GB" sz="2400" dirty="0"/>
              <a:t>Tried Using Forecasting Models but didn’t work</a:t>
            </a:r>
          </a:p>
        </p:txBody>
      </p:sp>
    </p:spTree>
    <p:extLst>
      <p:ext uri="{BB962C8B-B14F-4D97-AF65-F5344CB8AC3E}">
        <p14:creationId xmlns:p14="http://schemas.microsoft.com/office/powerpoint/2010/main" val="267539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5F6EF-2AFC-A05F-539A-2CB64EDAA10A}"/>
              </a:ext>
            </a:extLst>
          </p:cNvPr>
          <p:cNvSpPr>
            <a:spLocks noGrp="1"/>
          </p:cNvSpPr>
          <p:nvPr>
            <p:ph type="title"/>
          </p:nvPr>
        </p:nvSpPr>
        <p:spPr>
          <a:xfrm>
            <a:off x="521208" y="978408"/>
            <a:ext cx="11155680" cy="805422"/>
          </a:xfrm>
        </p:spPr>
        <p:txBody>
          <a:bodyPr>
            <a:noAutofit/>
          </a:bodyPr>
          <a:lstStyle/>
          <a:p>
            <a:r>
              <a:rPr lang="en-PK" sz="4800" dirty="0"/>
              <a:t>H</a:t>
            </a:r>
            <a:r>
              <a:rPr lang="en-GB" sz="4800" dirty="0"/>
              <a:t>ate Crime </a:t>
            </a:r>
            <a:endParaRPr lang="en-PK" sz="4800" dirty="0"/>
          </a:p>
        </p:txBody>
      </p:sp>
      <p:sp>
        <p:nvSpPr>
          <p:cNvPr id="4" name="TextBox 3">
            <a:extLst>
              <a:ext uri="{FF2B5EF4-FFF2-40B4-BE49-F238E27FC236}">
                <a16:creationId xmlns:a16="http://schemas.microsoft.com/office/drawing/2014/main" id="{3F3B5EAB-CFC4-223D-10A2-861EB6536ED9}"/>
              </a:ext>
            </a:extLst>
          </p:cNvPr>
          <p:cNvSpPr txBox="1"/>
          <p:nvPr/>
        </p:nvSpPr>
        <p:spPr>
          <a:xfrm>
            <a:off x="1962461" y="2459504"/>
            <a:ext cx="8605603" cy="2308324"/>
          </a:xfrm>
          <a:prstGeom prst="rect">
            <a:avLst/>
          </a:prstGeom>
          <a:noFill/>
        </p:spPr>
        <p:txBody>
          <a:bodyPr wrap="square">
            <a:spAutoFit/>
          </a:bodyPr>
          <a:lstStyle/>
          <a:p>
            <a:r>
              <a:rPr lang="en-GB" sz="2400" b="0" i="0" dirty="0">
                <a:solidFill>
                  <a:srgbClr val="1F1F1F"/>
                </a:solidFill>
                <a:effectLst/>
                <a:latin typeface="Google Sans"/>
              </a:rPr>
              <a:t>A hate crime is a traditional criminal offense, like assault or vandalism, that is motivated by bias against a victim's race, religion, disability, sexual orientation, ethnicity, gender, or gender identity. </a:t>
            </a:r>
          </a:p>
          <a:p>
            <a:endParaRPr lang="en-GB" sz="2400" dirty="0">
              <a:solidFill>
                <a:srgbClr val="1F1F1F"/>
              </a:solidFill>
              <a:latin typeface="Google Sans"/>
            </a:endParaRPr>
          </a:p>
          <a:p>
            <a:r>
              <a:rPr lang="en-GB" sz="2400" b="0" i="0" dirty="0">
                <a:solidFill>
                  <a:srgbClr val="1F1F1F"/>
                </a:solidFill>
                <a:effectLst/>
                <a:latin typeface="Google Sans"/>
              </a:rPr>
              <a:t>It's essentially a crime where the offender targets a victim based on their actual or perceived characteristics. </a:t>
            </a:r>
            <a:endParaRPr lang="en-PK" sz="2400" dirty="0"/>
          </a:p>
        </p:txBody>
      </p:sp>
    </p:spTree>
    <p:extLst>
      <p:ext uri="{BB962C8B-B14F-4D97-AF65-F5344CB8AC3E}">
        <p14:creationId xmlns:p14="http://schemas.microsoft.com/office/powerpoint/2010/main" val="347467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263097-58C3-B418-D0D4-F99624A556BF}"/>
              </a:ext>
            </a:extLst>
          </p:cNvPr>
          <p:cNvSpPr txBox="1"/>
          <p:nvPr/>
        </p:nvSpPr>
        <p:spPr>
          <a:xfrm>
            <a:off x="386861" y="1308860"/>
            <a:ext cx="10351477" cy="5509200"/>
          </a:xfrm>
          <a:prstGeom prst="rect">
            <a:avLst/>
          </a:prstGeom>
          <a:noFill/>
        </p:spPr>
        <p:txBody>
          <a:bodyPr wrap="square">
            <a:spAutoFit/>
          </a:bodyPr>
          <a:lstStyle/>
          <a:p>
            <a:r>
              <a:rPr lang="en-GB" sz="1600" b="1" dirty="0"/>
              <a:t>Data Collection</a:t>
            </a:r>
            <a:br>
              <a:rPr lang="en-GB" sz="1600" dirty="0"/>
            </a:br>
            <a:r>
              <a:rPr lang="en-GB" sz="1600" dirty="0"/>
              <a:t>The dataset, covering hate crime incidents in Austin from 2017 to 2025, was imported into a Snowflake cloud data warehouse for secure, scalable storage and querying.</a:t>
            </a:r>
          </a:p>
          <a:p>
            <a:endParaRPr lang="en-GB" sz="1600" dirty="0"/>
          </a:p>
          <a:p>
            <a:r>
              <a:rPr lang="en-GB" sz="1600" b="1" dirty="0"/>
              <a:t>Data Preparation</a:t>
            </a:r>
            <a:br>
              <a:rPr lang="en-GB" sz="1600" dirty="0"/>
            </a:br>
            <a:r>
              <a:rPr lang="en-GB" sz="1600" dirty="0"/>
              <a:t>Using SQL in Snowflake, raw records were cleaned and structured. Key preprocessing steps included:</a:t>
            </a:r>
          </a:p>
          <a:p>
            <a:pPr marL="742950" lvl="1" indent="-285750">
              <a:buFont typeface="+mj-lt"/>
              <a:buAutoNum type="arabicPeriod"/>
            </a:pPr>
            <a:r>
              <a:rPr lang="en-GB" sz="1600" dirty="0"/>
              <a:t>Standardizing date formats and filtering years 2017–2025</a:t>
            </a:r>
          </a:p>
          <a:p>
            <a:pPr marL="742950" lvl="1" indent="-285750">
              <a:buFont typeface="+mj-lt"/>
              <a:buAutoNum type="arabicPeriod"/>
            </a:pPr>
            <a:r>
              <a:rPr lang="en-GB" sz="1600" dirty="0"/>
              <a:t>Handling missing or "unknown" values in offender race.</a:t>
            </a:r>
          </a:p>
          <a:p>
            <a:pPr marL="742950" lvl="1" indent="-285750">
              <a:buFont typeface="+mj-lt"/>
              <a:buAutoNum type="arabicPeriod"/>
            </a:pPr>
            <a:r>
              <a:rPr lang="en-GB" sz="1600" dirty="0"/>
              <a:t>Creating derived fields (e.g., extracting day of the week, month, and year from timestamps)</a:t>
            </a:r>
          </a:p>
          <a:p>
            <a:pPr lvl="1"/>
            <a:endParaRPr lang="en-GB" sz="1600" dirty="0"/>
          </a:p>
          <a:p>
            <a:r>
              <a:rPr lang="en-GB" sz="1600" b="1" dirty="0"/>
              <a:t>Data Analysis &amp; Aggregation</a:t>
            </a:r>
            <a:br>
              <a:rPr lang="en-GB" sz="1600" dirty="0"/>
            </a:br>
            <a:r>
              <a:rPr lang="en-GB" sz="1600" dirty="0"/>
              <a:t>SQL queries were used, and Calculated fields were created in Tableau.</a:t>
            </a:r>
          </a:p>
          <a:p>
            <a:endParaRPr lang="en-GB" sz="1600" dirty="0"/>
          </a:p>
          <a:p>
            <a:r>
              <a:rPr lang="en-GB" sz="1600" b="1" dirty="0"/>
              <a:t>Data Visualization</a:t>
            </a:r>
            <a:br>
              <a:rPr lang="en-GB" sz="1600" dirty="0"/>
            </a:br>
            <a:r>
              <a:rPr lang="en-GB" sz="1600" dirty="0"/>
              <a:t>Cleaned data was connected directly to </a:t>
            </a:r>
            <a:r>
              <a:rPr lang="en-GB" sz="1600" b="1" dirty="0"/>
              <a:t>Tableau</a:t>
            </a:r>
            <a:r>
              <a:rPr lang="en-GB" sz="1600" dirty="0"/>
              <a:t>, where various visualizations were created, including:</a:t>
            </a:r>
          </a:p>
          <a:p>
            <a:pPr marL="742950" lvl="1" indent="-285750">
              <a:buFont typeface="+mj-lt"/>
              <a:buAutoNum type="arabicPeriod"/>
            </a:pPr>
            <a:r>
              <a:rPr lang="en-GB" sz="1600" dirty="0"/>
              <a:t>Time series charts, pie charts, and bar graphs</a:t>
            </a:r>
          </a:p>
          <a:p>
            <a:pPr marL="742950" lvl="1" indent="-285750">
              <a:buFont typeface="+mj-lt"/>
              <a:buAutoNum type="arabicPeriod"/>
            </a:pPr>
            <a:r>
              <a:rPr lang="en-GB" sz="1600" dirty="0"/>
              <a:t>Bubble maps for location-based analysis</a:t>
            </a:r>
          </a:p>
          <a:p>
            <a:pPr marL="742950" lvl="1" indent="-285750">
              <a:buFont typeface="+mj-lt"/>
              <a:buAutoNum type="arabicPeriod"/>
            </a:pPr>
            <a:r>
              <a:rPr lang="en-GB" sz="1600" dirty="0"/>
              <a:t>Cross-tab tables for offender/victim breakdowns</a:t>
            </a:r>
          </a:p>
          <a:p>
            <a:endParaRPr lang="en-GB" sz="1600" b="1" dirty="0"/>
          </a:p>
          <a:p>
            <a:r>
              <a:rPr lang="en-GB" sz="1600" b="1" dirty="0"/>
              <a:t>Interpretation</a:t>
            </a:r>
            <a:br>
              <a:rPr lang="en-GB" sz="1600" dirty="0"/>
            </a:br>
            <a:r>
              <a:rPr lang="en-GB" sz="1600" dirty="0"/>
              <a:t>Visualizations were interpreted to identify trends and insights—such as peak years, most common biases, and where/when hate crimes occurred most frequently.</a:t>
            </a:r>
          </a:p>
        </p:txBody>
      </p:sp>
      <p:sp>
        <p:nvSpPr>
          <p:cNvPr id="5" name="TextBox 4">
            <a:extLst>
              <a:ext uri="{FF2B5EF4-FFF2-40B4-BE49-F238E27FC236}">
                <a16:creationId xmlns:a16="http://schemas.microsoft.com/office/drawing/2014/main" id="{10EE559A-E4EC-6AE5-6100-7A5CED4997BF}"/>
              </a:ext>
            </a:extLst>
          </p:cNvPr>
          <p:cNvSpPr txBox="1"/>
          <p:nvPr/>
        </p:nvSpPr>
        <p:spPr>
          <a:xfrm>
            <a:off x="3652348" y="724085"/>
            <a:ext cx="6968938" cy="584775"/>
          </a:xfrm>
          <a:prstGeom prst="rect">
            <a:avLst/>
          </a:prstGeom>
          <a:noFill/>
        </p:spPr>
        <p:txBody>
          <a:bodyPr wrap="square">
            <a:spAutoFit/>
          </a:bodyPr>
          <a:lstStyle/>
          <a:p>
            <a:r>
              <a:rPr lang="en-PK" sz="3200" b="1" dirty="0"/>
              <a:t>Methodology</a:t>
            </a:r>
          </a:p>
        </p:txBody>
      </p:sp>
    </p:spTree>
    <p:extLst>
      <p:ext uri="{BB962C8B-B14F-4D97-AF65-F5344CB8AC3E}">
        <p14:creationId xmlns:p14="http://schemas.microsoft.com/office/powerpoint/2010/main" val="3378228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929E-00A8-CC26-FE02-EA0A4AE1939C}"/>
              </a:ext>
            </a:extLst>
          </p:cNvPr>
          <p:cNvSpPr>
            <a:spLocks noGrp="1"/>
          </p:cNvSpPr>
          <p:nvPr>
            <p:ph type="title"/>
          </p:nvPr>
        </p:nvSpPr>
        <p:spPr>
          <a:xfrm>
            <a:off x="999673" y="2839106"/>
            <a:ext cx="6358058" cy="977982"/>
          </a:xfrm>
        </p:spPr>
        <p:txBody>
          <a:bodyPr/>
          <a:lstStyle/>
          <a:p>
            <a:r>
              <a:rPr lang="en-PK" dirty="0">
                <a:hlinkClick r:id="rId2"/>
              </a:rPr>
              <a:t>Snowflake Dashboard</a:t>
            </a:r>
            <a:endParaRPr lang="en-PK" dirty="0"/>
          </a:p>
        </p:txBody>
      </p:sp>
    </p:spTree>
    <p:extLst>
      <p:ext uri="{BB962C8B-B14F-4D97-AF65-F5344CB8AC3E}">
        <p14:creationId xmlns:p14="http://schemas.microsoft.com/office/powerpoint/2010/main" val="105534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F8CF07-D0CA-3553-2279-2C1E61A28AE5}"/>
              </a:ext>
            </a:extLst>
          </p:cNvPr>
          <p:cNvPicPr>
            <a:picLocks noChangeAspect="1"/>
          </p:cNvPicPr>
          <p:nvPr/>
        </p:nvPicPr>
        <p:blipFill>
          <a:blip r:embed="rId2"/>
          <a:stretch>
            <a:fillRect/>
          </a:stretch>
        </p:blipFill>
        <p:spPr>
          <a:xfrm>
            <a:off x="1975097" y="1617095"/>
            <a:ext cx="7089211" cy="1414216"/>
          </a:xfrm>
          <a:prstGeom prst="rect">
            <a:avLst/>
          </a:prstGeom>
        </p:spPr>
      </p:pic>
      <p:sp>
        <p:nvSpPr>
          <p:cNvPr id="6" name="Title 1">
            <a:extLst>
              <a:ext uri="{FF2B5EF4-FFF2-40B4-BE49-F238E27FC236}">
                <a16:creationId xmlns:a16="http://schemas.microsoft.com/office/drawing/2014/main" id="{5A5BDAFC-1F08-AC1E-2D0B-CAB4F7857EE7}"/>
              </a:ext>
            </a:extLst>
          </p:cNvPr>
          <p:cNvSpPr txBox="1">
            <a:spLocks/>
          </p:cNvSpPr>
          <p:nvPr/>
        </p:nvSpPr>
        <p:spPr>
          <a:xfrm>
            <a:off x="635278" y="838855"/>
            <a:ext cx="9277519" cy="11774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PK" sz="4800" dirty="0"/>
              <a:t>Initial Learnings</a:t>
            </a:r>
          </a:p>
        </p:txBody>
      </p:sp>
      <p:sp>
        <p:nvSpPr>
          <p:cNvPr id="7" name="TextBox 6">
            <a:extLst>
              <a:ext uri="{FF2B5EF4-FFF2-40B4-BE49-F238E27FC236}">
                <a16:creationId xmlns:a16="http://schemas.microsoft.com/office/drawing/2014/main" id="{4CE1DF9B-20BD-9A76-95D6-7F2F6C210A08}"/>
              </a:ext>
            </a:extLst>
          </p:cNvPr>
          <p:cNvSpPr txBox="1"/>
          <p:nvPr/>
        </p:nvSpPr>
        <p:spPr>
          <a:xfrm>
            <a:off x="749508" y="3658953"/>
            <a:ext cx="3987383" cy="523220"/>
          </a:xfrm>
          <a:prstGeom prst="rect">
            <a:avLst/>
          </a:prstGeom>
          <a:noFill/>
        </p:spPr>
        <p:txBody>
          <a:bodyPr wrap="square" rtlCol="0">
            <a:spAutoFit/>
          </a:bodyPr>
          <a:lstStyle/>
          <a:p>
            <a:r>
              <a:rPr lang="en-PK" sz="2800" dirty="0"/>
              <a:t>No. of Victims Under 18 </a:t>
            </a:r>
          </a:p>
        </p:txBody>
      </p:sp>
      <p:sp>
        <p:nvSpPr>
          <p:cNvPr id="8" name="TextBox 7">
            <a:extLst>
              <a:ext uri="{FF2B5EF4-FFF2-40B4-BE49-F238E27FC236}">
                <a16:creationId xmlns:a16="http://schemas.microsoft.com/office/drawing/2014/main" id="{C1B3BAEE-9DDB-BAE3-CE6C-14D08232DB91}"/>
              </a:ext>
            </a:extLst>
          </p:cNvPr>
          <p:cNvSpPr txBox="1"/>
          <p:nvPr/>
        </p:nvSpPr>
        <p:spPr>
          <a:xfrm>
            <a:off x="1832689" y="4248353"/>
            <a:ext cx="659568" cy="523220"/>
          </a:xfrm>
          <a:prstGeom prst="rect">
            <a:avLst/>
          </a:prstGeom>
          <a:noFill/>
        </p:spPr>
        <p:txBody>
          <a:bodyPr wrap="square" rtlCol="0">
            <a:spAutoFit/>
          </a:bodyPr>
          <a:lstStyle/>
          <a:p>
            <a:r>
              <a:rPr lang="en-PK" sz="2800" b="1" u="sng" dirty="0">
                <a:solidFill>
                  <a:srgbClr val="7030A0"/>
                </a:solidFill>
              </a:rPr>
              <a:t>12</a:t>
            </a:r>
          </a:p>
        </p:txBody>
      </p:sp>
      <p:sp>
        <p:nvSpPr>
          <p:cNvPr id="9" name="TextBox 8">
            <a:extLst>
              <a:ext uri="{FF2B5EF4-FFF2-40B4-BE49-F238E27FC236}">
                <a16:creationId xmlns:a16="http://schemas.microsoft.com/office/drawing/2014/main" id="{59DBED9A-810E-F7CA-9CAC-D6D0472CD9B5}"/>
              </a:ext>
            </a:extLst>
          </p:cNvPr>
          <p:cNvSpPr txBox="1"/>
          <p:nvPr/>
        </p:nvSpPr>
        <p:spPr>
          <a:xfrm>
            <a:off x="5780513" y="3544582"/>
            <a:ext cx="3987383" cy="523220"/>
          </a:xfrm>
          <a:prstGeom prst="rect">
            <a:avLst/>
          </a:prstGeom>
          <a:noFill/>
        </p:spPr>
        <p:txBody>
          <a:bodyPr wrap="square" rtlCol="0">
            <a:spAutoFit/>
          </a:bodyPr>
          <a:lstStyle/>
          <a:p>
            <a:r>
              <a:rPr lang="en-PK" sz="2800" dirty="0"/>
              <a:t>No. of Victims Over 18 </a:t>
            </a:r>
          </a:p>
        </p:txBody>
      </p:sp>
      <p:sp>
        <p:nvSpPr>
          <p:cNvPr id="10" name="TextBox 9">
            <a:extLst>
              <a:ext uri="{FF2B5EF4-FFF2-40B4-BE49-F238E27FC236}">
                <a16:creationId xmlns:a16="http://schemas.microsoft.com/office/drawing/2014/main" id="{62773E3A-6928-E746-4580-91F614BBD7E1}"/>
              </a:ext>
            </a:extLst>
          </p:cNvPr>
          <p:cNvSpPr txBox="1"/>
          <p:nvPr/>
        </p:nvSpPr>
        <p:spPr>
          <a:xfrm>
            <a:off x="6855504" y="4078129"/>
            <a:ext cx="1523998" cy="523220"/>
          </a:xfrm>
          <a:prstGeom prst="rect">
            <a:avLst/>
          </a:prstGeom>
          <a:noFill/>
        </p:spPr>
        <p:txBody>
          <a:bodyPr wrap="square" rtlCol="0">
            <a:spAutoFit/>
          </a:bodyPr>
          <a:lstStyle/>
          <a:p>
            <a:r>
              <a:rPr lang="en-PK" sz="2800" b="1" u="sng" dirty="0">
                <a:solidFill>
                  <a:srgbClr val="7030A0"/>
                </a:solidFill>
              </a:rPr>
              <a:t>268</a:t>
            </a:r>
          </a:p>
        </p:txBody>
      </p:sp>
      <p:sp>
        <p:nvSpPr>
          <p:cNvPr id="11" name="TextBox 10">
            <a:extLst>
              <a:ext uri="{FF2B5EF4-FFF2-40B4-BE49-F238E27FC236}">
                <a16:creationId xmlns:a16="http://schemas.microsoft.com/office/drawing/2014/main" id="{9396A9C5-CEC7-AB35-F1AB-F2F45EABD060}"/>
              </a:ext>
            </a:extLst>
          </p:cNvPr>
          <p:cNvSpPr txBox="1"/>
          <p:nvPr/>
        </p:nvSpPr>
        <p:spPr>
          <a:xfrm>
            <a:off x="652769" y="5240905"/>
            <a:ext cx="4524530" cy="523220"/>
          </a:xfrm>
          <a:prstGeom prst="rect">
            <a:avLst/>
          </a:prstGeom>
          <a:noFill/>
        </p:spPr>
        <p:txBody>
          <a:bodyPr wrap="square" rtlCol="0">
            <a:spAutoFit/>
          </a:bodyPr>
          <a:lstStyle/>
          <a:p>
            <a:r>
              <a:rPr lang="en-PK" sz="2800" dirty="0"/>
              <a:t>No. of Offenders Under 18 </a:t>
            </a:r>
          </a:p>
        </p:txBody>
      </p:sp>
      <p:sp>
        <p:nvSpPr>
          <p:cNvPr id="12" name="TextBox 11">
            <a:extLst>
              <a:ext uri="{FF2B5EF4-FFF2-40B4-BE49-F238E27FC236}">
                <a16:creationId xmlns:a16="http://schemas.microsoft.com/office/drawing/2014/main" id="{0FF1F80A-7FBE-FC15-2A1A-709C2D089928}"/>
              </a:ext>
            </a:extLst>
          </p:cNvPr>
          <p:cNvSpPr txBox="1"/>
          <p:nvPr/>
        </p:nvSpPr>
        <p:spPr>
          <a:xfrm>
            <a:off x="1832689" y="6019145"/>
            <a:ext cx="659568" cy="523220"/>
          </a:xfrm>
          <a:prstGeom prst="rect">
            <a:avLst/>
          </a:prstGeom>
          <a:noFill/>
        </p:spPr>
        <p:txBody>
          <a:bodyPr wrap="square" rtlCol="0">
            <a:spAutoFit/>
          </a:bodyPr>
          <a:lstStyle/>
          <a:p>
            <a:r>
              <a:rPr lang="en-PK" sz="2800" b="1" u="sng" dirty="0">
                <a:solidFill>
                  <a:srgbClr val="7030A0"/>
                </a:solidFill>
              </a:rPr>
              <a:t>20</a:t>
            </a:r>
          </a:p>
        </p:txBody>
      </p:sp>
      <p:sp>
        <p:nvSpPr>
          <p:cNvPr id="13" name="TextBox 12">
            <a:extLst>
              <a:ext uri="{FF2B5EF4-FFF2-40B4-BE49-F238E27FC236}">
                <a16:creationId xmlns:a16="http://schemas.microsoft.com/office/drawing/2014/main" id="{700562D7-9674-9F99-098C-42A630517CA2}"/>
              </a:ext>
            </a:extLst>
          </p:cNvPr>
          <p:cNvSpPr txBox="1"/>
          <p:nvPr/>
        </p:nvSpPr>
        <p:spPr>
          <a:xfrm>
            <a:off x="5780513" y="5082842"/>
            <a:ext cx="4524530" cy="523220"/>
          </a:xfrm>
          <a:prstGeom prst="rect">
            <a:avLst/>
          </a:prstGeom>
          <a:noFill/>
        </p:spPr>
        <p:txBody>
          <a:bodyPr wrap="square" rtlCol="0">
            <a:spAutoFit/>
          </a:bodyPr>
          <a:lstStyle/>
          <a:p>
            <a:r>
              <a:rPr lang="en-PK" sz="2800" dirty="0"/>
              <a:t>No. of Offenders Over 18 </a:t>
            </a:r>
          </a:p>
        </p:txBody>
      </p:sp>
      <p:sp>
        <p:nvSpPr>
          <p:cNvPr id="14" name="TextBox 13">
            <a:extLst>
              <a:ext uri="{FF2B5EF4-FFF2-40B4-BE49-F238E27FC236}">
                <a16:creationId xmlns:a16="http://schemas.microsoft.com/office/drawing/2014/main" id="{E7241AF2-873C-3875-7341-922992094176}"/>
              </a:ext>
            </a:extLst>
          </p:cNvPr>
          <p:cNvSpPr txBox="1"/>
          <p:nvPr/>
        </p:nvSpPr>
        <p:spPr>
          <a:xfrm>
            <a:off x="6510728" y="5993866"/>
            <a:ext cx="1718872" cy="523220"/>
          </a:xfrm>
          <a:prstGeom prst="rect">
            <a:avLst/>
          </a:prstGeom>
          <a:noFill/>
        </p:spPr>
        <p:txBody>
          <a:bodyPr wrap="square" rtlCol="0">
            <a:spAutoFit/>
          </a:bodyPr>
          <a:lstStyle/>
          <a:p>
            <a:r>
              <a:rPr lang="en-PK" sz="2800" b="1" u="sng" dirty="0">
                <a:solidFill>
                  <a:srgbClr val="7030A0"/>
                </a:solidFill>
              </a:rPr>
              <a:t>233</a:t>
            </a:r>
          </a:p>
        </p:txBody>
      </p:sp>
    </p:spTree>
    <p:extLst>
      <p:ext uri="{BB962C8B-B14F-4D97-AF65-F5344CB8AC3E}">
        <p14:creationId xmlns:p14="http://schemas.microsoft.com/office/powerpoint/2010/main" val="333474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534B7D-E740-42F8-1E27-02D33B0D41FB}"/>
              </a:ext>
            </a:extLst>
          </p:cNvPr>
          <p:cNvPicPr>
            <a:picLocks noChangeAspect="1"/>
          </p:cNvPicPr>
          <p:nvPr/>
        </p:nvPicPr>
        <p:blipFill>
          <a:blip r:embed="rId2"/>
          <a:stretch>
            <a:fillRect/>
          </a:stretch>
        </p:blipFill>
        <p:spPr>
          <a:xfrm>
            <a:off x="4612105" y="1455009"/>
            <a:ext cx="7282601" cy="5040351"/>
          </a:xfrm>
          <a:prstGeom prst="rect">
            <a:avLst/>
          </a:prstGeom>
        </p:spPr>
      </p:pic>
      <p:sp>
        <p:nvSpPr>
          <p:cNvPr id="5" name="Title 1">
            <a:extLst>
              <a:ext uri="{FF2B5EF4-FFF2-40B4-BE49-F238E27FC236}">
                <a16:creationId xmlns:a16="http://schemas.microsoft.com/office/drawing/2014/main" id="{953E312D-60FB-25EF-0E0F-56299F9F4CAA}"/>
              </a:ext>
            </a:extLst>
          </p:cNvPr>
          <p:cNvSpPr txBox="1">
            <a:spLocks/>
          </p:cNvSpPr>
          <p:nvPr/>
        </p:nvSpPr>
        <p:spPr>
          <a:xfrm>
            <a:off x="455396" y="793885"/>
            <a:ext cx="9277519" cy="75010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PK" sz="3600" dirty="0"/>
              <a:t>Total No. of Incidents by Year</a:t>
            </a:r>
          </a:p>
        </p:txBody>
      </p:sp>
      <p:sp>
        <p:nvSpPr>
          <p:cNvPr id="3" name="TextBox 2">
            <a:extLst>
              <a:ext uri="{FF2B5EF4-FFF2-40B4-BE49-F238E27FC236}">
                <a16:creationId xmlns:a16="http://schemas.microsoft.com/office/drawing/2014/main" id="{49E3DACA-9354-53F4-55B8-47004939651E}"/>
              </a:ext>
            </a:extLst>
          </p:cNvPr>
          <p:cNvSpPr txBox="1"/>
          <p:nvPr/>
        </p:nvSpPr>
        <p:spPr>
          <a:xfrm>
            <a:off x="297294" y="1774583"/>
            <a:ext cx="3992484" cy="4401205"/>
          </a:xfrm>
          <a:prstGeom prst="rect">
            <a:avLst/>
          </a:prstGeom>
          <a:noFill/>
        </p:spPr>
        <p:txBody>
          <a:bodyPr wrap="square">
            <a:spAutoFit/>
          </a:bodyPr>
          <a:lstStyle/>
          <a:p>
            <a:pPr>
              <a:buNone/>
            </a:pPr>
            <a:r>
              <a:rPr lang="en-GB" sz="1400" b="1" dirty="0"/>
              <a:t>2017 to 2018</a:t>
            </a:r>
            <a:r>
              <a:rPr lang="en-GB" sz="1400" dirty="0"/>
              <a:t>: A </a:t>
            </a:r>
            <a:r>
              <a:rPr lang="en-GB" sz="1400" b="1" dirty="0"/>
              <a:t>small increase</a:t>
            </a:r>
            <a:r>
              <a:rPr lang="en-GB" sz="1400" dirty="0"/>
              <a:t> in incidents, suggesting slight growth in reported or observed cases.</a:t>
            </a:r>
          </a:p>
          <a:p>
            <a:pPr>
              <a:buNone/>
            </a:pPr>
            <a:endParaRPr lang="en-GB" sz="1400" dirty="0"/>
          </a:p>
          <a:p>
            <a:pPr>
              <a:buNone/>
            </a:pPr>
            <a:r>
              <a:rPr lang="en-GB" sz="1400" b="1" dirty="0"/>
              <a:t>2019</a:t>
            </a:r>
            <a:r>
              <a:rPr lang="en-GB" sz="1400" dirty="0"/>
              <a:t>: A </a:t>
            </a:r>
            <a:r>
              <a:rPr lang="en-GB" sz="1400" b="1" dirty="0"/>
              <a:t>notable drop</a:t>
            </a:r>
            <a:r>
              <a:rPr lang="en-GB" sz="1400" dirty="0"/>
              <a:t>—the lowest in the observed period. This could be due to reporting gaps, policy changes, or an actual decrease in incidents.</a:t>
            </a:r>
          </a:p>
          <a:p>
            <a:pPr>
              <a:buNone/>
            </a:pPr>
            <a:endParaRPr lang="en-GB" sz="1400" dirty="0"/>
          </a:p>
          <a:p>
            <a:pPr>
              <a:buNone/>
            </a:pPr>
            <a:r>
              <a:rPr lang="en-GB" sz="1400" b="1" dirty="0"/>
              <a:t>2020 to 2021</a:t>
            </a:r>
            <a:r>
              <a:rPr lang="en-GB" sz="1400" dirty="0"/>
              <a:t>: Incidents began to </a:t>
            </a:r>
            <a:r>
              <a:rPr lang="en-GB" sz="1400" b="1" dirty="0"/>
              <a:t>climb steadily</a:t>
            </a:r>
            <a:r>
              <a:rPr lang="en-GB" sz="1400" dirty="0"/>
              <a:t>, marking a return to previous levels and some growth.</a:t>
            </a:r>
          </a:p>
          <a:p>
            <a:pPr>
              <a:buNone/>
            </a:pPr>
            <a:endParaRPr lang="en-GB" sz="1400" dirty="0"/>
          </a:p>
          <a:p>
            <a:pPr>
              <a:buNone/>
            </a:pPr>
            <a:r>
              <a:rPr lang="en-GB" sz="1400" b="1" dirty="0"/>
              <a:t>2022 to 2024</a:t>
            </a:r>
            <a:r>
              <a:rPr lang="en-GB" sz="1400" dirty="0"/>
              <a:t>: A </a:t>
            </a:r>
            <a:r>
              <a:rPr lang="en-GB" sz="1400" b="1" dirty="0"/>
              <a:t>sharp surge</a:t>
            </a:r>
            <a:r>
              <a:rPr lang="en-GB" sz="1400" dirty="0"/>
              <a:t> in incidents, peaking in </a:t>
            </a:r>
            <a:r>
              <a:rPr lang="en-GB" sz="1400" b="1" dirty="0"/>
              <a:t>2024</a:t>
            </a:r>
            <a:r>
              <a:rPr lang="en-GB" sz="1400" dirty="0"/>
              <a:t> at approximately </a:t>
            </a:r>
            <a:r>
              <a:rPr lang="en-GB" sz="1400" b="1" dirty="0"/>
              <a:t>60 incidents</a:t>
            </a:r>
          </a:p>
          <a:p>
            <a:pPr>
              <a:buNone/>
            </a:pPr>
            <a:endParaRPr lang="en-GB" sz="1400" b="1" dirty="0"/>
          </a:p>
          <a:p>
            <a:r>
              <a:rPr lang="en-GB" sz="1400" b="1" dirty="0"/>
              <a:t>2025</a:t>
            </a:r>
            <a:r>
              <a:rPr lang="en-GB" sz="1400" dirty="0"/>
              <a:t>: A </a:t>
            </a:r>
            <a:r>
              <a:rPr lang="en-GB" sz="1400" b="1" dirty="0"/>
              <a:t>steep decline</a:t>
            </a:r>
            <a:r>
              <a:rPr lang="en-GB" sz="1400" dirty="0"/>
              <a:t> back to 2017-levels (~17 incidents). This drop could be due to incomplete data, intervention policies, or a lag in data collection/reporting.</a:t>
            </a:r>
          </a:p>
        </p:txBody>
      </p:sp>
    </p:spTree>
    <p:extLst>
      <p:ext uri="{BB962C8B-B14F-4D97-AF65-F5344CB8AC3E}">
        <p14:creationId xmlns:p14="http://schemas.microsoft.com/office/powerpoint/2010/main" val="414306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F9906B-0825-B0D4-5765-06D0B9C9B6B7}"/>
              </a:ext>
            </a:extLst>
          </p:cNvPr>
          <p:cNvPicPr>
            <a:picLocks noChangeAspect="1"/>
          </p:cNvPicPr>
          <p:nvPr/>
        </p:nvPicPr>
        <p:blipFill>
          <a:blip r:embed="rId2"/>
          <a:stretch>
            <a:fillRect/>
          </a:stretch>
        </p:blipFill>
        <p:spPr>
          <a:xfrm>
            <a:off x="3392211" y="1460569"/>
            <a:ext cx="8799789" cy="4835300"/>
          </a:xfrm>
          <a:prstGeom prst="rect">
            <a:avLst/>
          </a:prstGeom>
        </p:spPr>
      </p:pic>
      <p:sp>
        <p:nvSpPr>
          <p:cNvPr id="5" name="Title 1">
            <a:extLst>
              <a:ext uri="{FF2B5EF4-FFF2-40B4-BE49-F238E27FC236}">
                <a16:creationId xmlns:a16="http://schemas.microsoft.com/office/drawing/2014/main" id="{E981F470-C344-61E0-771A-BBD678EB30FE}"/>
              </a:ext>
            </a:extLst>
          </p:cNvPr>
          <p:cNvSpPr txBox="1">
            <a:spLocks/>
          </p:cNvSpPr>
          <p:nvPr/>
        </p:nvSpPr>
        <p:spPr>
          <a:xfrm>
            <a:off x="410425" y="710467"/>
            <a:ext cx="9277519" cy="75010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sz="3600" dirty="0"/>
              <a:t>Geographic Hotspots of Hate Crimes</a:t>
            </a:r>
            <a:endParaRPr lang="en-PK" sz="3600" dirty="0"/>
          </a:p>
        </p:txBody>
      </p:sp>
      <p:sp>
        <p:nvSpPr>
          <p:cNvPr id="7" name="TextBox 6">
            <a:extLst>
              <a:ext uri="{FF2B5EF4-FFF2-40B4-BE49-F238E27FC236}">
                <a16:creationId xmlns:a16="http://schemas.microsoft.com/office/drawing/2014/main" id="{BF4778E8-DA2A-B45D-3CE1-3CA6F5E3838F}"/>
              </a:ext>
            </a:extLst>
          </p:cNvPr>
          <p:cNvSpPr txBox="1"/>
          <p:nvPr/>
        </p:nvSpPr>
        <p:spPr>
          <a:xfrm>
            <a:off x="410425" y="2048552"/>
            <a:ext cx="2818197" cy="4247317"/>
          </a:xfrm>
          <a:prstGeom prst="rect">
            <a:avLst/>
          </a:prstGeom>
          <a:noFill/>
        </p:spPr>
        <p:txBody>
          <a:bodyPr wrap="square">
            <a:spAutoFit/>
          </a:bodyPr>
          <a:lstStyle/>
          <a:p>
            <a:pPr>
              <a:buNone/>
            </a:pPr>
            <a:r>
              <a:rPr lang="en-GB" b="1" dirty="0"/>
              <a:t>ZIP 78701</a:t>
            </a:r>
            <a:r>
              <a:rPr lang="en-GB" dirty="0"/>
              <a:t> has the highest number of incidents (</a:t>
            </a:r>
            <a:r>
              <a:rPr lang="en-GB" b="1" dirty="0"/>
              <a:t>44</a:t>
            </a:r>
            <a:r>
              <a:rPr lang="en-GB" dirty="0"/>
              <a:t>), significantly more than any other area.</a:t>
            </a:r>
          </a:p>
          <a:p>
            <a:pPr>
              <a:buNone/>
            </a:pPr>
            <a:endParaRPr lang="en-GB" dirty="0"/>
          </a:p>
          <a:p>
            <a:pPr>
              <a:buNone/>
            </a:pPr>
            <a:r>
              <a:rPr lang="en-GB" dirty="0"/>
              <a:t>Other ZIPs like </a:t>
            </a:r>
            <a:r>
              <a:rPr lang="en-GB" b="1" dirty="0"/>
              <a:t>78745 (21)</a:t>
            </a:r>
            <a:r>
              <a:rPr lang="en-GB" dirty="0"/>
              <a:t>, </a:t>
            </a:r>
            <a:r>
              <a:rPr lang="en-GB" b="1" dirty="0"/>
              <a:t>78705 (20)</a:t>
            </a:r>
            <a:r>
              <a:rPr lang="en-GB" dirty="0"/>
              <a:t>, and </a:t>
            </a:r>
            <a:r>
              <a:rPr lang="en-GB" b="1" dirty="0"/>
              <a:t>78741 (18),  </a:t>
            </a:r>
            <a:r>
              <a:rPr lang="en-GB" dirty="0"/>
              <a:t>shows the second most </a:t>
            </a:r>
            <a:r>
              <a:rPr lang="en-GB" b="1" dirty="0"/>
              <a:t>criminal activity.</a:t>
            </a:r>
            <a:endParaRPr lang="en-GB" dirty="0"/>
          </a:p>
          <a:p>
            <a:pPr>
              <a:buNone/>
            </a:pPr>
            <a:endParaRPr lang="en-GB" dirty="0"/>
          </a:p>
          <a:p>
            <a:r>
              <a:rPr lang="en-GB" dirty="0"/>
              <a:t>ZIPs </a:t>
            </a:r>
            <a:r>
              <a:rPr lang="en-GB" b="1" dirty="0"/>
              <a:t>78702</a:t>
            </a:r>
            <a:r>
              <a:rPr lang="en-GB" dirty="0"/>
              <a:t>, </a:t>
            </a:r>
            <a:r>
              <a:rPr lang="en-GB" b="1" dirty="0"/>
              <a:t>78731</a:t>
            </a:r>
            <a:r>
              <a:rPr lang="en-GB" dirty="0"/>
              <a:t>, and </a:t>
            </a:r>
            <a:r>
              <a:rPr lang="en-GB" b="1" dirty="0"/>
              <a:t>78752</a:t>
            </a:r>
            <a:r>
              <a:rPr lang="en-GB" dirty="0"/>
              <a:t> have the fewest among the top 10 (all with </a:t>
            </a:r>
            <a:r>
              <a:rPr lang="en-GB" b="1" dirty="0"/>
              <a:t>10</a:t>
            </a:r>
            <a:r>
              <a:rPr lang="en-GB" dirty="0"/>
              <a:t>).</a:t>
            </a:r>
          </a:p>
        </p:txBody>
      </p:sp>
    </p:spTree>
    <p:extLst>
      <p:ext uri="{BB962C8B-B14F-4D97-AF65-F5344CB8AC3E}">
        <p14:creationId xmlns:p14="http://schemas.microsoft.com/office/powerpoint/2010/main" val="233276872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457</TotalTime>
  <Words>1356</Words>
  <Application>Microsoft Macintosh PowerPoint</Application>
  <PresentationFormat>Widescreen</PresentationFormat>
  <Paragraphs>147</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Bierstadt</vt:lpstr>
      <vt:lpstr>Google Sans</vt:lpstr>
      <vt:lpstr>Helvetica</vt:lpstr>
      <vt:lpstr>GestaltVTI</vt:lpstr>
      <vt:lpstr>PowerPoint Presentation</vt:lpstr>
      <vt:lpstr>PowerPoint Presentation</vt:lpstr>
      <vt:lpstr>PowerPoint Presentation</vt:lpstr>
      <vt:lpstr>Hate Crime </vt:lpstr>
      <vt:lpstr>PowerPoint Presentation</vt:lpstr>
      <vt:lpstr>Snowflake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Tableau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Consultation Scheduler</dc:creator>
  <cp:lastModifiedBy>Consultation Scheduler</cp:lastModifiedBy>
  <cp:revision>29</cp:revision>
  <dcterms:created xsi:type="dcterms:W3CDTF">2025-04-25T19:06:50Z</dcterms:created>
  <dcterms:modified xsi:type="dcterms:W3CDTF">2025-04-30T00:41:39Z</dcterms:modified>
</cp:coreProperties>
</file>