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0" r:id="rId1"/>
  </p:sldMasterIdLst>
  <p:sldIdLst>
    <p:sldId id="256" r:id="rId2"/>
    <p:sldId id="258" r:id="rId3"/>
    <p:sldId id="257" r:id="rId4"/>
    <p:sldId id="267" r:id="rId5"/>
    <p:sldId id="259" r:id="rId6"/>
    <p:sldId id="266" r:id="rId7"/>
    <p:sldId id="260" r:id="rId8"/>
    <p:sldId id="268" r:id="rId9"/>
    <p:sldId id="269" r:id="rId10"/>
    <p:sldId id="271" r:id="rId11"/>
    <p:sldId id="270"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96"/>
    <p:restoredTop sz="95878"/>
  </p:normalViewPr>
  <p:slideViewPr>
    <p:cSldViewPr snapToGrid="0" snapToObjects="1">
      <p:cViewPr varScale="1">
        <p:scale>
          <a:sx n="100" d="100"/>
          <a:sy n="100"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557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12/3/21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698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12/3/21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042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203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632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882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451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314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64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5174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061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87372"/>
      </p:ext>
    </p:extLst>
  </p:cSld>
  <p:clrMap bg1="lt1" tx1="dk1" bg2="lt2" tx2="dk2" accent1="accent1" accent2="accent2" accent3="accent3" accent4="accent4" accent5="accent5" accent6="accent6" hlink="hlink" folHlink="folHlink"/>
  <p:sldLayoutIdLst>
    <p:sldLayoutId id="2147483734" r:id="rId1"/>
    <p:sldLayoutId id="2147483733" r:id="rId2"/>
    <p:sldLayoutId id="2147483732" r:id="rId3"/>
    <p:sldLayoutId id="2147483731" r:id="rId4"/>
    <p:sldLayoutId id="2147483723" r:id="rId5"/>
    <p:sldLayoutId id="2147483729" r:id="rId6"/>
    <p:sldLayoutId id="2147483724" r:id="rId7"/>
    <p:sldLayoutId id="2147483725" r:id="rId8"/>
    <p:sldLayoutId id="2147483726" r:id="rId9"/>
    <p:sldLayoutId id="2147483728" r:id="rId10"/>
    <p:sldLayoutId id="2147483727"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orking space background">
            <a:extLst>
              <a:ext uri="{FF2B5EF4-FFF2-40B4-BE49-F238E27FC236}">
                <a16:creationId xmlns:a16="http://schemas.microsoft.com/office/drawing/2014/main" id="{8004560D-AF96-41F2-8AC0-57C209BFADE5}"/>
              </a:ext>
            </a:extLst>
          </p:cNvPr>
          <p:cNvPicPr>
            <a:picLocks noChangeAspect="1"/>
          </p:cNvPicPr>
          <p:nvPr/>
        </p:nvPicPr>
        <p:blipFill rotWithShape="1">
          <a:blip r:embed="rId2">
            <a:alphaModFix amt="35000"/>
          </a:blip>
          <a:srcRect t="5743" b="9987"/>
          <a:stretch/>
        </p:blipFill>
        <p:spPr>
          <a:xfrm>
            <a:off x="20" y="10"/>
            <a:ext cx="12191980" cy="6857990"/>
          </a:xfrm>
          <a:prstGeom prst="rect">
            <a:avLst/>
          </a:prstGeom>
        </p:spPr>
      </p:pic>
      <p:sp>
        <p:nvSpPr>
          <p:cNvPr id="2" name="Title 1">
            <a:extLst>
              <a:ext uri="{FF2B5EF4-FFF2-40B4-BE49-F238E27FC236}">
                <a16:creationId xmlns:a16="http://schemas.microsoft.com/office/drawing/2014/main" id="{939E2AD5-A81A-BF4C-B561-A0839998A1EA}"/>
              </a:ext>
            </a:extLst>
          </p:cNvPr>
          <p:cNvSpPr>
            <a:spLocks noGrp="1"/>
          </p:cNvSpPr>
          <p:nvPr>
            <p:ph type="ctrTitle"/>
          </p:nvPr>
        </p:nvSpPr>
        <p:spPr>
          <a:xfrm>
            <a:off x="1097280" y="758952"/>
            <a:ext cx="10058400" cy="3566160"/>
          </a:xfrm>
        </p:spPr>
        <p:txBody>
          <a:bodyPr>
            <a:normAutofit/>
          </a:bodyPr>
          <a:lstStyle/>
          <a:p>
            <a:r>
              <a:rPr lang="en-US" dirty="0">
                <a:solidFill>
                  <a:srgbClr val="FFFFFF"/>
                </a:solidFill>
              </a:rPr>
              <a:t>Project Procrastination</a:t>
            </a:r>
          </a:p>
        </p:txBody>
      </p:sp>
      <p:sp>
        <p:nvSpPr>
          <p:cNvPr id="3" name="Subtitle 2">
            <a:extLst>
              <a:ext uri="{FF2B5EF4-FFF2-40B4-BE49-F238E27FC236}">
                <a16:creationId xmlns:a16="http://schemas.microsoft.com/office/drawing/2014/main" id="{B9A93EEF-0ABD-0344-ADB4-DD5E1668884A}"/>
              </a:ext>
            </a:extLst>
          </p:cNvPr>
          <p:cNvSpPr>
            <a:spLocks noGrp="1"/>
          </p:cNvSpPr>
          <p:nvPr>
            <p:ph type="subTitle" idx="1"/>
          </p:nvPr>
        </p:nvSpPr>
        <p:spPr>
          <a:xfrm>
            <a:off x="1100051" y="4645152"/>
            <a:ext cx="10058400" cy="1143000"/>
          </a:xfrm>
        </p:spPr>
        <p:txBody>
          <a:bodyPr>
            <a:normAutofit/>
          </a:bodyPr>
          <a:lstStyle/>
          <a:p>
            <a:r>
              <a:rPr lang="en-US" dirty="0">
                <a:solidFill>
                  <a:srgbClr val="FFFFFF"/>
                </a:solidFill>
              </a:rPr>
              <a:t>Software architecture</a:t>
            </a: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82376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88ABA49C-6F36-0D40-889A-2B86D436404D}"/>
              </a:ext>
            </a:extLst>
          </p:cNvPr>
          <p:cNvPicPr>
            <a:picLocks noChangeAspect="1"/>
          </p:cNvPicPr>
          <p:nvPr/>
        </p:nvPicPr>
        <p:blipFill>
          <a:blip r:embed="rId2"/>
          <a:stretch>
            <a:fillRect/>
          </a:stretch>
        </p:blipFill>
        <p:spPr>
          <a:xfrm>
            <a:off x="2965027" y="818010"/>
            <a:ext cx="6261945" cy="4320741"/>
          </a:xfrm>
          <a:prstGeom prst="rect">
            <a:avLst/>
          </a:prstGeom>
        </p:spPr>
      </p:pic>
      <p:sp>
        <p:nvSpPr>
          <p:cNvPr id="4" name="TextBox 3">
            <a:extLst>
              <a:ext uri="{FF2B5EF4-FFF2-40B4-BE49-F238E27FC236}">
                <a16:creationId xmlns:a16="http://schemas.microsoft.com/office/drawing/2014/main" id="{515D91C8-8E1C-0240-AB1A-07E93BA8B39E}"/>
              </a:ext>
            </a:extLst>
          </p:cNvPr>
          <p:cNvSpPr txBox="1"/>
          <p:nvPr/>
        </p:nvSpPr>
        <p:spPr>
          <a:xfrm>
            <a:off x="2707053" y="5306016"/>
            <a:ext cx="6777892" cy="707886"/>
          </a:xfrm>
          <a:prstGeom prst="rect">
            <a:avLst/>
          </a:prstGeom>
          <a:noFill/>
        </p:spPr>
        <p:txBody>
          <a:bodyPr wrap="square" rtlCol="0">
            <a:spAutoFit/>
          </a:bodyPr>
          <a:lstStyle/>
          <a:p>
            <a:pPr algn="ctr"/>
            <a:r>
              <a:rPr lang="en-US" sz="2000" dirty="0"/>
              <a:t>This class named CreatingCardActivity allows the user to create the flashcard, add text to it, and add a definition.</a:t>
            </a:r>
          </a:p>
        </p:txBody>
      </p:sp>
    </p:spTree>
    <p:extLst>
      <p:ext uri="{BB962C8B-B14F-4D97-AF65-F5344CB8AC3E}">
        <p14:creationId xmlns:p14="http://schemas.microsoft.com/office/powerpoint/2010/main" val="65345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EEA790-4F43-4E15-9284-ADD0E417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E7D79AC7-7B9F-D14C-93A2-BEB7987DB9E8}"/>
              </a:ext>
            </a:extLst>
          </p:cNvPr>
          <p:cNvPicPr>
            <a:picLocks noChangeAspect="1"/>
          </p:cNvPicPr>
          <p:nvPr/>
        </p:nvPicPr>
        <p:blipFill>
          <a:blip r:embed="rId2"/>
          <a:stretch>
            <a:fillRect/>
          </a:stretch>
        </p:blipFill>
        <p:spPr>
          <a:xfrm>
            <a:off x="484188" y="535760"/>
            <a:ext cx="5081905" cy="3773313"/>
          </a:xfrm>
          <a:prstGeom prst="rect">
            <a:avLst/>
          </a:prstGeom>
        </p:spPr>
      </p:pic>
      <p:sp>
        <p:nvSpPr>
          <p:cNvPr id="12" name="Rectangle 11">
            <a:extLst>
              <a:ext uri="{FF2B5EF4-FFF2-40B4-BE49-F238E27FC236}">
                <a16:creationId xmlns:a16="http://schemas.microsoft.com/office/drawing/2014/main" id="{7CF9FE9E-5162-49D5-8277-855E95837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460"/>
            <a:ext cx="9144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4A575358-AAA5-2846-AA3A-96C2CE76BD28}"/>
              </a:ext>
            </a:extLst>
          </p:cNvPr>
          <p:cNvPicPr>
            <a:picLocks noChangeAspect="1"/>
          </p:cNvPicPr>
          <p:nvPr/>
        </p:nvPicPr>
        <p:blipFill>
          <a:blip r:embed="rId3"/>
          <a:stretch>
            <a:fillRect/>
          </a:stretch>
        </p:blipFill>
        <p:spPr>
          <a:xfrm>
            <a:off x="6627495" y="326757"/>
            <a:ext cx="5078730" cy="4101072"/>
          </a:xfrm>
          <a:prstGeom prst="rect">
            <a:avLst/>
          </a:prstGeom>
        </p:spPr>
      </p:pic>
      <p:sp>
        <p:nvSpPr>
          <p:cNvPr id="14" name="Rectangle 13">
            <a:extLst>
              <a:ext uri="{FF2B5EF4-FFF2-40B4-BE49-F238E27FC236}">
                <a16:creationId xmlns:a16="http://schemas.microsoft.com/office/drawing/2014/main" id="{B1A2B33A-3EE6-43A3-95DC-C5E4930E6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a:extLst>
              <a:ext uri="{FF2B5EF4-FFF2-40B4-BE49-F238E27FC236}">
                <a16:creationId xmlns:a16="http://schemas.microsoft.com/office/drawing/2014/main" id="{AA1B833E-13CF-4140-88E9-2045F16CC5AD}"/>
              </a:ext>
            </a:extLst>
          </p:cNvPr>
          <p:cNvSpPr txBox="1"/>
          <p:nvPr/>
        </p:nvSpPr>
        <p:spPr>
          <a:xfrm>
            <a:off x="690880" y="4543435"/>
            <a:ext cx="4595812" cy="1323439"/>
          </a:xfrm>
          <a:prstGeom prst="rect">
            <a:avLst/>
          </a:prstGeom>
          <a:noFill/>
        </p:spPr>
        <p:txBody>
          <a:bodyPr wrap="square">
            <a:spAutoFit/>
          </a:bodyPr>
          <a:lstStyle/>
          <a:p>
            <a:r>
              <a:rPr lang="en-US" sz="2000" dirty="0"/>
              <a:t>This code, located in the java folder, creates a class named MainActivity. This class calls the DeckAdapter class in order to use the functions. </a:t>
            </a:r>
          </a:p>
        </p:txBody>
      </p:sp>
      <p:sp>
        <p:nvSpPr>
          <p:cNvPr id="8" name="TextBox 7">
            <a:extLst>
              <a:ext uri="{FF2B5EF4-FFF2-40B4-BE49-F238E27FC236}">
                <a16:creationId xmlns:a16="http://schemas.microsoft.com/office/drawing/2014/main" id="{E1EDCAD1-CBDE-A540-9662-B794C78AC633}"/>
              </a:ext>
            </a:extLst>
          </p:cNvPr>
          <p:cNvSpPr txBox="1"/>
          <p:nvPr/>
        </p:nvSpPr>
        <p:spPr>
          <a:xfrm>
            <a:off x="6905307" y="4598706"/>
            <a:ext cx="4523105" cy="1631216"/>
          </a:xfrm>
          <a:prstGeom prst="rect">
            <a:avLst/>
          </a:prstGeom>
          <a:noFill/>
        </p:spPr>
        <p:txBody>
          <a:bodyPr wrap="square" rtlCol="0">
            <a:spAutoFit/>
          </a:bodyPr>
          <a:lstStyle/>
          <a:p>
            <a:r>
              <a:rPr lang="en-US" sz="2000" dirty="0"/>
              <a:t>This code is for the user interface. It is how the flashcard app, and the calendar app will be displayed to the user. It creates the buttons that allow the user to interact with the app.</a:t>
            </a:r>
          </a:p>
        </p:txBody>
      </p:sp>
    </p:spTree>
    <p:extLst>
      <p:ext uri="{BB962C8B-B14F-4D97-AF65-F5344CB8AC3E}">
        <p14:creationId xmlns:p14="http://schemas.microsoft.com/office/powerpoint/2010/main" val="85937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EEA790-4F43-4E15-9284-ADD0E417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alendar&#10;&#10;Description automatically generated">
            <a:extLst>
              <a:ext uri="{FF2B5EF4-FFF2-40B4-BE49-F238E27FC236}">
                <a16:creationId xmlns:a16="http://schemas.microsoft.com/office/drawing/2014/main" id="{16661B94-1467-1A43-B3FA-C4F2545680C1}"/>
              </a:ext>
            </a:extLst>
          </p:cNvPr>
          <p:cNvPicPr>
            <a:picLocks noChangeAspect="1"/>
          </p:cNvPicPr>
          <p:nvPr/>
        </p:nvPicPr>
        <p:blipFill>
          <a:blip r:embed="rId2"/>
          <a:stretch>
            <a:fillRect/>
          </a:stretch>
        </p:blipFill>
        <p:spPr>
          <a:xfrm>
            <a:off x="1939955" y="871837"/>
            <a:ext cx="2480000" cy="5113406"/>
          </a:xfrm>
          <a:prstGeom prst="rect">
            <a:avLst/>
          </a:prstGeom>
        </p:spPr>
      </p:pic>
      <p:sp>
        <p:nvSpPr>
          <p:cNvPr id="21" name="Rectangle 20">
            <a:extLst>
              <a:ext uri="{FF2B5EF4-FFF2-40B4-BE49-F238E27FC236}">
                <a16:creationId xmlns:a16="http://schemas.microsoft.com/office/drawing/2014/main" id="{7CF9FE9E-5162-49D5-8277-855E95837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460"/>
            <a:ext cx="9144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with medium confidence">
            <a:extLst>
              <a:ext uri="{FF2B5EF4-FFF2-40B4-BE49-F238E27FC236}">
                <a16:creationId xmlns:a16="http://schemas.microsoft.com/office/drawing/2014/main" id="{473FB9DB-89B0-4545-9FD7-F626E776666C}"/>
              </a:ext>
            </a:extLst>
          </p:cNvPr>
          <p:cNvPicPr>
            <a:picLocks noChangeAspect="1"/>
          </p:cNvPicPr>
          <p:nvPr/>
        </p:nvPicPr>
        <p:blipFill>
          <a:blip r:embed="rId3"/>
          <a:stretch>
            <a:fillRect/>
          </a:stretch>
        </p:blipFill>
        <p:spPr>
          <a:xfrm>
            <a:off x="7810395" y="871837"/>
            <a:ext cx="2441650" cy="5113406"/>
          </a:xfrm>
          <a:prstGeom prst="rect">
            <a:avLst/>
          </a:prstGeom>
        </p:spPr>
      </p:pic>
      <p:sp>
        <p:nvSpPr>
          <p:cNvPr id="23" name="Rectangle 22">
            <a:extLst>
              <a:ext uri="{FF2B5EF4-FFF2-40B4-BE49-F238E27FC236}">
                <a16:creationId xmlns:a16="http://schemas.microsoft.com/office/drawing/2014/main" id="{B1A2B33A-3EE6-43A3-95DC-C5E4930E6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88323824-C3F5-4A40-90BF-E7ACC2E796B8}"/>
              </a:ext>
            </a:extLst>
          </p:cNvPr>
          <p:cNvSpPr txBox="1"/>
          <p:nvPr/>
        </p:nvSpPr>
        <p:spPr>
          <a:xfrm>
            <a:off x="0" y="321503"/>
            <a:ext cx="5608320" cy="369332"/>
          </a:xfrm>
          <a:prstGeom prst="rect">
            <a:avLst/>
          </a:prstGeom>
          <a:noFill/>
        </p:spPr>
        <p:txBody>
          <a:bodyPr wrap="square" rtlCol="0">
            <a:spAutoFit/>
          </a:bodyPr>
          <a:lstStyle/>
          <a:p>
            <a:r>
              <a:rPr lang="en-US" dirty="0"/>
              <a:t>Example of the user interface for the calendar app:</a:t>
            </a:r>
          </a:p>
        </p:txBody>
      </p:sp>
      <p:sp>
        <p:nvSpPr>
          <p:cNvPr id="7" name="TextBox 6">
            <a:extLst>
              <a:ext uri="{FF2B5EF4-FFF2-40B4-BE49-F238E27FC236}">
                <a16:creationId xmlns:a16="http://schemas.microsoft.com/office/drawing/2014/main" id="{06142070-4C13-804F-B359-B383B075C5E3}"/>
              </a:ext>
            </a:extLst>
          </p:cNvPr>
          <p:cNvSpPr txBox="1"/>
          <p:nvPr/>
        </p:nvSpPr>
        <p:spPr>
          <a:xfrm>
            <a:off x="6151668" y="321503"/>
            <a:ext cx="5702300" cy="646331"/>
          </a:xfrm>
          <a:prstGeom prst="rect">
            <a:avLst/>
          </a:prstGeom>
          <a:noFill/>
        </p:spPr>
        <p:txBody>
          <a:bodyPr wrap="square" rtlCol="0">
            <a:spAutoFit/>
          </a:bodyPr>
          <a:lstStyle/>
          <a:p>
            <a:r>
              <a:rPr lang="en-US" dirty="0"/>
              <a:t>Example of the user interface for the flashcard app:</a:t>
            </a:r>
          </a:p>
          <a:p>
            <a:endParaRPr lang="en-US" dirty="0"/>
          </a:p>
        </p:txBody>
      </p:sp>
    </p:spTree>
    <p:extLst>
      <p:ext uri="{BB962C8B-B14F-4D97-AF65-F5344CB8AC3E}">
        <p14:creationId xmlns:p14="http://schemas.microsoft.com/office/powerpoint/2010/main" val="2146882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B7F88A-EE9B-4C9D-9477-42E234662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icon&#10;&#10;Description automatically generated">
            <a:extLst>
              <a:ext uri="{FF2B5EF4-FFF2-40B4-BE49-F238E27FC236}">
                <a16:creationId xmlns:a16="http://schemas.microsoft.com/office/drawing/2014/main" id="{414559D3-642B-6947-8689-65D6C5D7C22D}"/>
              </a:ext>
            </a:extLst>
          </p:cNvPr>
          <p:cNvPicPr>
            <a:picLocks noChangeAspect="1"/>
          </p:cNvPicPr>
          <p:nvPr/>
        </p:nvPicPr>
        <p:blipFill rotWithShape="1">
          <a:blip r:embed="rId2"/>
          <a:srcRect t="15794" r="-1" b="28237"/>
          <a:stretch/>
        </p:blipFill>
        <p:spPr>
          <a:xfrm>
            <a:off x="1" y="10"/>
            <a:ext cx="12191999" cy="6857990"/>
          </a:xfrm>
          <a:prstGeom prst="rect">
            <a:avLst/>
          </a:prstGeom>
        </p:spPr>
      </p:pic>
      <p:sp>
        <p:nvSpPr>
          <p:cNvPr id="12" name="Rectangle 11">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06B82-592C-E745-B882-D1E84B3DBEF9}"/>
              </a:ext>
            </a:extLst>
          </p:cNvPr>
          <p:cNvSpPr>
            <a:spLocks noGrp="1"/>
          </p:cNvSpPr>
          <p:nvPr>
            <p:ph type="ctrTitle"/>
          </p:nvPr>
        </p:nvSpPr>
        <p:spPr>
          <a:xfrm>
            <a:off x="4985517" y="3331444"/>
            <a:ext cx="6470692" cy="1229306"/>
          </a:xfrm>
        </p:spPr>
        <p:txBody>
          <a:bodyPr>
            <a:normAutofit/>
          </a:bodyPr>
          <a:lstStyle/>
          <a:p>
            <a:r>
              <a:rPr lang="en-US" sz="5400" dirty="0">
                <a:solidFill>
                  <a:schemeClr val="tx1"/>
                </a:solidFill>
              </a:rPr>
              <a:t>Thank You</a:t>
            </a:r>
          </a:p>
        </p:txBody>
      </p:sp>
      <p:sp>
        <p:nvSpPr>
          <p:cNvPr id="3" name="Subtitle 2">
            <a:extLst>
              <a:ext uri="{FF2B5EF4-FFF2-40B4-BE49-F238E27FC236}">
                <a16:creationId xmlns:a16="http://schemas.microsoft.com/office/drawing/2014/main" id="{170175AA-8CA6-2D4F-A11E-6FA2E4457A1E}"/>
              </a:ext>
            </a:extLst>
          </p:cNvPr>
          <p:cNvSpPr>
            <a:spLocks noGrp="1"/>
          </p:cNvSpPr>
          <p:nvPr>
            <p:ph type="subTitle" idx="1"/>
          </p:nvPr>
        </p:nvSpPr>
        <p:spPr>
          <a:xfrm>
            <a:off x="4985516" y="4735799"/>
            <a:ext cx="6470693" cy="605256"/>
          </a:xfrm>
        </p:spPr>
        <p:txBody>
          <a:bodyPr>
            <a:normAutofit/>
          </a:bodyPr>
          <a:lstStyle/>
          <a:p>
            <a:pPr>
              <a:lnSpc>
                <a:spcPct val="100000"/>
              </a:lnSpc>
            </a:pPr>
            <a:r>
              <a:rPr lang="en-US" sz="1100" dirty="0"/>
              <a:t>Project procrastination Was Created and designed by: Leon Long, leanorine lorenzana, Hassan Hijazi, Angelo orciuoli, and marybel boujaoude </a:t>
            </a:r>
          </a:p>
        </p:txBody>
      </p:sp>
      <p:cxnSp>
        <p:nvCxnSpPr>
          <p:cNvPr id="14" name="Straight Connector 13">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6" name="!!footer rectangle">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08399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6CAA6BB-A980-DC45-92E4-45FE02901967}"/>
              </a:ext>
            </a:extLst>
          </p:cNvPr>
          <p:cNvSpPr>
            <a:spLocks noGrp="1"/>
          </p:cNvSpPr>
          <p:nvPr>
            <p:ph type="title"/>
          </p:nvPr>
        </p:nvSpPr>
        <p:spPr>
          <a:xfrm>
            <a:off x="6411685" y="634946"/>
            <a:ext cx="5127171" cy="1450757"/>
          </a:xfrm>
        </p:spPr>
        <p:txBody>
          <a:bodyPr vert="horz" lIns="91440" tIns="45720" rIns="91440" bIns="45720" rtlCol="0" anchor="b">
            <a:normAutofit/>
          </a:bodyPr>
          <a:lstStyle/>
          <a:p>
            <a:pPr algn="ctr"/>
            <a:r>
              <a:rPr lang="en-US" sz="4800" dirty="0">
                <a:solidFill>
                  <a:schemeClr val="tx1">
                    <a:lumMod val="75000"/>
                    <a:lumOff val="25000"/>
                  </a:schemeClr>
                </a:solidFill>
              </a:rPr>
              <a:t>Project Procrastination</a:t>
            </a:r>
          </a:p>
        </p:txBody>
      </p:sp>
      <p:pic>
        <p:nvPicPr>
          <p:cNvPr id="8" name="Picture 7" descr="Logo, icon&#10;&#10;Description automatically generated">
            <a:extLst>
              <a:ext uri="{FF2B5EF4-FFF2-40B4-BE49-F238E27FC236}">
                <a16:creationId xmlns:a16="http://schemas.microsoft.com/office/drawing/2014/main" id="{FE170329-5756-A740-81D2-875DF2B7B6C0}"/>
              </a:ext>
            </a:extLst>
          </p:cNvPr>
          <p:cNvPicPr>
            <a:picLocks noChangeAspect="1"/>
          </p:cNvPicPr>
          <p:nvPr/>
        </p:nvPicPr>
        <p:blipFill>
          <a:blip r:embed="rId2"/>
          <a:stretch>
            <a:fillRect/>
          </a:stretch>
        </p:blipFill>
        <p:spPr>
          <a:xfrm>
            <a:off x="643192" y="698453"/>
            <a:ext cx="5115347" cy="5141052"/>
          </a:xfrm>
          <a:prstGeom prst="rect">
            <a:avLst/>
          </a:prstGeom>
        </p:spPr>
      </p:pic>
      <p:cxnSp>
        <p:nvCxnSpPr>
          <p:cNvPr id="19" name="Straight Connector 18">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11D28BE-8911-4648-A4DF-5A2156427467}"/>
              </a:ext>
            </a:extLst>
          </p:cNvPr>
          <p:cNvSpPr>
            <a:spLocks noGrp="1"/>
          </p:cNvSpPr>
          <p:nvPr>
            <p:ph type="body" sz="half" idx="2"/>
          </p:nvPr>
        </p:nvSpPr>
        <p:spPr>
          <a:xfrm>
            <a:off x="6411684" y="2407436"/>
            <a:ext cx="5127172" cy="3461658"/>
          </a:xfrm>
        </p:spPr>
        <p:txBody>
          <a:bodyPr vert="horz" lIns="0" tIns="45720" rIns="0" bIns="45720" rtlCol="0">
            <a:normAutofit/>
          </a:bodyPr>
          <a:lstStyle/>
          <a:p>
            <a:pPr algn="ctr">
              <a:lnSpc>
                <a:spcPct val="100000"/>
              </a:lnSpc>
            </a:pPr>
            <a:r>
              <a:rPr lang="en-US" sz="2000" dirty="0">
                <a:solidFill>
                  <a:schemeClr val="tx1">
                    <a:lumMod val="75000"/>
                    <a:lumOff val="25000"/>
                  </a:schemeClr>
                </a:solidFill>
              </a:rPr>
              <a:t>Our app was developed using android studio in the programming language Kotlin. This app was developed with the intention of eliminating procrastination tendencies in students. The functionality includes a calendar where students can save important events and deadlines while also having a flashcards tool. Students can easily date when a flashcard set must be studied in the calendar. </a:t>
            </a:r>
          </a:p>
        </p:txBody>
      </p:sp>
      <p:sp>
        <p:nvSpPr>
          <p:cNvPr id="21" name="Rectangle 20">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897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2" name="Straight Connector 6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933763-9374-BF4B-A035-6D99A9EB50A0}"/>
              </a:ext>
            </a:extLst>
          </p:cNvPr>
          <p:cNvSpPr>
            <a:spLocks noGrp="1"/>
          </p:cNvSpPr>
          <p:nvPr>
            <p:ph type="title"/>
          </p:nvPr>
        </p:nvSpPr>
        <p:spPr>
          <a:xfrm>
            <a:off x="2025715" y="3114941"/>
            <a:ext cx="8140569" cy="2059277"/>
          </a:xfrm>
        </p:spPr>
        <p:txBody>
          <a:bodyPr vert="horz" lIns="91440" tIns="45720" rIns="91440" bIns="45720" rtlCol="0" anchor="b">
            <a:normAutofit fontScale="90000"/>
          </a:bodyPr>
          <a:lstStyle/>
          <a:p>
            <a:pPr algn="ctr"/>
            <a:r>
              <a:rPr lang="en-US" sz="2900" dirty="0">
                <a:solidFill>
                  <a:schemeClr val="tx1">
                    <a:lumMod val="85000"/>
                    <a:lumOff val="15000"/>
                  </a:schemeClr>
                </a:solidFill>
              </a:rPr>
              <a:t>This code, located in the model folder, creates a class named card. It initializes each card created and gives it a title, a definition, and a position. Every time a card is created, it will be using this class. Other classes shown later in the code will be used to edit the flashcards.</a:t>
            </a:r>
          </a:p>
        </p:txBody>
      </p:sp>
      <p:pic>
        <p:nvPicPr>
          <p:cNvPr id="5" name="Content Placeholder 4">
            <a:extLst>
              <a:ext uri="{FF2B5EF4-FFF2-40B4-BE49-F238E27FC236}">
                <a16:creationId xmlns:a16="http://schemas.microsoft.com/office/drawing/2014/main" id="{6625C115-C9E2-D54E-8990-8FEE8E9FAF5B}"/>
              </a:ext>
            </a:extLst>
          </p:cNvPr>
          <p:cNvPicPr>
            <a:picLocks noGrp="1" noChangeAspect="1"/>
          </p:cNvPicPr>
          <p:nvPr>
            <p:ph idx="1"/>
          </p:nvPr>
        </p:nvPicPr>
        <p:blipFill>
          <a:blip r:embed="rId2"/>
          <a:stretch>
            <a:fillRect/>
          </a:stretch>
        </p:blipFill>
        <p:spPr>
          <a:xfrm>
            <a:off x="947650" y="1845017"/>
            <a:ext cx="10284036" cy="1182663"/>
          </a:xfrm>
          <a:prstGeom prst="rect">
            <a:avLst/>
          </a:prstGeom>
        </p:spPr>
      </p:pic>
      <p:cxnSp>
        <p:nvCxnSpPr>
          <p:cNvPr id="66" name="Straight Connector 65">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Graphical user interface, application&#10;&#10;Description automatically generated">
            <a:extLst>
              <a:ext uri="{FF2B5EF4-FFF2-40B4-BE49-F238E27FC236}">
                <a16:creationId xmlns:a16="http://schemas.microsoft.com/office/drawing/2014/main" id="{02CDD31D-1B8F-E349-8C91-96D49AF119DB}"/>
              </a:ext>
            </a:extLst>
          </p:cNvPr>
          <p:cNvPicPr>
            <a:picLocks noChangeAspect="1"/>
          </p:cNvPicPr>
          <p:nvPr/>
        </p:nvPicPr>
        <p:blipFill rotWithShape="1">
          <a:blip r:embed="rId3"/>
          <a:srcRect b="74293"/>
          <a:stretch/>
        </p:blipFill>
        <p:spPr>
          <a:xfrm>
            <a:off x="947650" y="1404544"/>
            <a:ext cx="2305504" cy="307737"/>
          </a:xfrm>
          <a:prstGeom prst="rect">
            <a:avLst/>
          </a:prstGeom>
        </p:spPr>
      </p:pic>
    </p:spTree>
    <p:extLst>
      <p:ext uri="{BB962C8B-B14F-4D97-AF65-F5344CB8AC3E}">
        <p14:creationId xmlns:p14="http://schemas.microsoft.com/office/powerpoint/2010/main" val="4298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ext&#10;&#10;Description automatically generated">
            <a:extLst>
              <a:ext uri="{FF2B5EF4-FFF2-40B4-BE49-F238E27FC236}">
                <a16:creationId xmlns:a16="http://schemas.microsoft.com/office/drawing/2014/main" id="{E8347A4D-D8E1-F14D-9156-1D001265C509}"/>
              </a:ext>
            </a:extLst>
          </p:cNvPr>
          <p:cNvPicPr>
            <a:picLocks noChangeAspect="1"/>
          </p:cNvPicPr>
          <p:nvPr/>
        </p:nvPicPr>
        <p:blipFill>
          <a:blip r:embed="rId2"/>
          <a:stretch>
            <a:fillRect/>
          </a:stretch>
        </p:blipFill>
        <p:spPr>
          <a:xfrm>
            <a:off x="780916" y="1318846"/>
            <a:ext cx="5669708" cy="4620811"/>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C5C3BDE8-9105-9B40-A4FD-969DB2159EBE}"/>
              </a:ext>
            </a:extLst>
          </p:cNvPr>
          <p:cNvPicPr>
            <a:picLocks noChangeAspect="1"/>
          </p:cNvPicPr>
          <p:nvPr/>
        </p:nvPicPr>
        <p:blipFill rotWithShape="1">
          <a:blip r:embed="rId3"/>
          <a:srcRect t="23503" b="50790"/>
          <a:stretch/>
        </p:blipFill>
        <p:spPr>
          <a:xfrm>
            <a:off x="780916" y="918343"/>
            <a:ext cx="2028955" cy="270823"/>
          </a:xfrm>
          <a:prstGeom prst="rect">
            <a:avLst/>
          </a:prstGeom>
        </p:spPr>
      </p:pic>
      <p:sp>
        <p:nvSpPr>
          <p:cNvPr id="4" name="TextBox 3">
            <a:extLst>
              <a:ext uri="{FF2B5EF4-FFF2-40B4-BE49-F238E27FC236}">
                <a16:creationId xmlns:a16="http://schemas.microsoft.com/office/drawing/2014/main" id="{1CEA6923-F6DE-BC44-AD72-ADB2F16CD9CA}"/>
              </a:ext>
            </a:extLst>
          </p:cNvPr>
          <p:cNvSpPr txBox="1"/>
          <p:nvPr/>
        </p:nvSpPr>
        <p:spPr>
          <a:xfrm>
            <a:off x="6973356" y="1997839"/>
            <a:ext cx="4037544" cy="3170099"/>
          </a:xfrm>
          <a:prstGeom prst="rect">
            <a:avLst/>
          </a:prstGeom>
          <a:noFill/>
        </p:spPr>
        <p:txBody>
          <a:bodyPr wrap="square" rtlCol="0">
            <a:spAutoFit/>
          </a:bodyPr>
          <a:lstStyle/>
          <a:p>
            <a:r>
              <a:rPr lang="en-US" sz="2000" dirty="0"/>
              <a:t>This code, located in the model folder, creates a class named CardAdapter. This class allows the flashcards to be edited. For example, it allows for the user to edit the text, delete a card, add a card, and add multiple cards at once. It includes the functions getView(), getItem(), getItemId(), getCount(), and remove().</a:t>
            </a:r>
          </a:p>
        </p:txBody>
      </p:sp>
    </p:spTree>
    <p:extLst>
      <p:ext uri="{BB962C8B-B14F-4D97-AF65-F5344CB8AC3E}">
        <p14:creationId xmlns:p14="http://schemas.microsoft.com/office/powerpoint/2010/main" val="3521728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7BCCA-2FAE-7048-86CC-B835659110E6}"/>
              </a:ext>
            </a:extLst>
          </p:cNvPr>
          <p:cNvSpPr>
            <a:spLocks noGrp="1"/>
          </p:cNvSpPr>
          <p:nvPr>
            <p:ph type="title"/>
          </p:nvPr>
        </p:nvSpPr>
        <p:spPr>
          <a:xfrm>
            <a:off x="1481294" y="4396706"/>
            <a:ext cx="9328245" cy="1029308"/>
          </a:xfrm>
        </p:spPr>
        <p:txBody>
          <a:bodyPr vert="horz" lIns="91440" tIns="45720" rIns="91440" bIns="45720" rtlCol="0" anchor="b">
            <a:normAutofit fontScale="90000"/>
          </a:bodyPr>
          <a:lstStyle/>
          <a:p>
            <a:pPr algn="ctr"/>
            <a:r>
              <a:rPr lang="en-US" sz="2400" dirty="0">
                <a:solidFill>
                  <a:schemeClr val="tx1">
                    <a:lumMod val="85000"/>
                    <a:lumOff val="15000"/>
                  </a:schemeClr>
                </a:solidFill>
              </a:rPr>
              <a:t>This code, located in the model folder, creates a class named Deck. It initializes each deck created and gives it a title, an order , and a maximum value of cards located in the deck. Whenever a deck is first created it is using this class. To edit decks, there is another class that will be explained next.</a:t>
            </a:r>
          </a:p>
        </p:txBody>
      </p:sp>
      <p:pic>
        <p:nvPicPr>
          <p:cNvPr id="6" name="Content Placeholder 5" descr="Graphical user interface, text, application&#10;&#10;Description automatically generated">
            <a:extLst>
              <a:ext uri="{FF2B5EF4-FFF2-40B4-BE49-F238E27FC236}">
                <a16:creationId xmlns:a16="http://schemas.microsoft.com/office/drawing/2014/main" id="{0482C185-1437-684A-A3F3-64CB70DC32DE}"/>
              </a:ext>
            </a:extLst>
          </p:cNvPr>
          <p:cNvPicPr>
            <a:picLocks noGrp="1" noChangeAspect="1"/>
          </p:cNvPicPr>
          <p:nvPr>
            <p:ph idx="1"/>
          </p:nvPr>
        </p:nvPicPr>
        <p:blipFill>
          <a:blip r:embed="rId2"/>
          <a:stretch>
            <a:fillRect/>
          </a:stretch>
        </p:blipFill>
        <p:spPr>
          <a:xfrm>
            <a:off x="1366386" y="1374878"/>
            <a:ext cx="9558063" cy="2676258"/>
          </a:xfrm>
          <a:prstGeom prst="rect">
            <a:avLst/>
          </a:prstGeom>
        </p:spPr>
      </p:pic>
      <p:cxnSp>
        <p:nvCxnSpPr>
          <p:cNvPr id="45" name="Straight Connector 44">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26" descr="Graphical user interface, application&#10;&#10;Description automatically generated">
            <a:extLst>
              <a:ext uri="{FF2B5EF4-FFF2-40B4-BE49-F238E27FC236}">
                <a16:creationId xmlns:a16="http://schemas.microsoft.com/office/drawing/2014/main" id="{2E8F5C84-58FE-D746-9EF5-658FDC4D147F}"/>
              </a:ext>
            </a:extLst>
          </p:cNvPr>
          <p:cNvPicPr>
            <a:picLocks noChangeAspect="1"/>
          </p:cNvPicPr>
          <p:nvPr/>
        </p:nvPicPr>
        <p:blipFill rotWithShape="1">
          <a:blip r:embed="rId3"/>
          <a:srcRect t="48714" b="25579"/>
          <a:stretch/>
        </p:blipFill>
        <p:spPr>
          <a:xfrm>
            <a:off x="1366386" y="855470"/>
            <a:ext cx="3138099" cy="418871"/>
          </a:xfrm>
          <a:prstGeom prst="rect">
            <a:avLst/>
          </a:prstGeom>
        </p:spPr>
      </p:pic>
    </p:spTree>
    <p:extLst>
      <p:ext uri="{BB962C8B-B14F-4D97-AF65-F5344CB8AC3E}">
        <p14:creationId xmlns:p14="http://schemas.microsoft.com/office/powerpoint/2010/main" val="14833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ext&#10;&#10;Description automatically generated">
            <a:extLst>
              <a:ext uri="{FF2B5EF4-FFF2-40B4-BE49-F238E27FC236}">
                <a16:creationId xmlns:a16="http://schemas.microsoft.com/office/drawing/2014/main" id="{F0AC0172-A08C-0943-A6C8-AC5CB0E31BD0}"/>
              </a:ext>
            </a:extLst>
          </p:cNvPr>
          <p:cNvPicPr>
            <a:picLocks noChangeAspect="1"/>
          </p:cNvPicPr>
          <p:nvPr/>
        </p:nvPicPr>
        <p:blipFill>
          <a:blip r:embed="rId2"/>
          <a:stretch>
            <a:fillRect/>
          </a:stretch>
        </p:blipFill>
        <p:spPr>
          <a:xfrm>
            <a:off x="707026" y="1320801"/>
            <a:ext cx="5576544" cy="4754002"/>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F7F24224-F5D1-2C41-96B5-6A9E116C791E}"/>
              </a:ext>
            </a:extLst>
          </p:cNvPr>
          <p:cNvPicPr>
            <a:picLocks noChangeAspect="1"/>
          </p:cNvPicPr>
          <p:nvPr/>
        </p:nvPicPr>
        <p:blipFill rotWithShape="1">
          <a:blip r:embed="rId3"/>
          <a:srcRect l="-285" t="73620" b="1408"/>
          <a:stretch/>
        </p:blipFill>
        <p:spPr>
          <a:xfrm>
            <a:off x="707026" y="952705"/>
            <a:ext cx="2057400" cy="266009"/>
          </a:xfrm>
          <a:prstGeom prst="rect">
            <a:avLst/>
          </a:prstGeom>
        </p:spPr>
      </p:pic>
      <p:sp>
        <p:nvSpPr>
          <p:cNvPr id="3" name="TextBox 2">
            <a:extLst>
              <a:ext uri="{FF2B5EF4-FFF2-40B4-BE49-F238E27FC236}">
                <a16:creationId xmlns:a16="http://schemas.microsoft.com/office/drawing/2014/main" id="{BE07ADDD-ACD0-A04C-B3C5-400E63A9E853}"/>
              </a:ext>
            </a:extLst>
          </p:cNvPr>
          <p:cNvSpPr txBox="1"/>
          <p:nvPr/>
        </p:nvSpPr>
        <p:spPr>
          <a:xfrm>
            <a:off x="6976169" y="1974253"/>
            <a:ext cx="4000500" cy="3447098"/>
          </a:xfrm>
          <a:prstGeom prst="rect">
            <a:avLst/>
          </a:prstGeom>
          <a:noFill/>
        </p:spPr>
        <p:txBody>
          <a:bodyPr wrap="square" rtlCol="0">
            <a:spAutoFit/>
          </a:bodyPr>
          <a:lstStyle/>
          <a:p>
            <a:r>
              <a:rPr lang="en-US" sz="2000" dirty="0"/>
              <a:t>This code, located in the model folder, creates a class named DeckAdapter. This class allows the decks to be edited. For example, it allows for the user to rename the decks, delete a deck, and add a deck. It includes the functions getView(), getItem(), getItemId(), getCount(), remove(), and add().</a:t>
            </a:r>
          </a:p>
          <a:p>
            <a:endParaRPr lang="en-US" dirty="0"/>
          </a:p>
        </p:txBody>
      </p:sp>
    </p:spTree>
    <p:extLst>
      <p:ext uri="{BB962C8B-B14F-4D97-AF65-F5344CB8AC3E}">
        <p14:creationId xmlns:p14="http://schemas.microsoft.com/office/powerpoint/2010/main" val="307827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3D6FD3BF-32AD-714E-9E84-825ECF57ACB0}"/>
              </a:ext>
            </a:extLst>
          </p:cNvPr>
          <p:cNvPicPr>
            <a:picLocks noChangeAspect="1"/>
          </p:cNvPicPr>
          <p:nvPr/>
        </p:nvPicPr>
        <p:blipFill rotWithShape="1">
          <a:blip r:embed="rId2"/>
          <a:srcRect l="1" r="4129" b="19986"/>
          <a:stretch/>
        </p:blipFill>
        <p:spPr>
          <a:xfrm>
            <a:off x="2102183" y="870364"/>
            <a:ext cx="7987632" cy="3783298"/>
          </a:xfrm>
          <a:prstGeom prst="rect">
            <a:avLst/>
          </a:prstGeom>
        </p:spPr>
      </p:pic>
      <p:sp>
        <p:nvSpPr>
          <p:cNvPr id="4" name="TextBox 3">
            <a:extLst>
              <a:ext uri="{FF2B5EF4-FFF2-40B4-BE49-F238E27FC236}">
                <a16:creationId xmlns:a16="http://schemas.microsoft.com/office/drawing/2014/main" id="{90BAB796-60F3-7046-B557-16AE6B728EFC}"/>
              </a:ext>
            </a:extLst>
          </p:cNvPr>
          <p:cNvSpPr txBox="1"/>
          <p:nvPr/>
        </p:nvSpPr>
        <p:spPr>
          <a:xfrm>
            <a:off x="2463644" y="4833507"/>
            <a:ext cx="7264710" cy="1323439"/>
          </a:xfrm>
          <a:prstGeom prst="rect">
            <a:avLst/>
          </a:prstGeom>
          <a:noFill/>
        </p:spPr>
        <p:txBody>
          <a:bodyPr wrap="square" rtlCol="0">
            <a:spAutoFit/>
          </a:bodyPr>
          <a:lstStyle/>
          <a:p>
            <a:pPr algn="ctr"/>
            <a:r>
              <a:rPr lang="en-US" sz="2000" dirty="0"/>
              <a:t>This file named “CalendarActivity.kt” initializes the calendar and how the layout will be presented to the user. This code defines a class named CalendarActivity. It specifically creates a back button so the user can return to the main screen. </a:t>
            </a:r>
          </a:p>
        </p:txBody>
      </p:sp>
    </p:spTree>
    <p:extLst>
      <p:ext uri="{BB962C8B-B14F-4D97-AF65-F5344CB8AC3E}">
        <p14:creationId xmlns:p14="http://schemas.microsoft.com/office/powerpoint/2010/main" val="2284915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1A8425E6-2109-4946-B55F-CA174A98BEA8}"/>
              </a:ext>
            </a:extLst>
          </p:cNvPr>
          <p:cNvPicPr>
            <a:picLocks noChangeAspect="1"/>
          </p:cNvPicPr>
          <p:nvPr/>
        </p:nvPicPr>
        <p:blipFill>
          <a:blip r:embed="rId2"/>
          <a:stretch>
            <a:fillRect/>
          </a:stretch>
        </p:blipFill>
        <p:spPr>
          <a:xfrm>
            <a:off x="1012706" y="909136"/>
            <a:ext cx="5347192" cy="5039728"/>
          </a:xfrm>
          <a:prstGeom prst="rect">
            <a:avLst/>
          </a:prstGeom>
        </p:spPr>
      </p:pic>
      <p:sp>
        <p:nvSpPr>
          <p:cNvPr id="4" name="TextBox 3">
            <a:extLst>
              <a:ext uri="{FF2B5EF4-FFF2-40B4-BE49-F238E27FC236}">
                <a16:creationId xmlns:a16="http://schemas.microsoft.com/office/drawing/2014/main" id="{6F3B87E5-F14B-3946-975F-4638534031E2}"/>
              </a:ext>
            </a:extLst>
          </p:cNvPr>
          <p:cNvSpPr txBox="1"/>
          <p:nvPr/>
        </p:nvSpPr>
        <p:spPr>
          <a:xfrm>
            <a:off x="7188892" y="1997839"/>
            <a:ext cx="3879981" cy="2862322"/>
          </a:xfrm>
          <a:prstGeom prst="rect">
            <a:avLst/>
          </a:prstGeom>
          <a:noFill/>
        </p:spPr>
        <p:txBody>
          <a:bodyPr wrap="square" rtlCol="0">
            <a:spAutoFit/>
          </a:bodyPr>
          <a:lstStyle/>
          <a:p>
            <a:r>
              <a:rPr lang="en-US" sz="2000" dirty="0"/>
              <a:t>This code, located in the java folder, creates a class named EditingCardsActivity. This class calls the CardAdapter class in order to use the functions. The EditingCardsActivity is how the code is displayed to the user. It allows the user to see the edits they are making in real-time.</a:t>
            </a:r>
          </a:p>
        </p:txBody>
      </p:sp>
    </p:spTree>
    <p:extLst>
      <p:ext uri="{BB962C8B-B14F-4D97-AF65-F5344CB8AC3E}">
        <p14:creationId xmlns:p14="http://schemas.microsoft.com/office/powerpoint/2010/main" val="413330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1F073088-85F1-6948-A98D-FF42955EECCA}"/>
              </a:ext>
            </a:extLst>
          </p:cNvPr>
          <p:cNvPicPr>
            <a:picLocks noChangeAspect="1"/>
          </p:cNvPicPr>
          <p:nvPr/>
        </p:nvPicPr>
        <p:blipFill>
          <a:blip r:embed="rId2"/>
          <a:stretch>
            <a:fillRect/>
          </a:stretch>
        </p:blipFill>
        <p:spPr>
          <a:xfrm>
            <a:off x="1764403" y="909136"/>
            <a:ext cx="3716798" cy="5039728"/>
          </a:xfrm>
          <a:prstGeom prst="rect">
            <a:avLst/>
          </a:prstGeom>
        </p:spPr>
      </p:pic>
      <p:sp>
        <p:nvSpPr>
          <p:cNvPr id="4" name="TextBox 3">
            <a:extLst>
              <a:ext uri="{FF2B5EF4-FFF2-40B4-BE49-F238E27FC236}">
                <a16:creationId xmlns:a16="http://schemas.microsoft.com/office/drawing/2014/main" id="{7B20C215-5887-C14B-ABEA-1BF720F3E2A7}"/>
              </a:ext>
            </a:extLst>
          </p:cNvPr>
          <p:cNvSpPr txBox="1"/>
          <p:nvPr/>
        </p:nvSpPr>
        <p:spPr>
          <a:xfrm>
            <a:off x="6722872" y="1383486"/>
            <a:ext cx="4175566" cy="4370427"/>
          </a:xfrm>
          <a:prstGeom prst="rect">
            <a:avLst/>
          </a:prstGeom>
          <a:noFill/>
        </p:spPr>
        <p:txBody>
          <a:bodyPr wrap="square" rtlCol="0">
            <a:spAutoFit/>
          </a:bodyPr>
          <a:lstStyle/>
          <a:p>
            <a:r>
              <a:rPr lang="en-US" sz="2000" dirty="0"/>
              <a:t>This code, located in the java folder, creates a class named FlashCardActivity. This class calls the DeckAdapter class in order to use the functions. The FlashCardActivity is how the code is displayed to the user. There is a function that waits a few seconds to show the answer called showAnswerLittleByLittle() and a function that allows the user to scroll through the flashcards called redrawFadeScrollbar().</a:t>
            </a:r>
          </a:p>
          <a:p>
            <a:endParaRPr lang="en-US" dirty="0"/>
          </a:p>
        </p:txBody>
      </p:sp>
    </p:spTree>
    <p:extLst>
      <p:ext uri="{BB962C8B-B14F-4D97-AF65-F5344CB8AC3E}">
        <p14:creationId xmlns:p14="http://schemas.microsoft.com/office/powerpoint/2010/main" val="2705212254"/>
      </p:ext>
    </p:extLst>
  </p:cSld>
  <p:clrMapOvr>
    <a:masterClrMapping/>
  </p:clrMapOvr>
</p:sld>
</file>

<file path=ppt/theme/theme1.xml><?xml version="1.0" encoding="utf-8"?>
<a:theme xmlns:a="http://schemas.openxmlformats.org/drawingml/2006/main" name="RetrospectVTI">
  <a:themeElements>
    <a:clrScheme name="Grayscale">
      <a:dk1>
        <a:srgbClr val="000000"/>
      </a:dk1>
      <a:lt1>
        <a:srgbClr val="FFFFFF"/>
      </a:lt1>
      <a:dk2>
        <a:srgbClr val="000000"/>
      </a:dk2>
      <a:lt2>
        <a:srgbClr val="FFFFFF"/>
      </a:lt2>
      <a:accent1>
        <a:srgbClr val="B5B5B5"/>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{8A6A613A-D8BB-F84F-8BB4-875529B674B5}tf10001122</Template>
  <TotalTime>6541</TotalTime>
  <Words>632</Words>
  <Application>Microsoft Macintosh PowerPoint</Application>
  <PresentationFormat>Widescreen</PresentationFormat>
  <Paragraphs>18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Avenir Next LT Pro</vt:lpstr>
      <vt:lpstr>Avenir Next LT Pro Light</vt:lpstr>
      <vt:lpstr>Calibri</vt:lpstr>
      <vt:lpstr>RetrospectVTI</vt:lpstr>
      <vt:lpstr>Project Procrastination</vt:lpstr>
      <vt:lpstr>Project Procrastination</vt:lpstr>
      <vt:lpstr>This code, located in the model folder, creates a class named card. It initializes each card created and gives it a title, a definition, and a position. Every time a card is created, it will be using this class. Other classes shown later in the code will be used to edit the flashcards.</vt:lpstr>
      <vt:lpstr>PowerPoint Presentation</vt:lpstr>
      <vt:lpstr>This code, located in the model folder, creates a class named Deck. It initializes each deck created and gives it a title, an order , and a maximum value of cards located in the deck. Whenever a deck is first created it is using this class. To edit decks, there is another class that will be explained next.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Procrastination</dc:title>
  <dc:creator>Boujaoude, Marybel, Mia</dc:creator>
  <cp:lastModifiedBy>Boujaoude, Marybel, Mia</cp:lastModifiedBy>
  <cp:revision>3</cp:revision>
  <dcterms:created xsi:type="dcterms:W3CDTF">2021-12-03T16:49:06Z</dcterms:created>
  <dcterms:modified xsi:type="dcterms:W3CDTF">2021-12-08T05:50:30Z</dcterms:modified>
</cp:coreProperties>
</file>