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386" r:id="rId6"/>
    <p:sldId id="385" r:id="rId7"/>
    <p:sldId id="387" r:id="rId8"/>
    <p:sldId id="388" r:id="rId9"/>
    <p:sldId id="384" r:id="rId10"/>
    <p:sldId id="261" r:id="rId11"/>
    <p:sldId id="341" r:id="rId12"/>
    <p:sldId id="342" r:id="rId13"/>
    <p:sldId id="343" r:id="rId14"/>
    <p:sldId id="345" r:id="rId15"/>
    <p:sldId id="346" r:id="rId16"/>
    <p:sldId id="347" r:id="rId17"/>
    <p:sldId id="348" r:id="rId18"/>
    <p:sldId id="349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5" r:id="rId29"/>
    <p:sldId id="364" r:id="rId30"/>
    <p:sldId id="361" r:id="rId31"/>
    <p:sldId id="366" r:id="rId32"/>
    <p:sldId id="362" r:id="rId33"/>
    <p:sldId id="367" r:id="rId34"/>
    <p:sldId id="368" r:id="rId35"/>
    <p:sldId id="369" r:id="rId36"/>
    <p:sldId id="371" r:id="rId37"/>
    <p:sldId id="372" r:id="rId38"/>
    <p:sldId id="373" r:id="rId39"/>
    <p:sldId id="370" r:id="rId40"/>
    <p:sldId id="374" r:id="rId41"/>
    <p:sldId id="375" r:id="rId42"/>
    <p:sldId id="376" r:id="rId43"/>
    <p:sldId id="377" r:id="rId44"/>
    <p:sldId id="381" r:id="rId45"/>
    <p:sldId id="378" r:id="rId46"/>
    <p:sldId id="379" r:id="rId47"/>
    <p:sldId id="382" r:id="rId48"/>
    <p:sldId id="383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EC02"/>
    <a:srgbClr val="FEF2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C4810-605A-4FEC-AB92-BDF2FBDEBFA6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1BDF-B150-4BB0-A148-BD927FAA5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F1BDF-B150-4BB0-A148-BD927FAA550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F1BDF-B150-4BB0-A148-BD927FAA550A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F1BDF-B150-4BB0-A148-BD927FAA550A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F1BDF-B150-4BB0-A148-BD927FAA550A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F1BDF-B150-4BB0-A148-BD927FAA550A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F1BDF-B150-4BB0-A148-BD927FAA550A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F1BDF-B150-4BB0-A148-BD927FAA550A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7962-11DF-4F7D-BC97-76119A47BBD0}" type="datetimeFigureOut">
              <a:rPr lang="ru-RU" smtClean="0"/>
              <a:pPr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D896-0948-4FFB-8906-8912EABA11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 для основно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7"/>
          <p:cNvSpPr txBox="1">
            <a:spLocks/>
          </p:cNvSpPr>
          <p:nvPr/>
        </p:nvSpPr>
        <p:spPr>
          <a:xfrm>
            <a:off x="533401" y="2209800"/>
            <a:ext cx="7957227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>
              <a:defRPr/>
            </a:pPr>
            <a:r>
              <a:rPr lang="ru-RU" sz="2800" b="1" i="1" cap="all" dirty="0" smtClean="0"/>
              <a:t>Макроэкономическая нестабильность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ato Light" pitchFamily="34" charset="0"/>
              <a:ea typeface="Open Sans Light" pitchFamily="34" charset="0"/>
              <a:cs typeface="+mn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1190626" y="5156200"/>
            <a:ext cx="7953375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100" spc="500" dirty="0" smtClean="0"/>
              <a:t>Подготовил: А.А.Кравченко</a:t>
            </a:r>
            <a:endParaRPr kumimoji="0" lang="en-US" sz="1100" b="0" i="0" u="none" strike="noStrike" kern="1200" cap="none" spc="500" normalizeH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1400" y="3124200"/>
            <a:ext cx="1828800" cy="48768"/>
            <a:chOff x="3657600" y="4540249"/>
            <a:chExt cx="1828800" cy="36576"/>
          </a:xfrm>
        </p:grpSpPr>
        <p:sp>
          <p:nvSpPr>
            <p:cNvPr id="8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"/>
          <p:cNvGrpSpPr/>
          <p:nvPr/>
        </p:nvGrpSpPr>
        <p:grpSpPr>
          <a:xfrm>
            <a:off x="1223134" y="1498600"/>
            <a:ext cx="4849063" cy="3760259"/>
            <a:chOff x="1980406" y="1124744"/>
            <a:chExt cx="3963194" cy="2820194"/>
          </a:xfrm>
        </p:grpSpPr>
        <p:cxnSp>
          <p:nvCxnSpPr>
            <p:cNvPr id="6" name="Прямая со стрелкой 5"/>
            <p:cNvCxnSpPr/>
            <p:nvPr/>
          </p:nvCxnSpPr>
          <p:spPr>
            <a:xfrm rot="5400000" flipH="1" flipV="1">
              <a:off x="571500" y="2533650"/>
              <a:ext cx="2819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1981200" y="3943350"/>
              <a:ext cx="3962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Прямая соединительная линия 10"/>
          <p:cNvCxnSpPr/>
          <p:nvPr/>
        </p:nvCxnSpPr>
        <p:spPr>
          <a:xfrm flipV="1">
            <a:off x="1223929" y="2411941"/>
            <a:ext cx="3962400" cy="1524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1236900" y="1090602"/>
            <a:ext cx="4263794" cy="3419812"/>
          </a:xfrm>
          <a:custGeom>
            <a:avLst/>
            <a:gdLst>
              <a:gd name="connsiteX0" fmla="*/ 0 w 4046707"/>
              <a:gd name="connsiteY0" fmla="*/ 2459476 h 2564859"/>
              <a:gd name="connsiteX1" fmla="*/ 525294 w 4046707"/>
              <a:gd name="connsiteY1" fmla="*/ 1194881 h 2564859"/>
              <a:gd name="connsiteX2" fmla="*/ 1488332 w 4046707"/>
              <a:gd name="connsiteY2" fmla="*/ 2469204 h 2564859"/>
              <a:gd name="connsiteX3" fmla="*/ 2003898 w 4046707"/>
              <a:gd name="connsiteY3" fmla="*/ 620949 h 2564859"/>
              <a:gd name="connsiteX4" fmla="*/ 2821021 w 4046707"/>
              <a:gd name="connsiteY4" fmla="*/ 1982821 h 2564859"/>
              <a:gd name="connsiteX5" fmla="*/ 3472775 w 4046707"/>
              <a:gd name="connsiteY5" fmla="*/ 212387 h 2564859"/>
              <a:gd name="connsiteX6" fmla="*/ 4046707 w 4046707"/>
              <a:gd name="connsiteY6" fmla="*/ 708498 h 256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6707" h="2564859">
                <a:moveTo>
                  <a:pt x="0" y="2459476"/>
                </a:moveTo>
                <a:cubicBezTo>
                  <a:pt x="138619" y="1826368"/>
                  <a:pt x="277239" y="1193260"/>
                  <a:pt x="525294" y="1194881"/>
                </a:cubicBezTo>
                <a:cubicBezTo>
                  <a:pt x="773349" y="1196502"/>
                  <a:pt x="1241898" y="2564859"/>
                  <a:pt x="1488332" y="2469204"/>
                </a:cubicBezTo>
                <a:cubicBezTo>
                  <a:pt x="1734766" y="2373549"/>
                  <a:pt x="1781783" y="702013"/>
                  <a:pt x="2003898" y="620949"/>
                </a:cubicBezTo>
                <a:cubicBezTo>
                  <a:pt x="2226013" y="539885"/>
                  <a:pt x="2576208" y="2050915"/>
                  <a:pt x="2821021" y="1982821"/>
                </a:cubicBezTo>
                <a:cubicBezTo>
                  <a:pt x="3065834" y="1914727"/>
                  <a:pt x="3268494" y="424774"/>
                  <a:pt x="3472775" y="212387"/>
                </a:cubicBezTo>
                <a:cubicBezTo>
                  <a:pt x="3677056" y="0"/>
                  <a:pt x="3931596" y="578796"/>
                  <a:pt x="4046707" y="70849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-71470" y="1395942"/>
            <a:ext cx="115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Реальный</a:t>
            </a:r>
          </a:p>
          <a:p>
            <a:pPr algn="ctr"/>
            <a:r>
              <a:rPr lang="ru-RU" dirty="0" smtClean="0"/>
              <a:t>ВВП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033929" y="5459941"/>
            <a:ext cx="81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3623076">
            <a:off x="2134914" y="319696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Спад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757329" y="231034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Пик</a:t>
            </a:r>
            <a:endParaRPr lang="ru-RU" dirty="0"/>
          </a:p>
        </p:txBody>
      </p:sp>
      <p:sp>
        <p:nvSpPr>
          <p:cNvPr id="45" name="Text Placeholder 8"/>
          <p:cNvSpPr txBox="1">
            <a:spLocks/>
          </p:cNvSpPr>
          <p:nvPr/>
        </p:nvSpPr>
        <p:spPr>
          <a:xfrm>
            <a:off x="685801" y="177800"/>
            <a:ext cx="7957227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Экономический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цикл и его фазы</a:t>
            </a:r>
            <a:endParaRPr kumimoji="0" lang="ar-S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3500430" y="785794"/>
            <a:ext cx="2514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86446" y="1000108"/>
            <a:ext cx="3357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Экономический цикл - </a:t>
            </a:r>
            <a:r>
              <a:rPr lang="ru-RU" dirty="0" smtClean="0"/>
              <a:t>регулярные </a:t>
            </a:r>
            <a:r>
              <a:rPr lang="ru-RU" dirty="0"/>
              <a:t>колебания экономической </a:t>
            </a:r>
            <a:r>
              <a:rPr lang="ru-RU" dirty="0" smtClean="0"/>
              <a:t>активности, </a:t>
            </a:r>
            <a:r>
              <a:rPr lang="ru-RU" dirty="0"/>
              <a:t>длящиеся в течение нескольких лет.</a:t>
            </a:r>
          </a:p>
          <a:p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786446" y="2428868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Пик</a:t>
            </a:r>
            <a:r>
              <a:rPr lang="ru-RU" dirty="0"/>
              <a:t> </a:t>
            </a:r>
            <a:r>
              <a:rPr lang="ru-RU" dirty="0" smtClean="0"/>
              <a:t>– экономика </a:t>
            </a:r>
            <a:r>
              <a:rPr lang="ru-RU" dirty="0"/>
              <a:t>работает на полную </a:t>
            </a:r>
            <a:r>
              <a:rPr lang="ru-RU" dirty="0" smtClean="0"/>
              <a:t>мощность </a:t>
            </a:r>
            <a:r>
              <a:rPr lang="ru-RU" dirty="0"/>
              <a:t>при </a:t>
            </a:r>
            <a:r>
              <a:rPr lang="ru-RU" dirty="0" smtClean="0"/>
              <a:t>высоком </a:t>
            </a:r>
            <a:r>
              <a:rPr lang="ru-RU" dirty="0"/>
              <a:t>уровне </a:t>
            </a:r>
            <a:r>
              <a:rPr lang="ru-RU" dirty="0" smtClean="0"/>
              <a:t>занятости.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786446" y="3357562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Спад (сжатие, рецессия, кризис) </a:t>
            </a:r>
            <a:r>
              <a:rPr lang="ru-RU" dirty="0"/>
              <a:t>– сокращение производства, инвестиций и рост безработицы, сокращение прибыли, рост числа банкротств.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26" grpId="0"/>
      <p:bldP spid="27" grpId="0"/>
      <p:bldP spid="29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"/>
          <p:cNvGrpSpPr/>
          <p:nvPr/>
        </p:nvGrpSpPr>
        <p:grpSpPr>
          <a:xfrm>
            <a:off x="1223134" y="1498600"/>
            <a:ext cx="4849063" cy="3760259"/>
            <a:chOff x="1980406" y="1124744"/>
            <a:chExt cx="3963194" cy="2820194"/>
          </a:xfrm>
        </p:grpSpPr>
        <p:cxnSp>
          <p:nvCxnSpPr>
            <p:cNvPr id="6" name="Прямая со стрелкой 5"/>
            <p:cNvCxnSpPr/>
            <p:nvPr/>
          </p:nvCxnSpPr>
          <p:spPr>
            <a:xfrm rot="5400000" flipH="1" flipV="1">
              <a:off x="571500" y="2533650"/>
              <a:ext cx="2819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1981200" y="3943350"/>
              <a:ext cx="3962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Прямая соединительная линия 10"/>
          <p:cNvCxnSpPr/>
          <p:nvPr/>
        </p:nvCxnSpPr>
        <p:spPr>
          <a:xfrm flipV="1">
            <a:off x="1223929" y="2411941"/>
            <a:ext cx="3962400" cy="1524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1236900" y="1090602"/>
            <a:ext cx="4263794" cy="3419812"/>
          </a:xfrm>
          <a:custGeom>
            <a:avLst/>
            <a:gdLst>
              <a:gd name="connsiteX0" fmla="*/ 0 w 4046707"/>
              <a:gd name="connsiteY0" fmla="*/ 2459476 h 2564859"/>
              <a:gd name="connsiteX1" fmla="*/ 525294 w 4046707"/>
              <a:gd name="connsiteY1" fmla="*/ 1194881 h 2564859"/>
              <a:gd name="connsiteX2" fmla="*/ 1488332 w 4046707"/>
              <a:gd name="connsiteY2" fmla="*/ 2469204 h 2564859"/>
              <a:gd name="connsiteX3" fmla="*/ 2003898 w 4046707"/>
              <a:gd name="connsiteY3" fmla="*/ 620949 h 2564859"/>
              <a:gd name="connsiteX4" fmla="*/ 2821021 w 4046707"/>
              <a:gd name="connsiteY4" fmla="*/ 1982821 h 2564859"/>
              <a:gd name="connsiteX5" fmla="*/ 3472775 w 4046707"/>
              <a:gd name="connsiteY5" fmla="*/ 212387 h 2564859"/>
              <a:gd name="connsiteX6" fmla="*/ 4046707 w 4046707"/>
              <a:gd name="connsiteY6" fmla="*/ 708498 h 256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6707" h="2564859">
                <a:moveTo>
                  <a:pt x="0" y="2459476"/>
                </a:moveTo>
                <a:cubicBezTo>
                  <a:pt x="138619" y="1826368"/>
                  <a:pt x="277239" y="1193260"/>
                  <a:pt x="525294" y="1194881"/>
                </a:cubicBezTo>
                <a:cubicBezTo>
                  <a:pt x="773349" y="1196502"/>
                  <a:pt x="1241898" y="2564859"/>
                  <a:pt x="1488332" y="2469204"/>
                </a:cubicBezTo>
                <a:cubicBezTo>
                  <a:pt x="1734766" y="2373549"/>
                  <a:pt x="1781783" y="702013"/>
                  <a:pt x="2003898" y="620949"/>
                </a:cubicBezTo>
                <a:cubicBezTo>
                  <a:pt x="2226013" y="539885"/>
                  <a:pt x="2576208" y="2050915"/>
                  <a:pt x="2821021" y="1982821"/>
                </a:cubicBezTo>
                <a:cubicBezTo>
                  <a:pt x="3065834" y="1914727"/>
                  <a:pt x="3268494" y="424774"/>
                  <a:pt x="3472775" y="212387"/>
                </a:cubicBezTo>
                <a:cubicBezTo>
                  <a:pt x="3677056" y="0"/>
                  <a:pt x="3931596" y="578796"/>
                  <a:pt x="4046707" y="70849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12" idx="1"/>
          </p:cNvCxnSpPr>
          <p:nvPr/>
        </p:nvCxnSpPr>
        <p:spPr>
          <a:xfrm flipH="1">
            <a:off x="1762194" y="2683777"/>
            <a:ext cx="28180" cy="3284165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1311215" y="3931872"/>
            <a:ext cx="4049408" cy="43269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890706" y="2683777"/>
            <a:ext cx="1323972" cy="308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71470" y="1395942"/>
            <a:ext cx="115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Реальный</a:t>
            </a:r>
          </a:p>
          <a:p>
            <a:pPr algn="ctr"/>
            <a:r>
              <a:rPr lang="ru-RU" dirty="0" smtClean="0"/>
              <a:t>ВВП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033929" y="5459941"/>
            <a:ext cx="81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3623076">
            <a:off x="2134914" y="319696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Спад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757329" y="231034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Пик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443130" y="44439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Дно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 rot="16675392">
            <a:off x="2337203" y="3358998"/>
            <a:ext cx="1595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Оживление</a:t>
            </a:r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 rot="17047421">
            <a:off x="2419453" y="1889976"/>
            <a:ext cx="121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 smtClean="0"/>
              <a:t>Подъем</a:t>
            </a:r>
            <a:endParaRPr lang="ru-RU" sz="1600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1757329" y="5764742"/>
            <a:ext cx="1528787" cy="21712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3042" y="5857892"/>
            <a:ext cx="174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Экономический</a:t>
            </a:r>
          </a:p>
          <a:p>
            <a:pPr algn="ctr"/>
            <a:r>
              <a:rPr lang="ru-RU" dirty="0" smtClean="0"/>
              <a:t>цикл</a:t>
            </a:r>
            <a:endParaRPr lang="ru-RU" dirty="0"/>
          </a:p>
        </p:txBody>
      </p:sp>
      <p:sp>
        <p:nvSpPr>
          <p:cNvPr id="45" name="Text Placeholder 8"/>
          <p:cNvSpPr txBox="1">
            <a:spLocks/>
          </p:cNvSpPr>
          <p:nvPr/>
        </p:nvSpPr>
        <p:spPr>
          <a:xfrm>
            <a:off x="685801" y="177800"/>
            <a:ext cx="7957227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Экономический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цикл и его фазы</a:t>
            </a:r>
            <a:endParaRPr kumimoji="0" lang="ar-S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3500430" y="785794"/>
            <a:ext cx="2514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6446" y="1000108"/>
            <a:ext cx="3214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Дно</a:t>
            </a:r>
            <a:r>
              <a:rPr lang="ru-RU" dirty="0"/>
              <a:t> – падение производства заканчивается, стабилизируется спрос и предложение, наблюдается вялость торговли, безработица на высоком уровне, а инвестиции очень низкие.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57884" y="5357826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Подъем </a:t>
            </a:r>
            <a:r>
              <a:rPr lang="ru-RU" dirty="0"/>
              <a:t>– происходит дальнейшее расширение, рост заработной платы, выпуск новых продуктов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86446" y="3214686"/>
            <a:ext cx="3214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/>
              <a:t>Оживление (расширение) </a:t>
            </a:r>
            <a:r>
              <a:rPr lang="ru-RU" dirty="0"/>
              <a:t>– начинают расти инвестиции, производство, а </a:t>
            </a:r>
            <a:r>
              <a:rPr lang="ru-RU" dirty="0" smtClean="0"/>
              <a:t>следовательно, </a:t>
            </a:r>
            <a:r>
              <a:rPr lang="ru-RU" dirty="0"/>
              <a:t>и занятость населения. Экономика достигает предкризисного уровня.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7" grpId="0"/>
      <p:bldP spid="39" grpId="0"/>
      <p:bldP spid="40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357166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Экономические циклы США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38500" y="92867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765514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2266944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ЗАЧЕМ НАМ ЗНАТЬ, ГДЕ МЫ?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16247" y="1928802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70"/>
          <p:cNvCxnSpPr/>
          <p:nvPr/>
        </p:nvCxnSpPr>
        <p:spPr>
          <a:xfrm>
            <a:off x="3216247" y="321468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КАК ПОНЯТЬ, ГДЕ МЫ?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428736"/>
            <a:ext cx="81439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Запаздывающие показатели: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ВВП;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уровень безработицы;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уровень  инфляции;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состояние платежного баланса</a:t>
            </a:r>
          </a:p>
          <a:p>
            <a:endParaRPr lang="ru-RU" sz="2400" dirty="0" smtClean="0"/>
          </a:p>
          <a:p>
            <a:r>
              <a:rPr lang="ru-RU" sz="2400" dirty="0" smtClean="0"/>
              <a:t>  Опережающие показатели: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/>
              <a:t>реальная денежная масса </a:t>
            </a:r>
            <a:r>
              <a:rPr lang="ru-RU" sz="2400" dirty="0" smtClean="0"/>
              <a:t>М2;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 курс </a:t>
            </a:r>
            <a:r>
              <a:rPr lang="ru-RU" sz="2400" dirty="0"/>
              <a:t>акций наиболее значимых </a:t>
            </a:r>
            <a:r>
              <a:rPr lang="ru-RU" sz="2400" dirty="0" smtClean="0"/>
              <a:t>предприятий;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/>
              <a:t> изменение непогашенного потребительского кредита и кредитов деловым </a:t>
            </a:r>
            <a:r>
              <a:rPr lang="ru-RU" sz="2400" dirty="0" smtClean="0"/>
              <a:t>предприятия;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/>
              <a:t> договоры на </a:t>
            </a:r>
            <a:r>
              <a:rPr lang="ru-RU" sz="2400" dirty="0" smtClean="0"/>
              <a:t>заказ производственного оборудования;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индексы </a:t>
            </a:r>
            <a:r>
              <a:rPr lang="ru-RU" sz="2400" dirty="0"/>
              <a:t>потребительских </a:t>
            </a:r>
            <a:r>
              <a:rPr lang="ru-RU" sz="2400" dirty="0" smtClean="0"/>
              <a:t>настроений и </a:t>
            </a:r>
            <a:r>
              <a:rPr lang="ru-RU" sz="2400" dirty="0"/>
              <a:t>деловой активности. </a:t>
            </a:r>
          </a:p>
          <a:p>
            <a:pPr lvl="1">
              <a:buFont typeface="Wingdings" pitchFamily="2" charset="2"/>
              <a:buChar char="Ø"/>
            </a:pPr>
            <a:endParaRPr lang="ru-RU" dirty="0" smtClean="0"/>
          </a:p>
        </p:txBody>
      </p:sp>
      <p:grpSp>
        <p:nvGrpSpPr>
          <p:cNvPr id="5" name="Group 30"/>
          <p:cNvGrpSpPr/>
          <p:nvPr/>
        </p:nvGrpSpPr>
        <p:grpSpPr>
          <a:xfrm>
            <a:off x="357158" y="3571876"/>
            <a:ext cx="357190" cy="476253"/>
            <a:chOff x="2118546" y="2989580"/>
            <a:chExt cx="533400" cy="533400"/>
          </a:xfrm>
        </p:grpSpPr>
        <p:sp>
          <p:nvSpPr>
            <p:cNvPr id="7" name="Oval 25"/>
            <p:cNvSpPr/>
            <p:nvPr/>
          </p:nvSpPr>
          <p:spPr>
            <a:xfrm>
              <a:off x="2118546" y="298958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8" name="Freeform 60"/>
            <p:cNvSpPr>
              <a:spLocks noEditPoints="1"/>
            </p:cNvSpPr>
            <p:nvPr/>
          </p:nvSpPr>
          <p:spPr bwMode="auto">
            <a:xfrm>
              <a:off x="2273878" y="3136428"/>
              <a:ext cx="193048" cy="193048"/>
            </a:xfrm>
            <a:custGeom>
              <a:avLst/>
              <a:gdLst>
                <a:gd name="T0" fmla="*/ 186 w 251"/>
                <a:gd name="T1" fmla="*/ 152 h 251"/>
                <a:gd name="T2" fmla="*/ 200 w 251"/>
                <a:gd name="T3" fmla="*/ 114 h 251"/>
                <a:gd name="T4" fmla="*/ 200 w 251"/>
                <a:gd name="T5" fmla="*/ 91 h 251"/>
                <a:gd name="T6" fmla="*/ 192 w 251"/>
                <a:gd name="T7" fmla="*/ 62 h 251"/>
                <a:gd name="T8" fmla="*/ 177 w 251"/>
                <a:gd name="T9" fmla="*/ 37 h 251"/>
                <a:gd name="T10" fmla="*/ 154 w 251"/>
                <a:gd name="T11" fmla="*/ 17 h 251"/>
                <a:gd name="T12" fmla="*/ 128 w 251"/>
                <a:gd name="T13" fmla="*/ 4 h 251"/>
                <a:gd name="T14" fmla="*/ 98 w 251"/>
                <a:gd name="T15" fmla="*/ 0 h 251"/>
                <a:gd name="T16" fmla="*/ 78 w 251"/>
                <a:gd name="T17" fmla="*/ 2 h 251"/>
                <a:gd name="T18" fmla="*/ 52 w 251"/>
                <a:gd name="T19" fmla="*/ 11 h 251"/>
                <a:gd name="T20" fmla="*/ 29 w 251"/>
                <a:gd name="T21" fmla="*/ 28 h 251"/>
                <a:gd name="T22" fmla="*/ 11 w 251"/>
                <a:gd name="T23" fmla="*/ 50 h 251"/>
                <a:gd name="T24" fmla="*/ 2 w 251"/>
                <a:gd name="T25" fmla="*/ 78 h 251"/>
                <a:gd name="T26" fmla="*/ 0 w 251"/>
                <a:gd name="T27" fmla="*/ 98 h 251"/>
                <a:gd name="T28" fmla="*/ 5 w 251"/>
                <a:gd name="T29" fmla="*/ 127 h 251"/>
                <a:gd name="T30" fmla="*/ 17 w 251"/>
                <a:gd name="T31" fmla="*/ 154 h 251"/>
                <a:gd name="T32" fmla="*/ 37 w 251"/>
                <a:gd name="T33" fmla="*/ 175 h 251"/>
                <a:gd name="T34" fmla="*/ 63 w 251"/>
                <a:gd name="T35" fmla="*/ 191 h 251"/>
                <a:gd name="T36" fmla="*/ 91 w 251"/>
                <a:gd name="T37" fmla="*/ 199 h 251"/>
                <a:gd name="T38" fmla="*/ 115 w 251"/>
                <a:gd name="T39" fmla="*/ 198 h 251"/>
                <a:gd name="T40" fmla="*/ 151 w 251"/>
                <a:gd name="T41" fmla="*/ 186 h 251"/>
                <a:gd name="T42" fmla="*/ 214 w 251"/>
                <a:gd name="T43" fmla="*/ 248 h 251"/>
                <a:gd name="T44" fmla="*/ 228 w 251"/>
                <a:gd name="T45" fmla="*/ 250 h 251"/>
                <a:gd name="T46" fmla="*/ 248 w 251"/>
                <a:gd name="T47" fmla="*/ 231 h 251"/>
                <a:gd name="T48" fmla="*/ 251 w 251"/>
                <a:gd name="T49" fmla="*/ 227 h 251"/>
                <a:gd name="T50" fmla="*/ 249 w 251"/>
                <a:gd name="T51" fmla="*/ 217 h 251"/>
                <a:gd name="T52" fmla="*/ 30 w 251"/>
                <a:gd name="T53" fmla="*/ 98 h 251"/>
                <a:gd name="T54" fmla="*/ 32 w 251"/>
                <a:gd name="T55" fmla="*/ 84 h 251"/>
                <a:gd name="T56" fmla="*/ 38 w 251"/>
                <a:gd name="T57" fmla="*/ 65 h 251"/>
                <a:gd name="T58" fmla="*/ 51 w 251"/>
                <a:gd name="T59" fmla="*/ 49 h 251"/>
                <a:gd name="T60" fmla="*/ 66 w 251"/>
                <a:gd name="T61" fmla="*/ 38 h 251"/>
                <a:gd name="T62" fmla="*/ 85 w 251"/>
                <a:gd name="T63" fmla="*/ 31 h 251"/>
                <a:gd name="T64" fmla="*/ 98 w 251"/>
                <a:gd name="T65" fmla="*/ 30 h 251"/>
                <a:gd name="T66" fmla="*/ 119 w 251"/>
                <a:gd name="T67" fmla="*/ 33 h 251"/>
                <a:gd name="T68" fmla="*/ 137 w 251"/>
                <a:gd name="T69" fmla="*/ 42 h 251"/>
                <a:gd name="T70" fmla="*/ 153 w 251"/>
                <a:gd name="T71" fmla="*/ 57 h 251"/>
                <a:gd name="T72" fmla="*/ 164 w 251"/>
                <a:gd name="T73" fmla="*/ 74 h 251"/>
                <a:gd name="T74" fmla="*/ 170 w 251"/>
                <a:gd name="T75" fmla="*/ 94 h 251"/>
                <a:gd name="T76" fmla="*/ 170 w 251"/>
                <a:gd name="T77" fmla="*/ 108 h 251"/>
                <a:gd name="T78" fmla="*/ 164 w 251"/>
                <a:gd name="T79" fmla="*/ 127 h 251"/>
                <a:gd name="T80" fmla="*/ 154 w 251"/>
                <a:gd name="T81" fmla="*/ 144 h 251"/>
                <a:gd name="T82" fmla="*/ 140 w 251"/>
                <a:gd name="T83" fmla="*/ 157 h 251"/>
                <a:gd name="T84" fmla="*/ 122 w 251"/>
                <a:gd name="T85" fmla="*/ 166 h 251"/>
                <a:gd name="T86" fmla="*/ 101 w 251"/>
                <a:gd name="T87" fmla="*/ 169 h 251"/>
                <a:gd name="T88" fmla="*/ 88 w 251"/>
                <a:gd name="T89" fmla="*/ 167 h 251"/>
                <a:gd name="T90" fmla="*/ 68 w 251"/>
                <a:gd name="T91" fmla="*/ 160 h 251"/>
                <a:gd name="T92" fmla="*/ 52 w 251"/>
                <a:gd name="T93" fmla="*/ 148 h 251"/>
                <a:gd name="T94" fmla="*/ 39 w 251"/>
                <a:gd name="T95" fmla="*/ 131 h 251"/>
                <a:gd name="T96" fmla="*/ 32 w 251"/>
                <a:gd name="T97" fmla="*/ 111 h 251"/>
                <a:gd name="T98" fmla="*/ 30 w 251"/>
                <a:gd name="T99" fmla="*/ 9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251">
                  <a:moveTo>
                    <a:pt x="246" y="212"/>
                  </a:moveTo>
                  <a:lnTo>
                    <a:pt x="186" y="152"/>
                  </a:lnTo>
                  <a:lnTo>
                    <a:pt x="186" y="152"/>
                  </a:lnTo>
                  <a:lnTo>
                    <a:pt x="192" y="140"/>
                  </a:lnTo>
                  <a:lnTo>
                    <a:pt x="196" y="128"/>
                  </a:lnTo>
                  <a:lnTo>
                    <a:pt x="200" y="114"/>
                  </a:lnTo>
                  <a:lnTo>
                    <a:pt x="200" y="101"/>
                  </a:lnTo>
                  <a:lnTo>
                    <a:pt x="200" y="101"/>
                  </a:lnTo>
                  <a:lnTo>
                    <a:pt x="200" y="91"/>
                  </a:lnTo>
                  <a:lnTo>
                    <a:pt x="197" y="80"/>
                  </a:lnTo>
                  <a:lnTo>
                    <a:pt x="195" y="71"/>
                  </a:lnTo>
                  <a:lnTo>
                    <a:pt x="192" y="62"/>
                  </a:lnTo>
                  <a:lnTo>
                    <a:pt x="187" y="53"/>
                  </a:lnTo>
                  <a:lnTo>
                    <a:pt x="182" y="45"/>
                  </a:lnTo>
                  <a:lnTo>
                    <a:pt x="177" y="37"/>
                  </a:lnTo>
                  <a:lnTo>
                    <a:pt x="170" y="30"/>
                  </a:lnTo>
                  <a:lnTo>
                    <a:pt x="162" y="23"/>
                  </a:lnTo>
                  <a:lnTo>
                    <a:pt x="154" y="17"/>
                  </a:lnTo>
                  <a:lnTo>
                    <a:pt x="146" y="12"/>
                  </a:lnTo>
                  <a:lnTo>
                    <a:pt x="137" y="8"/>
                  </a:lnTo>
                  <a:lnTo>
                    <a:pt x="128" y="4"/>
                  </a:lnTo>
                  <a:lnTo>
                    <a:pt x="119" y="2"/>
                  </a:lnTo>
                  <a:lnTo>
                    <a:pt x="10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78" y="2"/>
                  </a:lnTo>
                  <a:lnTo>
                    <a:pt x="69" y="4"/>
                  </a:lnTo>
                  <a:lnTo>
                    <a:pt x="60" y="7"/>
                  </a:lnTo>
                  <a:lnTo>
                    <a:pt x="52" y="11"/>
                  </a:lnTo>
                  <a:lnTo>
                    <a:pt x="43" y="16"/>
                  </a:lnTo>
                  <a:lnTo>
                    <a:pt x="36" y="21"/>
                  </a:lnTo>
                  <a:lnTo>
                    <a:pt x="29" y="28"/>
                  </a:lnTo>
                  <a:lnTo>
                    <a:pt x="23" y="35"/>
                  </a:lnTo>
                  <a:lnTo>
                    <a:pt x="16" y="43"/>
                  </a:lnTo>
                  <a:lnTo>
                    <a:pt x="11" y="50"/>
                  </a:lnTo>
                  <a:lnTo>
                    <a:pt x="7" y="60"/>
                  </a:lnTo>
                  <a:lnTo>
                    <a:pt x="4" y="69"/>
                  </a:lnTo>
                  <a:lnTo>
                    <a:pt x="2" y="78"/>
                  </a:lnTo>
                  <a:lnTo>
                    <a:pt x="0" y="8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5" y="127"/>
                  </a:lnTo>
                  <a:lnTo>
                    <a:pt x="8" y="136"/>
                  </a:lnTo>
                  <a:lnTo>
                    <a:pt x="12" y="145"/>
                  </a:lnTo>
                  <a:lnTo>
                    <a:pt x="17" y="154"/>
                  </a:lnTo>
                  <a:lnTo>
                    <a:pt x="24" y="162"/>
                  </a:lnTo>
                  <a:lnTo>
                    <a:pt x="30" y="169"/>
                  </a:lnTo>
                  <a:lnTo>
                    <a:pt x="37" y="175"/>
                  </a:lnTo>
                  <a:lnTo>
                    <a:pt x="45" y="182"/>
                  </a:lnTo>
                  <a:lnTo>
                    <a:pt x="54" y="187"/>
                  </a:lnTo>
                  <a:lnTo>
                    <a:pt x="63" y="191"/>
                  </a:lnTo>
                  <a:lnTo>
                    <a:pt x="72" y="195"/>
                  </a:lnTo>
                  <a:lnTo>
                    <a:pt x="82" y="197"/>
                  </a:lnTo>
                  <a:lnTo>
                    <a:pt x="91" y="199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115" y="198"/>
                  </a:lnTo>
                  <a:lnTo>
                    <a:pt x="127" y="196"/>
                  </a:lnTo>
                  <a:lnTo>
                    <a:pt x="140" y="192"/>
                  </a:lnTo>
                  <a:lnTo>
                    <a:pt x="151" y="186"/>
                  </a:lnTo>
                  <a:lnTo>
                    <a:pt x="212" y="247"/>
                  </a:lnTo>
                  <a:lnTo>
                    <a:pt x="212" y="247"/>
                  </a:lnTo>
                  <a:lnTo>
                    <a:pt x="214" y="248"/>
                  </a:lnTo>
                  <a:lnTo>
                    <a:pt x="217" y="250"/>
                  </a:lnTo>
                  <a:lnTo>
                    <a:pt x="222" y="251"/>
                  </a:lnTo>
                  <a:lnTo>
                    <a:pt x="228" y="250"/>
                  </a:lnTo>
                  <a:lnTo>
                    <a:pt x="231" y="248"/>
                  </a:lnTo>
                  <a:lnTo>
                    <a:pt x="233" y="247"/>
                  </a:lnTo>
                  <a:lnTo>
                    <a:pt x="248" y="231"/>
                  </a:lnTo>
                  <a:lnTo>
                    <a:pt x="248" y="231"/>
                  </a:lnTo>
                  <a:lnTo>
                    <a:pt x="250" y="229"/>
                  </a:lnTo>
                  <a:lnTo>
                    <a:pt x="251" y="227"/>
                  </a:lnTo>
                  <a:lnTo>
                    <a:pt x="251" y="224"/>
                  </a:lnTo>
                  <a:lnTo>
                    <a:pt x="251" y="222"/>
                  </a:lnTo>
                  <a:lnTo>
                    <a:pt x="249" y="217"/>
                  </a:lnTo>
                  <a:lnTo>
                    <a:pt x="246" y="212"/>
                  </a:lnTo>
                  <a:lnTo>
                    <a:pt x="246" y="212"/>
                  </a:lnTo>
                  <a:close/>
                  <a:moveTo>
                    <a:pt x="30" y="98"/>
                  </a:moveTo>
                  <a:lnTo>
                    <a:pt x="30" y="98"/>
                  </a:lnTo>
                  <a:lnTo>
                    <a:pt x="31" y="91"/>
                  </a:lnTo>
                  <a:lnTo>
                    <a:pt x="32" y="84"/>
                  </a:lnTo>
                  <a:lnTo>
                    <a:pt x="33" y="77"/>
                  </a:lnTo>
                  <a:lnTo>
                    <a:pt x="35" y="7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5" y="54"/>
                  </a:lnTo>
                  <a:lnTo>
                    <a:pt x="51" y="49"/>
                  </a:lnTo>
                  <a:lnTo>
                    <a:pt x="55" y="45"/>
                  </a:lnTo>
                  <a:lnTo>
                    <a:pt x="60" y="41"/>
                  </a:lnTo>
                  <a:lnTo>
                    <a:pt x="66" y="38"/>
                  </a:lnTo>
                  <a:lnTo>
                    <a:pt x="72" y="35"/>
                  </a:lnTo>
                  <a:lnTo>
                    <a:pt x="78" y="33"/>
                  </a:lnTo>
                  <a:lnTo>
                    <a:pt x="85" y="31"/>
                  </a:lnTo>
                  <a:lnTo>
                    <a:pt x="92" y="30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5" y="30"/>
                  </a:lnTo>
                  <a:lnTo>
                    <a:pt x="113" y="31"/>
                  </a:lnTo>
                  <a:lnTo>
                    <a:pt x="119" y="33"/>
                  </a:lnTo>
                  <a:lnTo>
                    <a:pt x="125" y="36"/>
                  </a:lnTo>
                  <a:lnTo>
                    <a:pt x="131" y="39"/>
                  </a:lnTo>
                  <a:lnTo>
                    <a:pt x="137" y="42"/>
                  </a:lnTo>
                  <a:lnTo>
                    <a:pt x="143" y="46"/>
                  </a:lnTo>
                  <a:lnTo>
                    <a:pt x="148" y="51"/>
                  </a:lnTo>
                  <a:lnTo>
                    <a:pt x="153" y="57"/>
                  </a:lnTo>
                  <a:lnTo>
                    <a:pt x="157" y="62"/>
                  </a:lnTo>
                  <a:lnTo>
                    <a:pt x="161" y="68"/>
                  </a:lnTo>
                  <a:lnTo>
                    <a:pt x="164" y="74"/>
                  </a:lnTo>
                  <a:lnTo>
                    <a:pt x="166" y="80"/>
                  </a:lnTo>
                  <a:lnTo>
                    <a:pt x="168" y="86"/>
                  </a:lnTo>
                  <a:lnTo>
                    <a:pt x="170" y="94"/>
                  </a:lnTo>
                  <a:lnTo>
                    <a:pt x="170" y="101"/>
                  </a:lnTo>
                  <a:lnTo>
                    <a:pt x="170" y="101"/>
                  </a:lnTo>
                  <a:lnTo>
                    <a:pt x="170" y="108"/>
                  </a:lnTo>
                  <a:lnTo>
                    <a:pt x="168" y="114"/>
                  </a:lnTo>
                  <a:lnTo>
                    <a:pt x="166" y="121"/>
                  </a:lnTo>
                  <a:lnTo>
                    <a:pt x="164" y="127"/>
                  </a:lnTo>
                  <a:lnTo>
                    <a:pt x="161" y="133"/>
                  </a:lnTo>
                  <a:lnTo>
                    <a:pt x="158" y="139"/>
                  </a:lnTo>
                  <a:lnTo>
                    <a:pt x="154" y="144"/>
                  </a:lnTo>
                  <a:lnTo>
                    <a:pt x="150" y="149"/>
                  </a:lnTo>
                  <a:lnTo>
                    <a:pt x="145" y="154"/>
                  </a:lnTo>
                  <a:lnTo>
                    <a:pt x="140" y="157"/>
                  </a:lnTo>
                  <a:lnTo>
                    <a:pt x="134" y="161"/>
                  </a:lnTo>
                  <a:lnTo>
                    <a:pt x="128" y="164"/>
                  </a:lnTo>
                  <a:lnTo>
                    <a:pt x="122" y="166"/>
                  </a:lnTo>
                  <a:lnTo>
                    <a:pt x="115" y="167"/>
                  </a:lnTo>
                  <a:lnTo>
                    <a:pt x="108" y="168"/>
                  </a:lnTo>
                  <a:lnTo>
                    <a:pt x="101" y="169"/>
                  </a:lnTo>
                  <a:lnTo>
                    <a:pt x="101" y="169"/>
                  </a:lnTo>
                  <a:lnTo>
                    <a:pt x="94" y="168"/>
                  </a:lnTo>
                  <a:lnTo>
                    <a:pt x="88" y="167"/>
                  </a:lnTo>
                  <a:lnTo>
                    <a:pt x="81" y="166"/>
                  </a:lnTo>
                  <a:lnTo>
                    <a:pt x="74" y="163"/>
                  </a:lnTo>
                  <a:lnTo>
                    <a:pt x="68" y="160"/>
                  </a:lnTo>
                  <a:lnTo>
                    <a:pt x="62" y="157"/>
                  </a:lnTo>
                  <a:lnTo>
                    <a:pt x="57" y="152"/>
                  </a:lnTo>
                  <a:lnTo>
                    <a:pt x="52" y="148"/>
                  </a:lnTo>
                  <a:lnTo>
                    <a:pt x="47" y="142"/>
                  </a:lnTo>
                  <a:lnTo>
                    <a:pt x="42" y="137"/>
                  </a:lnTo>
                  <a:lnTo>
                    <a:pt x="39" y="131"/>
                  </a:lnTo>
                  <a:lnTo>
                    <a:pt x="36" y="125"/>
                  </a:lnTo>
                  <a:lnTo>
                    <a:pt x="34" y="119"/>
                  </a:lnTo>
                  <a:lnTo>
                    <a:pt x="32" y="111"/>
                  </a:lnTo>
                  <a:lnTo>
                    <a:pt x="31" y="105"/>
                  </a:lnTo>
                  <a:lnTo>
                    <a:pt x="30" y="98"/>
                  </a:lnTo>
                  <a:lnTo>
                    <a:pt x="30" y="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Freeform 14"/>
          <p:cNvSpPr>
            <a:spLocks noEditPoints="1"/>
          </p:cNvSpPr>
          <p:nvPr/>
        </p:nvSpPr>
        <p:spPr bwMode="auto">
          <a:xfrm>
            <a:off x="285720" y="1307031"/>
            <a:ext cx="412750" cy="550333"/>
          </a:xfrm>
          <a:custGeom>
            <a:avLst/>
            <a:gdLst/>
            <a:ahLst/>
            <a:cxnLst>
              <a:cxn ang="0">
                <a:pos x="4" y="263"/>
              </a:cxn>
              <a:cxn ang="0">
                <a:pos x="0" y="208"/>
              </a:cxn>
              <a:cxn ang="0">
                <a:pos x="12" y="155"/>
              </a:cxn>
              <a:cxn ang="0">
                <a:pos x="50" y="87"/>
              </a:cxn>
              <a:cxn ang="0">
                <a:pos x="106" y="35"/>
              </a:cxn>
              <a:cxn ang="0">
                <a:pos x="154" y="13"/>
              </a:cxn>
              <a:cxn ang="0">
                <a:pos x="226" y="0"/>
              </a:cxn>
              <a:cxn ang="0">
                <a:pos x="279" y="8"/>
              </a:cxn>
              <a:cxn ang="0">
                <a:pos x="344" y="35"/>
              </a:cxn>
              <a:cxn ang="0">
                <a:pos x="384" y="67"/>
              </a:cxn>
              <a:cxn ang="0">
                <a:pos x="429" y="131"/>
              </a:cxn>
              <a:cxn ang="0">
                <a:pos x="448" y="191"/>
              </a:cxn>
              <a:cxn ang="0">
                <a:pos x="450" y="245"/>
              </a:cxn>
              <a:cxn ang="0">
                <a:pos x="439" y="298"/>
              </a:cxn>
              <a:cxn ang="0">
                <a:pos x="402" y="367"/>
              </a:cxn>
              <a:cxn ang="0">
                <a:pos x="344" y="418"/>
              </a:cxn>
              <a:cxn ang="0">
                <a:pos x="296" y="440"/>
              </a:cxn>
              <a:cxn ang="0">
                <a:pos x="226" y="452"/>
              </a:cxn>
              <a:cxn ang="0">
                <a:pos x="172" y="445"/>
              </a:cxn>
              <a:cxn ang="0">
                <a:pos x="108" y="418"/>
              </a:cxn>
              <a:cxn ang="0">
                <a:pos x="66" y="386"/>
              </a:cxn>
              <a:cxn ang="0">
                <a:pos x="21" y="322"/>
              </a:cxn>
              <a:cxn ang="0">
                <a:pos x="60" y="157"/>
              </a:cxn>
              <a:cxn ang="0">
                <a:pos x="47" y="226"/>
              </a:cxn>
              <a:cxn ang="0">
                <a:pos x="55" y="280"/>
              </a:cxn>
              <a:cxn ang="0">
                <a:pos x="77" y="328"/>
              </a:cxn>
              <a:cxn ang="0">
                <a:pos x="125" y="375"/>
              </a:cxn>
              <a:cxn ang="0">
                <a:pos x="173" y="399"/>
              </a:cxn>
              <a:cxn ang="0">
                <a:pos x="226" y="407"/>
              </a:cxn>
              <a:cxn ang="0">
                <a:pos x="296" y="392"/>
              </a:cxn>
              <a:cxn ang="0">
                <a:pos x="341" y="365"/>
              </a:cxn>
              <a:cxn ang="0">
                <a:pos x="383" y="312"/>
              </a:cxn>
              <a:cxn ang="0">
                <a:pos x="402" y="263"/>
              </a:cxn>
              <a:cxn ang="0">
                <a:pos x="405" y="208"/>
              </a:cxn>
              <a:cxn ang="0">
                <a:pos x="391" y="157"/>
              </a:cxn>
              <a:cxn ang="0">
                <a:pos x="352" y="99"/>
              </a:cxn>
              <a:cxn ang="0">
                <a:pos x="296" y="61"/>
              </a:cxn>
              <a:cxn ang="0">
                <a:pos x="244" y="48"/>
              </a:cxn>
              <a:cxn ang="0">
                <a:pos x="191" y="50"/>
              </a:cxn>
              <a:cxn ang="0">
                <a:pos x="140" y="69"/>
              </a:cxn>
              <a:cxn ang="0">
                <a:pos x="87" y="112"/>
              </a:cxn>
              <a:cxn ang="0">
                <a:pos x="60" y="157"/>
              </a:cxn>
              <a:cxn ang="0">
                <a:pos x="114" y="232"/>
              </a:cxn>
              <a:cxn ang="0">
                <a:pos x="312" y="120"/>
              </a:cxn>
              <a:cxn ang="0">
                <a:pos x="196" y="234"/>
              </a:cxn>
              <a:cxn ang="0">
                <a:pos x="231" y="114"/>
              </a:cxn>
              <a:cxn ang="0">
                <a:pos x="231" y="384"/>
              </a:cxn>
              <a:cxn ang="0">
                <a:pos x="349" y="221"/>
              </a:cxn>
            </a:cxnLst>
            <a:rect l="0" t="0" r="r" b="b"/>
            <a:pathLst>
              <a:path w="452" h="452">
                <a:moveTo>
                  <a:pt x="12" y="298"/>
                </a:moveTo>
                <a:lnTo>
                  <a:pt x="12" y="298"/>
                </a:lnTo>
                <a:lnTo>
                  <a:pt x="7" y="280"/>
                </a:lnTo>
                <a:lnTo>
                  <a:pt x="4" y="263"/>
                </a:lnTo>
                <a:lnTo>
                  <a:pt x="0" y="245"/>
                </a:lnTo>
                <a:lnTo>
                  <a:pt x="0" y="226"/>
                </a:lnTo>
                <a:lnTo>
                  <a:pt x="0" y="226"/>
                </a:lnTo>
                <a:lnTo>
                  <a:pt x="0" y="208"/>
                </a:lnTo>
                <a:lnTo>
                  <a:pt x="4" y="191"/>
                </a:lnTo>
                <a:lnTo>
                  <a:pt x="7" y="173"/>
                </a:lnTo>
                <a:lnTo>
                  <a:pt x="12" y="155"/>
                </a:lnTo>
                <a:lnTo>
                  <a:pt x="12" y="155"/>
                </a:lnTo>
                <a:lnTo>
                  <a:pt x="21" y="131"/>
                </a:lnTo>
                <a:lnTo>
                  <a:pt x="34" y="107"/>
                </a:lnTo>
                <a:lnTo>
                  <a:pt x="34" y="107"/>
                </a:lnTo>
                <a:lnTo>
                  <a:pt x="50" y="87"/>
                </a:lnTo>
                <a:lnTo>
                  <a:pt x="66" y="67"/>
                </a:lnTo>
                <a:lnTo>
                  <a:pt x="66" y="67"/>
                </a:lnTo>
                <a:lnTo>
                  <a:pt x="85" y="50"/>
                </a:lnTo>
                <a:lnTo>
                  <a:pt x="106" y="35"/>
                </a:lnTo>
                <a:lnTo>
                  <a:pt x="106" y="35"/>
                </a:lnTo>
                <a:lnTo>
                  <a:pt x="130" y="23"/>
                </a:lnTo>
                <a:lnTo>
                  <a:pt x="154" y="13"/>
                </a:lnTo>
                <a:lnTo>
                  <a:pt x="154" y="13"/>
                </a:lnTo>
                <a:lnTo>
                  <a:pt x="172" y="7"/>
                </a:lnTo>
                <a:lnTo>
                  <a:pt x="189" y="3"/>
                </a:lnTo>
                <a:lnTo>
                  <a:pt x="207" y="2"/>
                </a:lnTo>
                <a:lnTo>
                  <a:pt x="226" y="0"/>
                </a:lnTo>
                <a:lnTo>
                  <a:pt x="226" y="0"/>
                </a:lnTo>
                <a:lnTo>
                  <a:pt x="244" y="2"/>
                </a:lnTo>
                <a:lnTo>
                  <a:pt x="261" y="3"/>
                </a:lnTo>
                <a:lnTo>
                  <a:pt x="279" y="8"/>
                </a:lnTo>
                <a:lnTo>
                  <a:pt x="296" y="13"/>
                </a:lnTo>
                <a:lnTo>
                  <a:pt x="296" y="13"/>
                </a:lnTo>
                <a:lnTo>
                  <a:pt x="322" y="23"/>
                </a:lnTo>
                <a:lnTo>
                  <a:pt x="344" y="35"/>
                </a:lnTo>
                <a:lnTo>
                  <a:pt x="344" y="35"/>
                </a:lnTo>
                <a:lnTo>
                  <a:pt x="365" y="50"/>
                </a:lnTo>
                <a:lnTo>
                  <a:pt x="384" y="67"/>
                </a:lnTo>
                <a:lnTo>
                  <a:pt x="384" y="67"/>
                </a:lnTo>
                <a:lnTo>
                  <a:pt x="402" y="87"/>
                </a:lnTo>
                <a:lnTo>
                  <a:pt x="418" y="107"/>
                </a:lnTo>
                <a:lnTo>
                  <a:pt x="418" y="107"/>
                </a:lnTo>
                <a:lnTo>
                  <a:pt x="429" y="131"/>
                </a:lnTo>
                <a:lnTo>
                  <a:pt x="439" y="155"/>
                </a:lnTo>
                <a:lnTo>
                  <a:pt x="439" y="155"/>
                </a:lnTo>
                <a:lnTo>
                  <a:pt x="445" y="173"/>
                </a:lnTo>
                <a:lnTo>
                  <a:pt x="448" y="191"/>
                </a:lnTo>
                <a:lnTo>
                  <a:pt x="450" y="208"/>
                </a:lnTo>
                <a:lnTo>
                  <a:pt x="452" y="226"/>
                </a:lnTo>
                <a:lnTo>
                  <a:pt x="452" y="226"/>
                </a:lnTo>
                <a:lnTo>
                  <a:pt x="450" y="245"/>
                </a:lnTo>
                <a:lnTo>
                  <a:pt x="448" y="263"/>
                </a:lnTo>
                <a:lnTo>
                  <a:pt x="445" y="280"/>
                </a:lnTo>
                <a:lnTo>
                  <a:pt x="439" y="298"/>
                </a:lnTo>
                <a:lnTo>
                  <a:pt x="439" y="298"/>
                </a:lnTo>
                <a:lnTo>
                  <a:pt x="429" y="322"/>
                </a:lnTo>
                <a:lnTo>
                  <a:pt x="418" y="346"/>
                </a:lnTo>
                <a:lnTo>
                  <a:pt x="418" y="346"/>
                </a:lnTo>
                <a:lnTo>
                  <a:pt x="402" y="367"/>
                </a:lnTo>
                <a:lnTo>
                  <a:pt x="386" y="386"/>
                </a:lnTo>
                <a:lnTo>
                  <a:pt x="386" y="386"/>
                </a:lnTo>
                <a:lnTo>
                  <a:pt x="367" y="403"/>
                </a:lnTo>
                <a:lnTo>
                  <a:pt x="344" y="418"/>
                </a:lnTo>
                <a:lnTo>
                  <a:pt x="344" y="418"/>
                </a:lnTo>
                <a:lnTo>
                  <a:pt x="322" y="431"/>
                </a:lnTo>
                <a:lnTo>
                  <a:pt x="296" y="440"/>
                </a:lnTo>
                <a:lnTo>
                  <a:pt x="296" y="440"/>
                </a:lnTo>
                <a:lnTo>
                  <a:pt x="279" y="445"/>
                </a:lnTo>
                <a:lnTo>
                  <a:pt x="261" y="448"/>
                </a:lnTo>
                <a:lnTo>
                  <a:pt x="244" y="452"/>
                </a:lnTo>
                <a:lnTo>
                  <a:pt x="226" y="452"/>
                </a:lnTo>
                <a:lnTo>
                  <a:pt x="226" y="452"/>
                </a:lnTo>
                <a:lnTo>
                  <a:pt x="208" y="452"/>
                </a:lnTo>
                <a:lnTo>
                  <a:pt x="189" y="448"/>
                </a:lnTo>
                <a:lnTo>
                  <a:pt x="172" y="445"/>
                </a:lnTo>
                <a:lnTo>
                  <a:pt x="154" y="440"/>
                </a:lnTo>
                <a:lnTo>
                  <a:pt x="154" y="440"/>
                </a:lnTo>
                <a:lnTo>
                  <a:pt x="130" y="431"/>
                </a:lnTo>
                <a:lnTo>
                  <a:pt x="108" y="418"/>
                </a:lnTo>
                <a:lnTo>
                  <a:pt x="108" y="418"/>
                </a:lnTo>
                <a:lnTo>
                  <a:pt x="85" y="403"/>
                </a:lnTo>
                <a:lnTo>
                  <a:pt x="66" y="386"/>
                </a:lnTo>
                <a:lnTo>
                  <a:pt x="66" y="386"/>
                </a:lnTo>
                <a:lnTo>
                  <a:pt x="50" y="367"/>
                </a:lnTo>
                <a:lnTo>
                  <a:pt x="34" y="346"/>
                </a:lnTo>
                <a:lnTo>
                  <a:pt x="34" y="346"/>
                </a:lnTo>
                <a:lnTo>
                  <a:pt x="21" y="322"/>
                </a:lnTo>
                <a:lnTo>
                  <a:pt x="12" y="298"/>
                </a:lnTo>
                <a:lnTo>
                  <a:pt x="12" y="298"/>
                </a:lnTo>
                <a:close/>
                <a:moveTo>
                  <a:pt x="60" y="157"/>
                </a:moveTo>
                <a:lnTo>
                  <a:pt x="60" y="157"/>
                </a:lnTo>
                <a:lnTo>
                  <a:pt x="55" y="173"/>
                </a:lnTo>
                <a:lnTo>
                  <a:pt x="50" y="191"/>
                </a:lnTo>
                <a:lnTo>
                  <a:pt x="47" y="208"/>
                </a:lnTo>
                <a:lnTo>
                  <a:pt x="47" y="226"/>
                </a:lnTo>
                <a:lnTo>
                  <a:pt x="47" y="226"/>
                </a:lnTo>
                <a:lnTo>
                  <a:pt x="47" y="245"/>
                </a:lnTo>
                <a:lnTo>
                  <a:pt x="50" y="263"/>
                </a:lnTo>
                <a:lnTo>
                  <a:pt x="55" y="280"/>
                </a:lnTo>
                <a:lnTo>
                  <a:pt x="60" y="296"/>
                </a:lnTo>
                <a:lnTo>
                  <a:pt x="60" y="296"/>
                </a:lnTo>
                <a:lnTo>
                  <a:pt x="68" y="312"/>
                </a:lnTo>
                <a:lnTo>
                  <a:pt x="77" y="328"/>
                </a:lnTo>
                <a:lnTo>
                  <a:pt x="87" y="341"/>
                </a:lnTo>
                <a:lnTo>
                  <a:pt x="98" y="354"/>
                </a:lnTo>
                <a:lnTo>
                  <a:pt x="111" y="365"/>
                </a:lnTo>
                <a:lnTo>
                  <a:pt x="125" y="375"/>
                </a:lnTo>
                <a:lnTo>
                  <a:pt x="140" y="384"/>
                </a:lnTo>
                <a:lnTo>
                  <a:pt x="156" y="392"/>
                </a:lnTo>
                <a:lnTo>
                  <a:pt x="156" y="392"/>
                </a:lnTo>
                <a:lnTo>
                  <a:pt x="173" y="399"/>
                </a:lnTo>
                <a:lnTo>
                  <a:pt x="191" y="402"/>
                </a:lnTo>
                <a:lnTo>
                  <a:pt x="208" y="405"/>
                </a:lnTo>
                <a:lnTo>
                  <a:pt x="226" y="407"/>
                </a:lnTo>
                <a:lnTo>
                  <a:pt x="226" y="407"/>
                </a:lnTo>
                <a:lnTo>
                  <a:pt x="244" y="405"/>
                </a:lnTo>
                <a:lnTo>
                  <a:pt x="261" y="402"/>
                </a:lnTo>
                <a:lnTo>
                  <a:pt x="279" y="399"/>
                </a:lnTo>
                <a:lnTo>
                  <a:pt x="296" y="392"/>
                </a:lnTo>
                <a:lnTo>
                  <a:pt x="296" y="392"/>
                </a:lnTo>
                <a:lnTo>
                  <a:pt x="312" y="384"/>
                </a:lnTo>
                <a:lnTo>
                  <a:pt x="327" y="375"/>
                </a:lnTo>
                <a:lnTo>
                  <a:pt x="341" y="365"/>
                </a:lnTo>
                <a:lnTo>
                  <a:pt x="352" y="354"/>
                </a:lnTo>
                <a:lnTo>
                  <a:pt x="365" y="341"/>
                </a:lnTo>
                <a:lnTo>
                  <a:pt x="375" y="328"/>
                </a:lnTo>
                <a:lnTo>
                  <a:pt x="383" y="312"/>
                </a:lnTo>
                <a:lnTo>
                  <a:pt x="391" y="296"/>
                </a:lnTo>
                <a:lnTo>
                  <a:pt x="391" y="296"/>
                </a:lnTo>
                <a:lnTo>
                  <a:pt x="397" y="280"/>
                </a:lnTo>
                <a:lnTo>
                  <a:pt x="402" y="263"/>
                </a:lnTo>
                <a:lnTo>
                  <a:pt x="405" y="245"/>
                </a:lnTo>
                <a:lnTo>
                  <a:pt x="405" y="226"/>
                </a:lnTo>
                <a:lnTo>
                  <a:pt x="405" y="226"/>
                </a:lnTo>
                <a:lnTo>
                  <a:pt x="405" y="208"/>
                </a:lnTo>
                <a:lnTo>
                  <a:pt x="402" y="191"/>
                </a:lnTo>
                <a:lnTo>
                  <a:pt x="397" y="173"/>
                </a:lnTo>
                <a:lnTo>
                  <a:pt x="391" y="157"/>
                </a:lnTo>
                <a:lnTo>
                  <a:pt x="391" y="157"/>
                </a:lnTo>
                <a:lnTo>
                  <a:pt x="384" y="141"/>
                </a:lnTo>
                <a:lnTo>
                  <a:pt x="375" y="125"/>
                </a:lnTo>
                <a:lnTo>
                  <a:pt x="365" y="112"/>
                </a:lnTo>
                <a:lnTo>
                  <a:pt x="352" y="99"/>
                </a:lnTo>
                <a:lnTo>
                  <a:pt x="341" y="88"/>
                </a:lnTo>
                <a:lnTo>
                  <a:pt x="327" y="77"/>
                </a:lnTo>
                <a:lnTo>
                  <a:pt x="312" y="69"/>
                </a:lnTo>
                <a:lnTo>
                  <a:pt x="296" y="61"/>
                </a:lnTo>
                <a:lnTo>
                  <a:pt x="296" y="61"/>
                </a:lnTo>
                <a:lnTo>
                  <a:pt x="279" y="55"/>
                </a:lnTo>
                <a:lnTo>
                  <a:pt x="261" y="50"/>
                </a:lnTo>
                <a:lnTo>
                  <a:pt x="244" y="48"/>
                </a:lnTo>
                <a:lnTo>
                  <a:pt x="226" y="47"/>
                </a:lnTo>
                <a:lnTo>
                  <a:pt x="226" y="47"/>
                </a:lnTo>
                <a:lnTo>
                  <a:pt x="208" y="48"/>
                </a:lnTo>
                <a:lnTo>
                  <a:pt x="191" y="50"/>
                </a:lnTo>
                <a:lnTo>
                  <a:pt x="173" y="55"/>
                </a:lnTo>
                <a:lnTo>
                  <a:pt x="156" y="61"/>
                </a:lnTo>
                <a:lnTo>
                  <a:pt x="156" y="61"/>
                </a:lnTo>
                <a:lnTo>
                  <a:pt x="140" y="69"/>
                </a:lnTo>
                <a:lnTo>
                  <a:pt x="125" y="77"/>
                </a:lnTo>
                <a:lnTo>
                  <a:pt x="111" y="88"/>
                </a:lnTo>
                <a:lnTo>
                  <a:pt x="98" y="99"/>
                </a:lnTo>
                <a:lnTo>
                  <a:pt x="87" y="112"/>
                </a:lnTo>
                <a:lnTo>
                  <a:pt x="77" y="125"/>
                </a:lnTo>
                <a:lnTo>
                  <a:pt x="68" y="141"/>
                </a:lnTo>
                <a:lnTo>
                  <a:pt x="60" y="157"/>
                </a:lnTo>
                <a:lnTo>
                  <a:pt x="60" y="157"/>
                </a:lnTo>
                <a:close/>
                <a:moveTo>
                  <a:pt x="68" y="232"/>
                </a:moveTo>
                <a:lnTo>
                  <a:pt x="68" y="221"/>
                </a:lnTo>
                <a:lnTo>
                  <a:pt x="114" y="221"/>
                </a:lnTo>
                <a:lnTo>
                  <a:pt x="114" y="232"/>
                </a:lnTo>
                <a:lnTo>
                  <a:pt x="68" y="232"/>
                </a:lnTo>
                <a:close/>
                <a:moveTo>
                  <a:pt x="196" y="234"/>
                </a:moveTo>
                <a:lnTo>
                  <a:pt x="274" y="98"/>
                </a:lnTo>
                <a:lnTo>
                  <a:pt x="312" y="120"/>
                </a:lnTo>
                <a:lnTo>
                  <a:pt x="256" y="218"/>
                </a:lnTo>
                <a:lnTo>
                  <a:pt x="316" y="251"/>
                </a:lnTo>
                <a:lnTo>
                  <a:pt x="292" y="291"/>
                </a:lnTo>
                <a:lnTo>
                  <a:pt x="196" y="234"/>
                </a:lnTo>
                <a:close/>
                <a:moveTo>
                  <a:pt x="221" y="114"/>
                </a:moveTo>
                <a:lnTo>
                  <a:pt x="221" y="69"/>
                </a:lnTo>
                <a:lnTo>
                  <a:pt x="231" y="69"/>
                </a:lnTo>
                <a:lnTo>
                  <a:pt x="231" y="114"/>
                </a:lnTo>
                <a:lnTo>
                  <a:pt x="221" y="114"/>
                </a:lnTo>
                <a:close/>
                <a:moveTo>
                  <a:pt x="221" y="339"/>
                </a:moveTo>
                <a:lnTo>
                  <a:pt x="231" y="339"/>
                </a:lnTo>
                <a:lnTo>
                  <a:pt x="231" y="384"/>
                </a:lnTo>
                <a:lnTo>
                  <a:pt x="221" y="384"/>
                </a:lnTo>
                <a:lnTo>
                  <a:pt x="221" y="339"/>
                </a:lnTo>
                <a:close/>
                <a:moveTo>
                  <a:pt x="349" y="232"/>
                </a:moveTo>
                <a:lnTo>
                  <a:pt x="349" y="221"/>
                </a:lnTo>
                <a:lnTo>
                  <a:pt x="394" y="221"/>
                </a:lnTo>
                <a:lnTo>
                  <a:pt x="394" y="232"/>
                </a:lnTo>
                <a:lnTo>
                  <a:pt x="349" y="232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Виды циклов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428736"/>
            <a:ext cx="64294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/>
              <a:t>Краткосрочные циклы </a:t>
            </a:r>
            <a:r>
              <a:rPr lang="ru-RU" b="1" dirty="0" err="1"/>
              <a:t>Китчина</a:t>
            </a:r>
            <a:r>
              <a:rPr lang="ru-RU" b="1" dirty="0"/>
              <a:t> (2-4 года) </a:t>
            </a:r>
            <a:r>
              <a:rPr lang="ru-RU" dirty="0"/>
              <a:t>– лаг между изменением спроса и изменением предложения.</a:t>
            </a:r>
          </a:p>
          <a:p>
            <a:endParaRPr lang="ru-RU" dirty="0" smtClean="0"/>
          </a:p>
          <a:p>
            <a:pPr lvl="0"/>
            <a:r>
              <a:rPr lang="ru-RU" b="1" dirty="0" smtClean="0"/>
              <a:t>Среднесрочные </a:t>
            </a:r>
            <a:r>
              <a:rPr lang="ru-RU" b="1" dirty="0"/>
              <a:t>циклы </a:t>
            </a:r>
            <a:r>
              <a:rPr lang="ru-RU" b="1" dirty="0" err="1"/>
              <a:t>Жюгляра</a:t>
            </a:r>
            <a:r>
              <a:rPr lang="ru-RU" b="1" dirty="0"/>
              <a:t> (7-10 лет) </a:t>
            </a:r>
            <a:r>
              <a:rPr lang="ru-RU" dirty="0"/>
              <a:t>– причины в колебании объемов инвестиций в основной капитал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b="1" dirty="0"/>
              <a:t>Ритмы Кузнеца (15-20 лет) </a:t>
            </a:r>
            <a:r>
              <a:rPr lang="ru-RU" dirty="0"/>
              <a:t>– </a:t>
            </a:r>
            <a:endParaRPr lang="ru-RU" dirty="0" smtClean="0"/>
          </a:p>
          <a:p>
            <a:pPr lvl="0"/>
            <a:r>
              <a:rPr lang="ru-RU" dirty="0" smtClean="0"/>
              <a:t>причина </a:t>
            </a:r>
            <a:r>
              <a:rPr lang="ru-RU" dirty="0"/>
              <a:t>в демографических процессах (в </a:t>
            </a:r>
            <a:r>
              <a:rPr lang="ru-RU" dirty="0" smtClean="0"/>
              <a:t>частности, </a:t>
            </a:r>
            <a:r>
              <a:rPr lang="ru-RU" dirty="0"/>
              <a:t>приток иммигрантов накладывает свое влияние) и «строительные» циклы. </a:t>
            </a:r>
            <a:r>
              <a:rPr lang="ru-RU" dirty="0" smtClean="0"/>
              <a:t>Сегодня </a:t>
            </a:r>
            <a:r>
              <a:rPr lang="ru-RU" dirty="0"/>
              <a:t>ритмы Кузнеца некоторые экономисты рассматривают как «технологические» циклы, обусловленные обновлением технологий.</a:t>
            </a:r>
          </a:p>
          <a:p>
            <a:pPr lvl="0"/>
            <a:endParaRPr lang="ru-RU" dirty="0" smtClean="0"/>
          </a:p>
          <a:p>
            <a:pPr lvl="0"/>
            <a:r>
              <a:rPr lang="ru-RU" b="1" dirty="0" smtClean="0"/>
              <a:t>Длинные </a:t>
            </a:r>
            <a:r>
              <a:rPr lang="ru-RU" b="1" dirty="0"/>
              <a:t>волны </a:t>
            </a:r>
            <a:r>
              <a:rPr lang="ru-RU" b="1" dirty="0" smtClean="0"/>
              <a:t>Кондратьева </a:t>
            </a:r>
            <a:r>
              <a:rPr lang="ru-RU" b="1" dirty="0"/>
              <a:t>(40-60 лет) </a:t>
            </a:r>
            <a:r>
              <a:rPr lang="ru-RU" dirty="0"/>
              <a:t>– </a:t>
            </a:r>
            <a:r>
              <a:rPr lang="ru-RU" dirty="0" smtClean="0"/>
              <a:t>важные </a:t>
            </a:r>
            <a:r>
              <a:rPr lang="ru-RU" dirty="0"/>
              <a:t>открытия в рамках НТР </a:t>
            </a:r>
            <a:r>
              <a:rPr lang="ru-RU" dirty="0" smtClean="0"/>
              <a:t>и </a:t>
            </a:r>
            <a:r>
              <a:rPr lang="ru-RU" dirty="0"/>
              <a:t>вызываемые ими изменения.</a:t>
            </a:r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8016" y="1214422"/>
            <a:ext cx="2285984" cy="48577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 err="1" smtClean="0"/>
              <a:t>Са́ймон</a:t>
            </a:r>
            <a:r>
              <a:rPr lang="ru-RU" sz="1600" b="1" dirty="0" smtClean="0"/>
              <a:t> </a:t>
            </a:r>
            <a:r>
              <a:rPr lang="ru-RU" sz="1600" b="1" dirty="0"/>
              <a:t>Смит </a:t>
            </a:r>
            <a:r>
              <a:rPr lang="ru-RU" sz="1600" b="1" dirty="0" err="1"/>
              <a:t>Кузне́ц</a:t>
            </a:r>
            <a:r>
              <a:rPr lang="ru-RU" sz="1600" dirty="0"/>
              <a:t> </a:t>
            </a:r>
            <a:r>
              <a:rPr lang="ru-RU" sz="1600" dirty="0" smtClean="0"/>
              <a:t>(до</a:t>
            </a:r>
            <a:r>
              <a:rPr lang="ru-RU" sz="1600" dirty="0"/>
              <a:t> </a:t>
            </a:r>
            <a:r>
              <a:rPr lang="ru-RU" sz="1600" dirty="0" smtClean="0"/>
              <a:t>эмиграции</a:t>
            </a:r>
            <a:r>
              <a:rPr lang="ru-RU" sz="1600" dirty="0"/>
              <a:t> </a:t>
            </a:r>
            <a:r>
              <a:rPr lang="ru-RU" sz="1600" dirty="0" smtClean="0"/>
              <a:t>—Семён </a:t>
            </a:r>
            <a:r>
              <a:rPr lang="ru-RU" sz="1600" dirty="0" err="1"/>
              <a:t>Абра́мович</a:t>
            </a:r>
            <a:r>
              <a:rPr lang="ru-RU" sz="1600" dirty="0"/>
              <a:t> </a:t>
            </a:r>
            <a:r>
              <a:rPr lang="ru-RU" sz="1600" dirty="0" err="1" smtClean="0"/>
              <a:t>Кузне́ц</a:t>
            </a:r>
            <a:r>
              <a:rPr lang="ru-RU" sz="1600" dirty="0" smtClean="0"/>
              <a:t>) родился 30 </a:t>
            </a:r>
            <a:r>
              <a:rPr lang="ru-RU" sz="1600" dirty="0"/>
              <a:t>апреля </a:t>
            </a:r>
            <a:r>
              <a:rPr lang="ru-RU" sz="1600" dirty="0" smtClean="0"/>
              <a:t>1901 в</a:t>
            </a:r>
            <a:r>
              <a:rPr lang="ru-RU" sz="1600" dirty="0"/>
              <a:t> </a:t>
            </a:r>
            <a:r>
              <a:rPr lang="ru-RU" sz="1600" dirty="0" smtClean="0"/>
              <a:t>Пинске. В 1922 году эмигрировал в США. Является «отцом ВВП». Получил нобелевскую премию по экономике в 1971.</a:t>
            </a:r>
            <a:endParaRPr lang="ru-RU" sz="1600" dirty="0"/>
          </a:p>
          <a:p>
            <a:pPr algn="ctr"/>
            <a:endParaRPr lang="ru-RU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Причины циклов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428737"/>
            <a:ext cx="680884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Кейнсианство (Джон </a:t>
            </a:r>
            <a:r>
              <a:rPr lang="ru-RU" sz="2400" b="1" dirty="0" err="1"/>
              <a:t>Мейнард</a:t>
            </a:r>
            <a:r>
              <a:rPr lang="ru-RU" sz="2400" b="1" dirty="0"/>
              <a:t> </a:t>
            </a:r>
            <a:r>
              <a:rPr lang="ru-RU" sz="2400" b="1" dirty="0" err="1"/>
              <a:t>Кейнс</a:t>
            </a:r>
            <a:r>
              <a:rPr lang="ru-RU" sz="2400" b="1" dirty="0"/>
              <a:t>): </a:t>
            </a:r>
            <a:r>
              <a:rPr lang="ru-RU" sz="2400" dirty="0"/>
              <a:t>«</a:t>
            </a:r>
            <a:r>
              <a:rPr lang="ru-RU" sz="2400" dirty="0" err="1"/>
              <a:t>animal</a:t>
            </a:r>
            <a:r>
              <a:rPr lang="ru-RU" sz="2400" dirty="0"/>
              <a:t> </a:t>
            </a:r>
            <a:r>
              <a:rPr lang="ru-RU" sz="2400" dirty="0" err="1"/>
              <a:t>spirit</a:t>
            </a:r>
            <a:r>
              <a:rPr lang="ru-RU" sz="2400" dirty="0"/>
              <a:t>» </a:t>
            </a:r>
            <a:r>
              <a:rPr lang="ru-RU" sz="2400" dirty="0" smtClean="0"/>
              <a:t>- животное </a:t>
            </a:r>
            <a:r>
              <a:rPr lang="ru-RU" sz="2400" dirty="0"/>
              <a:t>чутье </a:t>
            </a:r>
            <a:r>
              <a:rPr lang="ru-RU" sz="2400" dirty="0" smtClean="0"/>
              <a:t>инвесторов.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b="1" dirty="0" smtClean="0"/>
              <a:t>Монетаризм </a:t>
            </a:r>
            <a:r>
              <a:rPr lang="ru-RU" sz="2400" b="1" dirty="0"/>
              <a:t>(Милтон Фридман): </a:t>
            </a:r>
            <a:r>
              <a:rPr lang="ru-RU" sz="2400" dirty="0"/>
              <a:t>неадекватные темпы роста денежной массы.</a:t>
            </a:r>
          </a:p>
          <a:p>
            <a:endParaRPr lang="ru-RU" sz="2400" dirty="0" smtClean="0"/>
          </a:p>
          <a:p>
            <a:r>
              <a:rPr lang="ru-RU" sz="2400" b="1" dirty="0" smtClean="0"/>
              <a:t>Австрийская </a:t>
            </a:r>
            <a:r>
              <a:rPr lang="ru-RU" sz="2400" b="1" dirty="0"/>
              <a:t>школа (Фридрих фон </a:t>
            </a:r>
            <a:r>
              <a:rPr lang="ru-RU" sz="2400" b="1" dirty="0" err="1"/>
              <a:t>Хайек</a:t>
            </a:r>
            <a:r>
              <a:rPr lang="ru-RU" sz="2400" b="1" dirty="0"/>
              <a:t>): </a:t>
            </a:r>
            <a:r>
              <a:rPr lang="ru-RU" sz="2400" dirty="0"/>
              <a:t>неправильная политика центральных банков, снижающих процентные ставки до неестественно низкого уровня.</a:t>
            </a:r>
          </a:p>
          <a:p>
            <a:endParaRPr lang="ru-RU" sz="2400" dirty="0" smtClean="0"/>
          </a:p>
          <a:p>
            <a:r>
              <a:rPr lang="ru-RU" sz="2400" b="1" dirty="0" smtClean="0"/>
              <a:t>Новое </a:t>
            </a:r>
            <a:r>
              <a:rPr lang="ru-RU" sz="2400" b="1" dirty="0"/>
              <a:t>кейнсианство (Грегори </a:t>
            </a:r>
            <a:r>
              <a:rPr lang="ru-RU" sz="2400" b="1" dirty="0" err="1"/>
              <a:t>Мэнкью</a:t>
            </a:r>
            <a:r>
              <a:rPr lang="ru-RU" sz="2400" b="1" dirty="0"/>
              <a:t>): </a:t>
            </a:r>
            <a:r>
              <a:rPr lang="ru-RU" sz="2400" dirty="0"/>
              <a:t>накопление множества неточных решений на микроэкономическом уровне.</a:t>
            </a:r>
          </a:p>
          <a:p>
            <a:pPr lvl="0"/>
            <a:endParaRPr lang="ru-RU" sz="2000" dirty="0" smtClean="0"/>
          </a:p>
          <a:p>
            <a:pPr lvl="0"/>
            <a:endParaRPr lang="ru-RU" sz="2000" dirty="0"/>
          </a:p>
          <a:p>
            <a:pPr lvl="0"/>
            <a:endParaRPr lang="ru-RU" sz="2000" dirty="0"/>
          </a:p>
          <a:p>
            <a:pPr lvl="1"/>
            <a:endParaRPr lang="ru-RU" sz="2000" dirty="0" smtClean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2266944"/>
            <a:ext cx="7956550" cy="609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400" b="1" dirty="0" smtClean="0"/>
              <a:t>Вопрос 2. Занятость населения. Безработица: сущность, виды и последствия. Закон </a:t>
            </a:r>
            <a:r>
              <a:rPr lang="ru-RU" sz="2400" b="1" dirty="0" err="1" smtClean="0"/>
              <a:t>Оукена</a:t>
            </a:r>
            <a:r>
              <a:rPr lang="ru-RU" sz="2400" b="1" dirty="0" smtClean="0"/>
              <a:t>.</a:t>
            </a:r>
            <a:endParaRPr lang="en-US" sz="2400" b="1" dirty="0" smtClean="0">
              <a:latin typeface="Lato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buNone/>
            </a:pPr>
            <a:endParaRPr lang="ar-SA" sz="2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16247" y="1928802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70"/>
          <p:cNvCxnSpPr/>
          <p:nvPr/>
        </p:nvCxnSpPr>
        <p:spPr>
          <a:xfrm>
            <a:off x="3216247" y="321468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000496" y="2143116"/>
            <a:ext cx="3857652" cy="32861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14414" y="2143116"/>
            <a:ext cx="2786082" cy="3286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6357950" y="2500306"/>
            <a:ext cx="1289050" cy="206375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Занятость и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4691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4643438" y="2500306"/>
            <a:ext cx="1289050" cy="2063750"/>
          </a:xfrm>
          <a:prstGeom prst="rect">
            <a:avLst/>
          </a:prstGeom>
          <a:noFill/>
        </p:spPr>
      </p:pic>
      <p:pic>
        <p:nvPicPr>
          <p:cNvPr id="114692" name="Picture 4" descr="D:\Проекты\Презентации\Открытая лекция\Ludi-06.png"/>
          <p:cNvPicPr>
            <a:picLocks noChangeAspect="1" noChangeArrowheads="1"/>
          </p:cNvPicPr>
          <p:nvPr/>
        </p:nvPicPr>
        <p:blipFill>
          <a:blip r:embed="rId4" cstate="print">
            <a:lum bright="-100000"/>
          </a:blip>
          <a:srcRect/>
          <a:stretch>
            <a:fillRect/>
          </a:stretch>
        </p:blipFill>
        <p:spPr bwMode="auto">
          <a:xfrm>
            <a:off x="5072066" y="2500306"/>
            <a:ext cx="1365250" cy="2106612"/>
          </a:xfrm>
          <a:prstGeom prst="rect">
            <a:avLst/>
          </a:prstGeom>
          <a:noFill/>
        </p:spPr>
      </p:pic>
      <p:pic>
        <p:nvPicPr>
          <p:cNvPr id="114693" name="Picture 5" descr="D:\Проекты\Презентации\Открытая лекция\Ludi-07.png"/>
          <p:cNvPicPr>
            <a:picLocks noChangeAspect="1" noChangeArrowheads="1"/>
          </p:cNvPicPr>
          <p:nvPr/>
        </p:nvPicPr>
        <p:blipFill>
          <a:blip r:embed="rId5" cstate="print">
            <a:lum bright="-100000"/>
          </a:blip>
          <a:srcRect/>
          <a:stretch>
            <a:fillRect/>
          </a:stretch>
        </p:blipFill>
        <p:spPr bwMode="auto">
          <a:xfrm>
            <a:off x="5786446" y="2571744"/>
            <a:ext cx="1231900" cy="2106612"/>
          </a:xfrm>
          <a:prstGeom prst="rect">
            <a:avLst/>
          </a:prstGeom>
          <a:noFill/>
        </p:spPr>
      </p:pic>
      <p:pic>
        <p:nvPicPr>
          <p:cNvPr id="114695" name="Picture 7" descr="D:\Проекты\Презентации\Открытая лекция\Ludi-09.png"/>
          <p:cNvPicPr>
            <a:picLocks noChangeAspect="1" noChangeArrowheads="1"/>
          </p:cNvPicPr>
          <p:nvPr/>
        </p:nvPicPr>
        <p:blipFill>
          <a:blip r:embed="rId6" cstate="print">
            <a:lum bright="-100000"/>
          </a:blip>
          <a:srcRect/>
          <a:stretch>
            <a:fillRect/>
          </a:stretch>
        </p:blipFill>
        <p:spPr bwMode="auto">
          <a:xfrm>
            <a:off x="6215074" y="2643182"/>
            <a:ext cx="930275" cy="1974850"/>
          </a:xfrm>
          <a:prstGeom prst="rect">
            <a:avLst/>
          </a:prstGeom>
          <a:noFill/>
        </p:spPr>
      </p:pic>
      <p:pic>
        <p:nvPicPr>
          <p:cNvPr id="114696" name="Picture 8" descr="D:\Проекты\Презентации\Открытая лекция\Ludi-01.png"/>
          <p:cNvPicPr>
            <a:picLocks noChangeAspect="1" noChangeArrowheads="1"/>
          </p:cNvPicPr>
          <p:nvPr/>
        </p:nvPicPr>
        <p:blipFill>
          <a:blip r:embed="rId7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892300" cy="2451100"/>
          </a:xfrm>
          <a:prstGeom prst="rect">
            <a:avLst/>
          </a:prstGeom>
          <a:noFill/>
        </p:spPr>
      </p:pic>
      <p:pic>
        <p:nvPicPr>
          <p:cNvPr id="114697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2500298" y="2357430"/>
            <a:ext cx="1590675" cy="2451100"/>
          </a:xfrm>
          <a:prstGeom prst="rect">
            <a:avLst/>
          </a:prstGeom>
          <a:noFill/>
        </p:spPr>
      </p:pic>
      <p:pic>
        <p:nvPicPr>
          <p:cNvPr id="114698" name="Picture 10" descr="D:\Проекты\Презентации\Открытая лекция\Ludi-03.png"/>
          <p:cNvPicPr>
            <a:picLocks noChangeAspect="1" noChangeArrowheads="1"/>
          </p:cNvPicPr>
          <p:nvPr/>
        </p:nvPicPr>
        <p:blipFill>
          <a:blip r:embed="rId9" cstate="print">
            <a:lum bright="-100000"/>
          </a:blip>
          <a:srcRect/>
          <a:stretch>
            <a:fillRect/>
          </a:stretch>
        </p:blipFill>
        <p:spPr bwMode="auto">
          <a:xfrm>
            <a:off x="2214546" y="2428868"/>
            <a:ext cx="2266950" cy="2398712"/>
          </a:xfrm>
          <a:prstGeom prst="rect">
            <a:avLst/>
          </a:prstGeom>
          <a:noFill/>
        </p:spPr>
      </p:pic>
      <p:pic>
        <p:nvPicPr>
          <p:cNvPr id="114699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676400" cy="2295525"/>
          </a:xfrm>
          <a:prstGeom prst="rect">
            <a:avLst/>
          </a:prstGeom>
          <a:noFill/>
        </p:spPr>
      </p:pic>
      <p:pic>
        <p:nvPicPr>
          <p:cNvPr id="16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3929058" y="2357430"/>
            <a:ext cx="1676400" cy="2295525"/>
          </a:xfrm>
          <a:prstGeom prst="rect">
            <a:avLst/>
          </a:prstGeom>
          <a:noFill/>
        </p:spPr>
      </p:pic>
      <p:pic>
        <p:nvPicPr>
          <p:cNvPr id="114694" name="Picture 6" descr="D:\Проекты\Презентации\Открытая лекция\Ludi-08.png"/>
          <p:cNvPicPr>
            <a:picLocks noChangeAspect="1" noChangeArrowheads="1"/>
          </p:cNvPicPr>
          <p:nvPr/>
        </p:nvPicPr>
        <p:blipFill>
          <a:blip r:embed="rId11" cstate="print">
            <a:lum bright="-100000"/>
          </a:blip>
          <a:srcRect/>
          <a:stretch>
            <a:fillRect/>
          </a:stretch>
        </p:blipFill>
        <p:spPr bwMode="auto">
          <a:xfrm>
            <a:off x="6715140" y="2571744"/>
            <a:ext cx="1308100" cy="2073275"/>
          </a:xfrm>
          <a:prstGeom prst="rect">
            <a:avLst/>
          </a:prstGeom>
          <a:noFill/>
        </p:spPr>
      </p:pic>
      <p:pic>
        <p:nvPicPr>
          <p:cNvPr id="18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3643306" y="2357430"/>
            <a:ext cx="1590675" cy="24511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57554" y="1500174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Все население</a:t>
            </a:r>
            <a:endParaRPr lang="ru-RU" sz="24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2357422" y="3786190"/>
            <a:ext cx="3286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4714884"/>
            <a:ext cx="190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Работающие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14876" y="4714884"/>
            <a:ext cx="232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 работающие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0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000496" y="2143116"/>
            <a:ext cx="3857652" cy="32861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14414" y="2143116"/>
            <a:ext cx="2786082" cy="3286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6357950" y="2500306"/>
            <a:ext cx="1289050" cy="206375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Занятость и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4691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4643438" y="2500306"/>
            <a:ext cx="1289050" cy="2063750"/>
          </a:xfrm>
          <a:prstGeom prst="rect">
            <a:avLst/>
          </a:prstGeom>
          <a:noFill/>
        </p:spPr>
      </p:pic>
      <p:pic>
        <p:nvPicPr>
          <p:cNvPr id="114692" name="Picture 4" descr="D:\Проекты\Презентации\Открытая лекция\Ludi-06.png"/>
          <p:cNvPicPr>
            <a:picLocks noChangeAspect="1" noChangeArrowheads="1"/>
          </p:cNvPicPr>
          <p:nvPr/>
        </p:nvPicPr>
        <p:blipFill>
          <a:blip r:embed="rId4" cstate="print">
            <a:lum bright="-100000"/>
          </a:blip>
          <a:srcRect/>
          <a:stretch>
            <a:fillRect/>
          </a:stretch>
        </p:blipFill>
        <p:spPr bwMode="auto">
          <a:xfrm>
            <a:off x="5072066" y="2500306"/>
            <a:ext cx="1365250" cy="2106612"/>
          </a:xfrm>
          <a:prstGeom prst="rect">
            <a:avLst/>
          </a:prstGeom>
          <a:noFill/>
        </p:spPr>
      </p:pic>
      <p:pic>
        <p:nvPicPr>
          <p:cNvPr id="114693" name="Picture 5" descr="D:\Проекты\Презентации\Открытая лекция\Ludi-07.png"/>
          <p:cNvPicPr>
            <a:picLocks noChangeAspect="1" noChangeArrowheads="1"/>
          </p:cNvPicPr>
          <p:nvPr/>
        </p:nvPicPr>
        <p:blipFill>
          <a:blip r:embed="rId5" cstate="print">
            <a:lum bright="-100000"/>
          </a:blip>
          <a:srcRect/>
          <a:stretch>
            <a:fillRect/>
          </a:stretch>
        </p:blipFill>
        <p:spPr bwMode="auto">
          <a:xfrm>
            <a:off x="5786446" y="2571744"/>
            <a:ext cx="1231900" cy="2106612"/>
          </a:xfrm>
          <a:prstGeom prst="rect">
            <a:avLst/>
          </a:prstGeom>
          <a:noFill/>
        </p:spPr>
      </p:pic>
      <p:pic>
        <p:nvPicPr>
          <p:cNvPr id="114695" name="Picture 7" descr="D:\Проекты\Презентации\Открытая лекция\Ludi-09.png"/>
          <p:cNvPicPr>
            <a:picLocks noChangeAspect="1" noChangeArrowheads="1"/>
          </p:cNvPicPr>
          <p:nvPr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6215074" y="2643182"/>
            <a:ext cx="930275" cy="1974850"/>
          </a:xfrm>
          <a:prstGeom prst="rect">
            <a:avLst/>
          </a:prstGeom>
          <a:noFill/>
        </p:spPr>
      </p:pic>
      <p:pic>
        <p:nvPicPr>
          <p:cNvPr id="114696" name="Picture 8" descr="D:\Проекты\Презентации\Открытая лекция\Ludi-01.png"/>
          <p:cNvPicPr>
            <a:picLocks noChangeAspect="1" noChangeArrowheads="1"/>
          </p:cNvPicPr>
          <p:nvPr/>
        </p:nvPicPr>
        <p:blipFill>
          <a:blip r:embed="rId7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892300" cy="2451100"/>
          </a:xfrm>
          <a:prstGeom prst="rect">
            <a:avLst/>
          </a:prstGeom>
          <a:noFill/>
        </p:spPr>
      </p:pic>
      <p:pic>
        <p:nvPicPr>
          <p:cNvPr id="114697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2500298" y="2357430"/>
            <a:ext cx="1590675" cy="2451100"/>
          </a:xfrm>
          <a:prstGeom prst="rect">
            <a:avLst/>
          </a:prstGeom>
          <a:noFill/>
        </p:spPr>
      </p:pic>
      <p:pic>
        <p:nvPicPr>
          <p:cNvPr id="114698" name="Picture 10" descr="D:\Проекты\Презентации\Открытая лекция\Ludi-03.png"/>
          <p:cNvPicPr>
            <a:picLocks noChangeAspect="1" noChangeArrowheads="1"/>
          </p:cNvPicPr>
          <p:nvPr/>
        </p:nvPicPr>
        <p:blipFill>
          <a:blip r:embed="rId9" cstate="print">
            <a:lum bright="-100000"/>
          </a:blip>
          <a:srcRect/>
          <a:stretch>
            <a:fillRect/>
          </a:stretch>
        </p:blipFill>
        <p:spPr bwMode="auto">
          <a:xfrm>
            <a:off x="2214546" y="2428868"/>
            <a:ext cx="2266950" cy="2398712"/>
          </a:xfrm>
          <a:prstGeom prst="rect">
            <a:avLst/>
          </a:prstGeom>
          <a:noFill/>
        </p:spPr>
      </p:pic>
      <p:pic>
        <p:nvPicPr>
          <p:cNvPr id="114699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676400" cy="2295525"/>
          </a:xfrm>
          <a:prstGeom prst="rect">
            <a:avLst/>
          </a:prstGeom>
          <a:noFill/>
        </p:spPr>
      </p:pic>
      <p:pic>
        <p:nvPicPr>
          <p:cNvPr id="16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3929058" y="2357430"/>
            <a:ext cx="1676400" cy="2295525"/>
          </a:xfrm>
          <a:prstGeom prst="rect">
            <a:avLst/>
          </a:prstGeom>
          <a:noFill/>
        </p:spPr>
      </p:pic>
      <p:pic>
        <p:nvPicPr>
          <p:cNvPr id="114694" name="Picture 6" descr="D:\Проекты\Презентации\Открытая лекция\Ludi-08.png"/>
          <p:cNvPicPr>
            <a:picLocks noChangeAspect="1" noChangeArrowheads="1"/>
          </p:cNvPicPr>
          <p:nvPr/>
        </p:nvPicPr>
        <p:blipFill>
          <a:blip r:embed="rId11" cstate="print">
            <a:lum bright="-100000"/>
          </a:blip>
          <a:srcRect/>
          <a:stretch>
            <a:fillRect/>
          </a:stretch>
        </p:blipFill>
        <p:spPr bwMode="auto">
          <a:xfrm>
            <a:off x="6715140" y="2571744"/>
            <a:ext cx="1308100" cy="2073275"/>
          </a:xfrm>
          <a:prstGeom prst="rect">
            <a:avLst/>
          </a:prstGeom>
          <a:noFill/>
        </p:spPr>
      </p:pic>
      <p:pic>
        <p:nvPicPr>
          <p:cNvPr id="18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3643306" y="2357430"/>
            <a:ext cx="1590675" cy="24511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57554" y="1500174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Все население</a:t>
            </a:r>
            <a:endParaRPr lang="ru-RU" sz="24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2357422" y="3786190"/>
            <a:ext cx="3286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4714884"/>
            <a:ext cx="190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Работающие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14876" y="4714884"/>
            <a:ext cx="232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 работающие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3214678" y="1000108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 Placeholder 7"/>
          <p:cNvSpPr txBox="1">
            <a:spLocks/>
          </p:cNvSpPr>
          <p:nvPr/>
        </p:nvSpPr>
        <p:spPr>
          <a:xfrm>
            <a:off x="2133600" y="279400"/>
            <a:ext cx="4871258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4000" b="1" dirty="0" err="1" smtClean="0">
                <a:solidFill>
                  <a:schemeClr val="tx1"/>
                </a:solidFill>
              </a:rPr>
              <a:t>Спойлеры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ea typeface="Open Sans Light" pitchFamily="34" charset="0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200" y="1701801"/>
            <a:ext cx="5715000" cy="73866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rtl="0"/>
            <a:r>
              <a:rPr lang="ru-RU" sz="2400" dirty="0"/>
              <a:t>Какой вклад в экономику можно </a:t>
            </a:r>
            <a:r>
              <a:rPr lang="ru-RU" sz="2400" dirty="0" smtClean="0"/>
              <a:t>внести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если ты </a:t>
            </a:r>
            <a:r>
              <a:rPr lang="ru-RU" sz="2400" dirty="0" smtClean="0"/>
              <a:t>родился на </a:t>
            </a:r>
            <a:r>
              <a:rPr lang="ru-RU" sz="2400" dirty="0"/>
              <a:t>территории Беларуси.</a:t>
            </a:r>
            <a:endParaRPr lang="en-US" sz="2400" dirty="0"/>
          </a:p>
        </p:txBody>
      </p:sp>
      <p:grpSp>
        <p:nvGrpSpPr>
          <p:cNvPr id="2" name="Группа 32"/>
          <p:cNvGrpSpPr/>
          <p:nvPr/>
        </p:nvGrpSpPr>
        <p:grpSpPr>
          <a:xfrm>
            <a:off x="500034" y="1643050"/>
            <a:ext cx="461938" cy="459362"/>
            <a:chOff x="609600" y="1209237"/>
            <a:chExt cx="426720" cy="426720"/>
          </a:xfrm>
        </p:grpSpPr>
        <p:sp>
          <p:nvSpPr>
            <p:cNvPr id="19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1</a:t>
              </a:r>
              <a:endParaRPr lang="ar-SA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19200" y="2514600"/>
            <a:ext cx="5715000" cy="36933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rtl="0"/>
            <a:r>
              <a:rPr lang="ru-RU" sz="2400" dirty="0"/>
              <a:t>Отберут ли роботы наши рабочие места.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4414" y="3143248"/>
            <a:ext cx="5715000" cy="73866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rtl="0"/>
            <a:r>
              <a:rPr lang="ru-RU" sz="2400" dirty="0"/>
              <a:t>Сколько может стоить «график» безработицы.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214414" y="4071942"/>
            <a:ext cx="5715000" cy="73866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rtl="0"/>
            <a:r>
              <a:rPr lang="ru-RU" sz="2400" dirty="0"/>
              <a:t>Когда имеет смысл использовать деньги вместо обоев.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214414" y="4929198"/>
            <a:ext cx="5929354" cy="110799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 rtl="0"/>
            <a:r>
              <a:rPr lang="ru-RU" sz="2400" dirty="0"/>
              <a:t>Что можно купить за </a:t>
            </a:r>
            <a:r>
              <a:rPr lang="ru-RU" sz="2400" dirty="0" smtClean="0"/>
              <a:t>мешок, </a:t>
            </a:r>
            <a:r>
              <a:rPr lang="ru-RU" sz="2400" dirty="0"/>
              <a:t>наполненный венесуэльскими боливарами номиналом </a:t>
            </a:r>
            <a:r>
              <a:rPr lang="ru-RU" sz="2400" dirty="0" smtClean="0"/>
              <a:t>1000 </a:t>
            </a:r>
            <a:r>
              <a:rPr lang="ru-RU" sz="2400" dirty="0"/>
              <a:t>и весом 14,6 кг.</a:t>
            </a:r>
            <a:endParaRPr lang="en-US" sz="2400" dirty="0"/>
          </a:p>
        </p:txBody>
      </p:sp>
      <p:grpSp>
        <p:nvGrpSpPr>
          <p:cNvPr id="25" name="Группа 32"/>
          <p:cNvGrpSpPr/>
          <p:nvPr/>
        </p:nvGrpSpPr>
        <p:grpSpPr>
          <a:xfrm>
            <a:off x="500034" y="3143248"/>
            <a:ext cx="461938" cy="459362"/>
            <a:chOff x="609600" y="1209237"/>
            <a:chExt cx="426720" cy="426720"/>
          </a:xfrm>
          <a:solidFill>
            <a:schemeClr val="accent3"/>
          </a:solidFill>
        </p:grpSpPr>
        <p:sp>
          <p:nvSpPr>
            <p:cNvPr id="26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ru-RU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3</a:t>
              </a:r>
              <a:endParaRPr lang="ar-SA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28" name="Группа 32"/>
          <p:cNvGrpSpPr/>
          <p:nvPr/>
        </p:nvGrpSpPr>
        <p:grpSpPr>
          <a:xfrm>
            <a:off x="500034" y="2357430"/>
            <a:ext cx="461938" cy="459362"/>
            <a:chOff x="609600" y="1209237"/>
            <a:chExt cx="426720" cy="426720"/>
          </a:xfrm>
          <a:solidFill>
            <a:srgbClr val="FF0000"/>
          </a:solidFill>
        </p:grpSpPr>
        <p:sp>
          <p:nvSpPr>
            <p:cNvPr id="29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ru-RU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2</a:t>
              </a:r>
              <a:endParaRPr lang="ar-SA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31" name="Группа 32"/>
          <p:cNvGrpSpPr/>
          <p:nvPr/>
        </p:nvGrpSpPr>
        <p:grpSpPr>
          <a:xfrm>
            <a:off x="500034" y="4143380"/>
            <a:ext cx="461938" cy="459362"/>
            <a:chOff x="609600" y="1209237"/>
            <a:chExt cx="426720" cy="426720"/>
          </a:xfrm>
          <a:solidFill>
            <a:srgbClr val="FEEC02"/>
          </a:solidFill>
        </p:grpSpPr>
        <p:sp>
          <p:nvSpPr>
            <p:cNvPr id="32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ru-RU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4</a:t>
              </a:r>
              <a:endParaRPr lang="ar-SA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35" name="Группа 32"/>
          <p:cNvGrpSpPr/>
          <p:nvPr/>
        </p:nvGrpSpPr>
        <p:grpSpPr>
          <a:xfrm>
            <a:off x="500034" y="5072074"/>
            <a:ext cx="461938" cy="459362"/>
            <a:chOff x="609600" y="1209237"/>
            <a:chExt cx="426720" cy="426720"/>
          </a:xfrm>
          <a:solidFill>
            <a:schemeClr val="accent4"/>
          </a:solidFill>
        </p:grpSpPr>
        <p:sp>
          <p:nvSpPr>
            <p:cNvPr id="39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ru-RU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5</a:t>
              </a:r>
              <a:endParaRPr lang="ar-SA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8" grpId="0"/>
      <p:bldP spid="34" grpId="0"/>
      <p:bldP spid="38" grpId="0"/>
      <p:bldP spid="47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000496" y="2143116"/>
            <a:ext cx="3857652" cy="32861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14414" y="2143116"/>
            <a:ext cx="2786082" cy="3286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6357950" y="2500306"/>
            <a:ext cx="1289050" cy="206375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Занятость и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4691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4643438" y="2500306"/>
            <a:ext cx="1289050" cy="2063750"/>
          </a:xfrm>
          <a:prstGeom prst="rect">
            <a:avLst/>
          </a:prstGeom>
          <a:noFill/>
        </p:spPr>
      </p:pic>
      <p:pic>
        <p:nvPicPr>
          <p:cNvPr id="114692" name="Picture 4" descr="D:\Проекты\Презентации\Открытая лекция\Ludi-06.png"/>
          <p:cNvPicPr>
            <a:picLocks noChangeAspect="1" noChangeArrowheads="1"/>
          </p:cNvPicPr>
          <p:nvPr/>
        </p:nvPicPr>
        <p:blipFill>
          <a:blip r:embed="rId4" cstate="print">
            <a:lum bright="-100000"/>
          </a:blip>
          <a:srcRect/>
          <a:stretch>
            <a:fillRect/>
          </a:stretch>
        </p:blipFill>
        <p:spPr bwMode="auto">
          <a:xfrm>
            <a:off x="5072066" y="2500306"/>
            <a:ext cx="1365250" cy="2106612"/>
          </a:xfrm>
          <a:prstGeom prst="rect">
            <a:avLst/>
          </a:prstGeom>
          <a:noFill/>
        </p:spPr>
      </p:pic>
      <p:pic>
        <p:nvPicPr>
          <p:cNvPr id="114693" name="Picture 5" descr="D:\Проекты\Презентации\Открытая лекция\Ludi-07.png"/>
          <p:cNvPicPr>
            <a:picLocks noChangeAspect="1" noChangeArrowheads="1"/>
          </p:cNvPicPr>
          <p:nvPr/>
        </p:nvPicPr>
        <p:blipFill>
          <a:blip r:embed="rId5" cstate="print">
            <a:lum bright="-100000"/>
          </a:blip>
          <a:srcRect/>
          <a:stretch>
            <a:fillRect/>
          </a:stretch>
        </p:blipFill>
        <p:spPr bwMode="auto">
          <a:xfrm>
            <a:off x="5786446" y="2571744"/>
            <a:ext cx="1231900" cy="2106612"/>
          </a:xfrm>
          <a:prstGeom prst="rect">
            <a:avLst/>
          </a:prstGeom>
          <a:noFill/>
        </p:spPr>
      </p:pic>
      <p:pic>
        <p:nvPicPr>
          <p:cNvPr id="114695" name="Picture 7" descr="D:\Проекты\Презентации\Открытая лекция\Ludi-09.png"/>
          <p:cNvPicPr>
            <a:picLocks noChangeAspect="1" noChangeArrowheads="1"/>
          </p:cNvPicPr>
          <p:nvPr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6215074" y="2643182"/>
            <a:ext cx="930275" cy="1974850"/>
          </a:xfrm>
          <a:prstGeom prst="rect">
            <a:avLst/>
          </a:prstGeom>
          <a:noFill/>
        </p:spPr>
      </p:pic>
      <p:pic>
        <p:nvPicPr>
          <p:cNvPr id="114696" name="Picture 8" descr="D:\Проекты\Презентации\Открытая лекция\Ludi-01.png"/>
          <p:cNvPicPr>
            <a:picLocks noChangeAspect="1" noChangeArrowheads="1"/>
          </p:cNvPicPr>
          <p:nvPr/>
        </p:nvPicPr>
        <p:blipFill>
          <a:blip r:embed="rId7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892300" cy="2451100"/>
          </a:xfrm>
          <a:prstGeom prst="rect">
            <a:avLst/>
          </a:prstGeom>
          <a:noFill/>
        </p:spPr>
      </p:pic>
      <p:pic>
        <p:nvPicPr>
          <p:cNvPr id="114697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2500298" y="2357430"/>
            <a:ext cx="1590675" cy="2451100"/>
          </a:xfrm>
          <a:prstGeom prst="rect">
            <a:avLst/>
          </a:prstGeom>
          <a:noFill/>
        </p:spPr>
      </p:pic>
      <p:pic>
        <p:nvPicPr>
          <p:cNvPr id="114698" name="Picture 10" descr="D:\Проекты\Презентации\Открытая лекция\Ludi-03.png"/>
          <p:cNvPicPr>
            <a:picLocks noChangeAspect="1" noChangeArrowheads="1"/>
          </p:cNvPicPr>
          <p:nvPr/>
        </p:nvPicPr>
        <p:blipFill>
          <a:blip r:embed="rId9" cstate="print">
            <a:lum bright="-100000"/>
          </a:blip>
          <a:srcRect/>
          <a:stretch>
            <a:fillRect/>
          </a:stretch>
        </p:blipFill>
        <p:spPr bwMode="auto">
          <a:xfrm>
            <a:off x="2214546" y="2428868"/>
            <a:ext cx="2266950" cy="2398712"/>
          </a:xfrm>
          <a:prstGeom prst="rect">
            <a:avLst/>
          </a:prstGeom>
          <a:noFill/>
        </p:spPr>
      </p:pic>
      <p:pic>
        <p:nvPicPr>
          <p:cNvPr id="114699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676400" cy="2295525"/>
          </a:xfrm>
          <a:prstGeom prst="rect">
            <a:avLst/>
          </a:prstGeom>
          <a:noFill/>
        </p:spPr>
      </p:pic>
      <p:pic>
        <p:nvPicPr>
          <p:cNvPr id="16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3929058" y="2357430"/>
            <a:ext cx="1676400" cy="2295525"/>
          </a:xfrm>
          <a:prstGeom prst="rect">
            <a:avLst/>
          </a:prstGeom>
          <a:noFill/>
        </p:spPr>
      </p:pic>
      <p:pic>
        <p:nvPicPr>
          <p:cNvPr id="114694" name="Picture 6" descr="D:\Проекты\Презентации\Открытая лекция\Ludi-08.png"/>
          <p:cNvPicPr>
            <a:picLocks noChangeAspect="1" noChangeArrowheads="1"/>
          </p:cNvPicPr>
          <p:nvPr/>
        </p:nvPicPr>
        <p:blipFill>
          <a:blip r:embed="rId11" cstate="print">
            <a:lum/>
          </a:blip>
          <a:srcRect/>
          <a:stretch>
            <a:fillRect/>
          </a:stretch>
        </p:blipFill>
        <p:spPr bwMode="auto">
          <a:xfrm>
            <a:off x="6715140" y="2571744"/>
            <a:ext cx="1308100" cy="2073275"/>
          </a:xfrm>
          <a:prstGeom prst="rect">
            <a:avLst/>
          </a:prstGeom>
          <a:noFill/>
        </p:spPr>
      </p:pic>
      <p:pic>
        <p:nvPicPr>
          <p:cNvPr id="18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3643306" y="2357430"/>
            <a:ext cx="1590675" cy="24511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57554" y="1500174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Все население</a:t>
            </a:r>
            <a:endParaRPr lang="ru-RU" sz="24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2357422" y="3786190"/>
            <a:ext cx="3286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4714884"/>
            <a:ext cx="190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Работающие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14876" y="4714884"/>
            <a:ext cx="232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 работающие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000496" y="2143116"/>
            <a:ext cx="3857652" cy="32861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14414" y="2143116"/>
            <a:ext cx="2786082" cy="3286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6357950" y="2500306"/>
            <a:ext cx="1289050" cy="206375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Занятость и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4691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4643438" y="2500306"/>
            <a:ext cx="1289050" cy="2063750"/>
          </a:xfrm>
          <a:prstGeom prst="rect">
            <a:avLst/>
          </a:prstGeom>
          <a:noFill/>
        </p:spPr>
      </p:pic>
      <p:pic>
        <p:nvPicPr>
          <p:cNvPr id="114692" name="Picture 4" descr="D:\Проекты\Презентации\Открытая лекция\Ludi-06.png"/>
          <p:cNvPicPr>
            <a:picLocks noChangeAspect="1" noChangeArrowheads="1"/>
          </p:cNvPicPr>
          <p:nvPr/>
        </p:nvPicPr>
        <p:blipFill>
          <a:blip r:embed="rId4" cstate="print">
            <a:lum bright="-100000"/>
          </a:blip>
          <a:srcRect/>
          <a:stretch>
            <a:fillRect/>
          </a:stretch>
        </p:blipFill>
        <p:spPr bwMode="auto">
          <a:xfrm>
            <a:off x="5072066" y="2500306"/>
            <a:ext cx="1365250" cy="2106612"/>
          </a:xfrm>
          <a:prstGeom prst="rect">
            <a:avLst/>
          </a:prstGeom>
          <a:noFill/>
        </p:spPr>
      </p:pic>
      <p:pic>
        <p:nvPicPr>
          <p:cNvPr id="114693" name="Picture 5" descr="D:\Проекты\Презентации\Открытая лекция\Ludi-07.png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5786446" y="2571744"/>
            <a:ext cx="1231900" cy="2106612"/>
          </a:xfrm>
          <a:prstGeom prst="rect">
            <a:avLst/>
          </a:prstGeom>
          <a:noFill/>
        </p:spPr>
      </p:pic>
      <p:pic>
        <p:nvPicPr>
          <p:cNvPr id="114695" name="Picture 7" descr="D:\Проекты\Презентации\Открытая лекция\Ludi-09.png"/>
          <p:cNvPicPr>
            <a:picLocks noChangeAspect="1" noChangeArrowheads="1"/>
          </p:cNvPicPr>
          <p:nvPr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6215074" y="2643182"/>
            <a:ext cx="930275" cy="1974850"/>
          </a:xfrm>
          <a:prstGeom prst="rect">
            <a:avLst/>
          </a:prstGeom>
          <a:noFill/>
        </p:spPr>
      </p:pic>
      <p:pic>
        <p:nvPicPr>
          <p:cNvPr id="114696" name="Picture 8" descr="D:\Проекты\Презентации\Открытая лекция\Ludi-01.png"/>
          <p:cNvPicPr>
            <a:picLocks noChangeAspect="1" noChangeArrowheads="1"/>
          </p:cNvPicPr>
          <p:nvPr/>
        </p:nvPicPr>
        <p:blipFill>
          <a:blip r:embed="rId7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892300" cy="2451100"/>
          </a:xfrm>
          <a:prstGeom prst="rect">
            <a:avLst/>
          </a:prstGeom>
          <a:noFill/>
        </p:spPr>
      </p:pic>
      <p:pic>
        <p:nvPicPr>
          <p:cNvPr id="114697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2500298" y="2357430"/>
            <a:ext cx="1590675" cy="2451100"/>
          </a:xfrm>
          <a:prstGeom prst="rect">
            <a:avLst/>
          </a:prstGeom>
          <a:noFill/>
        </p:spPr>
      </p:pic>
      <p:pic>
        <p:nvPicPr>
          <p:cNvPr id="114698" name="Picture 10" descr="D:\Проекты\Презентации\Открытая лекция\Ludi-03.png"/>
          <p:cNvPicPr>
            <a:picLocks noChangeAspect="1" noChangeArrowheads="1"/>
          </p:cNvPicPr>
          <p:nvPr/>
        </p:nvPicPr>
        <p:blipFill>
          <a:blip r:embed="rId9" cstate="print">
            <a:lum bright="-100000"/>
          </a:blip>
          <a:srcRect/>
          <a:stretch>
            <a:fillRect/>
          </a:stretch>
        </p:blipFill>
        <p:spPr bwMode="auto">
          <a:xfrm>
            <a:off x="2214546" y="2428868"/>
            <a:ext cx="2266950" cy="2398712"/>
          </a:xfrm>
          <a:prstGeom prst="rect">
            <a:avLst/>
          </a:prstGeom>
          <a:noFill/>
        </p:spPr>
      </p:pic>
      <p:pic>
        <p:nvPicPr>
          <p:cNvPr id="114699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676400" cy="2295525"/>
          </a:xfrm>
          <a:prstGeom prst="rect">
            <a:avLst/>
          </a:prstGeom>
          <a:noFill/>
        </p:spPr>
      </p:pic>
      <p:pic>
        <p:nvPicPr>
          <p:cNvPr id="16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3929058" y="2357430"/>
            <a:ext cx="1676400" cy="2295525"/>
          </a:xfrm>
          <a:prstGeom prst="rect">
            <a:avLst/>
          </a:prstGeom>
          <a:noFill/>
        </p:spPr>
      </p:pic>
      <p:pic>
        <p:nvPicPr>
          <p:cNvPr id="114694" name="Picture 6" descr="D:\Проекты\Презентации\Открытая лекция\Ludi-08.png"/>
          <p:cNvPicPr>
            <a:picLocks noChangeAspect="1" noChangeArrowheads="1"/>
          </p:cNvPicPr>
          <p:nvPr/>
        </p:nvPicPr>
        <p:blipFill>
          <a:blip r:embed="rId11" cstate="print">
            <a:lum/>
          </a:blip>
          <a:srcRect/>
          <a:stretch>
            <a:fillRect/>
          </a:stretch>
        </p:blipFill>
        <p:spPr bwMode="auto">
          <a:xfrm>
            <a:off x="6715140" y="2571744"/>
            <a:ext cx="1308100" cy="2073275"/>
          </a:xfrm>
          <a:prstGeom prst="rect">
            <a:avLst/>
          </a:prstGeom>
          <a:noFill/>
        </p:spPr>
      </p:pic>
      <p:pic>
        <p:nvPicPr>
          <p:cNvPr id="18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3643306" y="2357430"/>
            <a:ext cx="1590675" cy="24511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57554" y="1500174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Все население</a:t>
            </a:r>
            <a:endParaRPr lang="ru-RU" sz="24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2357422" y="3786190"/>
            <a:ext cx="3286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4714884"/>
            <a:ext cx="190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Работающие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14876" y="4714884"/>
            <a:ext cx="232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 работающие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000496" y="2143116"/>
            <a:ext cx="3857652" cy="32861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14414" y="2143116"/>
            <a:ext cx="2786082" cy="3286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6357950" y="2500306"/>
            <a:ext cx="1289050" cy="206375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Занятость и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4691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3" cstate="print">
            <a:lum bright="-100000"/>
          </a:blip>
          <a:srcRect/>
          <a:stretch>
            <a:fillRect/>
          </a:stretch>
        </p:blipFill>
        <p:spPr bwMode="auto">
          <a:xfrm>
            <a:off x="4643438" y="2500306"/>
            <a:ext cx="1289050" cy="2063750"/>
          </a:xfrm>
          <a:prstGeom prst="rect">
            <a:avLst/>
          </a:prstGeom>
          <a:noFill/>
        </p:spPr>
      </p:pic>
      <p:pic>
        <p:nvPicPr>
          <p:cNvPr id="114692" name="Picture 4" descr="D:\Проекты\Презентации\Открытая лекция\Ludi-06.png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5214942" y="2500306"/>
            <a:ext cx="1365250" cy="2106612"/>
          </a:xfrm>
          <a:prstGeom prst="rect">
            <a:avLst/>
          </a:prstGeom>
          <a:noFill/>
        </p:spPr>
      </p:pic>
      <p:pic>
        <p:nvPicPr>
          <p:cNvPr id="114693" name="Picture 5" descr="D:\Проекты\Презентации\Открытая лекция\Ludi-07.png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5786446" y="2571744"/>
            <a:ext cx="1231900" cy="2106612"/>
          </a:xfrm>
          <a:prstGeom prst="rect">
            <a:avLst/>
          </a:prstGeom>
          <a:noFill/>
        </p:spPr>
      </p:pic>
      <p:pic>
        <p:nvPicPr>
          <p:cNvPr id="114695" name="Picture 7" descr="D:\Проекты\Презентации\Открытая лекция\Ludi-09.png"/>
          <p:cNvPicPr>
            <a:picLocks noChangeAspect="1" noChangeArrowheads="1"/>
          </p:cNvPicPr>
          <p:nvPr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6215074" y="2643182"/>
            <a:ext cx="930275" cy="1974850"/>
          </a:xfrm>
          <a:prstGeom prst="rect">
            <a:avLst/>
          </a:prstGeom>
          <a:noFill/>
        </p:spPr>
      </p:pic>
      <p:pic>
        <p:nvPicPr>
          <p:cNvPr id="114696" name="Picture 8" descr="D:\Проекты\Презентации\Открытая лекция\Ludi-01.png"/>
          <p:cNvPicPr>
            <a:picLocks noChangeAspect="1" noChangeArrowheads="1"/>
          </p:cNvPicPr>
          <p:nvPr/>
        </p:nvPicPr>
        <p:blipFill>
          <a:blip r:embed="rId7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892300" cy="2451100"/>
          </a:xfrm>
          <a:prstGeom prst="rect">
            <a:avLst/>
          </a:prstGeom>
          <a:noFill/>
        </p:spPr>
      </p:pic>
      <p:pic>
        <p:nvPicPr>
          <p:cNvPr id="114697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2500298" y="2357430"/>
            <a:ext cx="1590675" cy="2451100"/>
          </a:xfrm>
          <a:prstGeom prst="rect">
            <a:avLst/>
          </a:prstGeom>
          <a:noFill/>
        </p:spPr>
      </p:pic>
      <p:pic>
        <p:nvPicPr>
          <p:cNvPr id="114698" name="Picture 10" descr="D:\Проекты\Презентации\Открытая лекция\Ludi-03.png"/>
          <p:cNvPicPr>
            <a:picLocks noChangeAspect="1" noChangeArrowheads="1"/>
          </p:cNvPicPr>
          <p:nvPr/>
        </p:nvPicPr>
        <p:blipFill>
          <a:blip r:embed="rId9" cstate="print">
            <a:lum bright="-100000"/>
          </a:blip>
          <a:srcRect/>
          <a:stretch>
            <a:fillRect/>
          </a:stretch>
        </p:blipFill>
        <p:spPr bwMode="auto">
          <a:xfrm>
            <a:off x="2214546" y="2428868"/>
            <a:ext cx="2266950" cy="2398712"/>
          </a:xfrm>
          <a:prstGeom prst="rect">
            <a:avLst/>
          </a:prstGeom>
          <a:noFill/>
        </p:spPr>
      </p:pic>
      <p:pic>
        <p:nvPicPr>
          <p:cNvPr id="114699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676400" cy="2295525"/>
          </a:xfrm>
          <a:prstGeom prst="rect">
            <a:avLst/>
          </a:prstGeom>
          <a:noFill/>
        </p:spPr>
      </p:pic>
      <p:pic>
        <p:nvPicPr>
          <p:cNvPr id="16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3929058" y="2357430"/>
            <a:ext cx="1676400" cy="2295525"/>
          </a:xfrm>
          <a:prstGeom prst="rect">
            <a:avLst/>
          </a:prstGeom>
          <a:noFill/>
        </p:spPr>
      </p:pic>
      <p:pic>
        <p:nvPicPr>
          <p:cNvPr id="114694" name="Picture 6" descr="D:\Проекты\Презентации\Открытая лекция\Ludi-08.png"/>
          <p:cNvPicPr>
            <a:picLocks noChangeAspect="1" noChangeArrowheads="1"/>
          </p:cNvPicPr>
          <p:nvPr/>
        </p:nvPicPr>
        <p:blipFill>
          <a:blip r:embed="rId11" cstate="print">
            <a:lum/>
          </a:blip>
          <a:srcRect/>
          <a:stretch>
            <a:fillRect/>
          </a:stretch>
        </p:blipFill>
        <p:spPr bwMode="auto">
          <a:xfrm>
            <a:off x="6715140" y="2571744"/>
            <a:ext cx="1308100" cy="2073275"/>
          </a:xfrm>
          <a:prstGeom prst="rect">
            <a:avLst/>
          </a:prstGeom>
          <a:noFill/>
        </p:spPr>
      </p:pic>
      <p:pic>
        <p:nvPicPr>
          <p:cNvPr id="18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3643306" y="2357430"/>
            <a:ext cx="1590675" cy="24511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57554" y="1500174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Все население</a:t>
            </a:r>
            <a:endParaRPr lang="ru-RU" sz="24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2357422" y="3786190"/>
            <a:ext cx="3286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4714884"/>
            <a:ext cx="190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Работающие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14876" y="4714884"/>
            <a:ext cx="232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 работающие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4000496" y="2143116"/>
            <a:ext cx="3857652" cy="32861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572132" y="2143116"/>
            <a:ext cx="2286016" cy="32861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4692" name="Picture 4" descr="D:\Проекты\Презентации\Открытая лекция\Ludi-06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214942" y="2500306"/>
            <a:ext cx="1365250" cy="2106612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214414" y="2143116"/>
            <a:ext cx="2786082" cy="32861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6357950" y="2500306"/>
            <a:ext cx="1289050" cy="2063750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Занятость и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4691" name="Picture 3" descr="D:\Проекты\Презентации\Открытая лекция\Ludi-05.png"/>
          <p:cNvPicPr>
            <a:picLocks noChangeAspect="1" noChangeArrowheads="1"/>
          </p:cNvPicPr>
          <p:nvPr/>
        </p:nvPicPr>
        <p:blipFill>
          <a:blip r:embed="rId4" cstate="print">
            <a:lum bright="-100000"/>
          </a:blip>
          <a:srcRect/>
          <a:stretch>
            <a:fillRect/>
          </a:stretch>
        </p:blipFill>
        <p:spPr bwMode="auto">
          <a:xfrm>
            <a:off x="4500562" y="2500306"/>
            <a:ext cx="1289050" cy="2063750"/>
          </a:xfrm>
          <a:prstGeom prst="rect">
            <a:avLst/>
          </a:prstGeom>
          <a:noFill/>
        </p:spPr>
      </p:pic>
      <p:pic>
        <p:nvPicPr>
          <p:cNvPr id="114693" name="Picture 5" descr="D:\Проекты\Презентации\Открытая лекция\Ludi-07.png"/>
          <p:cNvPicPr>
            <a:picLocks noChangeAspect="1" noChangeArrowheads="1"/>
          </p:cNvPicPr>
          <p:nvPr/>
        </p:nvPicPr>
        <p:blipFill>
          <a:blip r:embed="rId5" cstate="print">
            <a:lum/>
          </a:blip>
          <a:srcRect/>
          <a:stretch>
            <a:fillRect/>
          </a:stretch>
        </p:blipFill>
        <p:spPr bwMode="auto">
          <a:xfrm>
            <a:off x="5786446" y="2571744"/>
            <a:ext cx="1231900" cy="2106612"/>
          </a:xfrm>
          <a:prstGeom prst="rect">
            <a:avLst/>
          </a:prstGeom>
          <a:noFill/>
        </p:spPr>
      </p:pic>
      <p:pic>
        <p:nvPicPr>
          <p:cNvPr id="114695" name="Picture 7" descr="D:\Проекты\Презентации\Открытая лекция\Ludi-09.png"/>
          <p:cNvPicPr>
            <a:picLocks noChangeAspect="1" noChangeArrowheads="1"/>
          </p:cNvPicPr>
          <p:nvPr/>
        </p:nvPicPr>
        <p:blipFill>
          <a:blip r:embed="rId6" cstate="print">
            <a:lum/>
          </a:blip>
          <a:srcRect/>
          <a:stretch>
            <a:fillRect/>
          </a:stretch>
        </p:blipFill>
        <p:spPr bwMode="auto">
          <a:xfrm>
            <a:off x="6215074" y="2643182"/>
            <a:ext cx="930275" cy="1974850"/>
          </a:xfrm>
          <a:prstGeom prst="rect">
            <a:avLst/>
          </a:prstGeom>
          <a:noFill/>
        </p:spPr>
      </p:pic>
      <p:pic>
        <p:nvPicPr>
          <p:cNvPr id="114696" name="Picture 8" descr="D:\Проекты\Презентации\Открытая лекция\Ludi-01.png"/>
          <p:cNvPicPr>
            <a:picLocks noChangeAspect="1" noChangeArrowheads="1"/>
          </p:cNvPicPr>
          <p:nvPr/>
        </p:nvPicPr>
        <p:blipFill>
          <a:blip r:embed="rId7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892300" cy="2451100"/>
          </a:xfrm>
          <a:prstGeom prst="rect">
            <a:avLst/>
          </a:prstGeom>
          <a:noFill/>
        </p:spPr>
      </p:pic>
      <p:pic>
        <p:nvPicPr>
          <p:cNvPr id="114697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2500298" y="2357430"/>
            <a:ext cx="1590675" cy="2451100"/>
          </a:xfrm>
          <a:prstGeom prst="rect">
            <a:avLst/>
          </a:prstGeom>
          <a:noFill/>
        </p:spPr>
      </p:pic>
      <p:pic>
        <p:nvPicPr>
          <p:cNvPr id="114698" name="Picture 10" descr="D:\Проекты\Презентации\Открытая лекция\Ludi-03.png"/>
          <p:cNvPicPr>
            <a:picLocks noChangeAspect="1" noChangeArrowheads="1"/>
          </p:cNvPicPr>
          <p:nvPr/>
        </p:nvPicPr>
        <p:blipFill>
          <a:blip r:embed="rId9" cstate="print">
            <a:lum bright="-100000"/>
          </a:blip>
          <a:srcRect/>
          <a:stretch>
            <a:fillRect/>
          </a:stretch>
        </p:blipFill>
        <p:spPr bwMode="auto">
          <a:xfrm>
            <a:off x="2214546" y="2428868"/>
            <a:ext cx="2266950" cy="2398712"/>
          </a:xfrm>
          <a:prstGeom prst="rect">
            <a:avLst/>
          </a:prstGeom>
          <a:noFill/>
        </p:spPr>
      </p:pic>
      <p:pic>
        <p:nvPicPr>
          <p:cNvPr id="114699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1214414" y="2357430"/>
            <a:ext cx="1676400" cy="2295525"/>
          </a:xfrm>
          <a:prstGeom prst="rect">
            <a:avLst/>
          </a:prstGeom>
          <a:noFill/>
        </p:spPr>
      </p:pic>
      <p:pic>
        <p:nvPicPr>
          <p:cNvPr id="16" name="Picture 11" descr="D:\Проекты\Презентации\Открытая лекция\Ludi-04.png"/>
          <p:cNvPicPr>
            <a:picLocks noChangeAspect="1" noChangeArrowheads="1"/>
          </p:cNvPicPr>
          <p:nvPr/>
        </p:nvPicPr>
        <p:blipFill>
          <a:blip r:embed="rId10" cstate="print">
            <a:lum bright="-100000"/>
          </a:blip>
          <a:srcRect/>
          <a:stretch>
            <a:fillRect/>
          </a:stretch>
        </p:blipFill>
        <p:spPr bwMode="auto">
          <a:xfrm>
            <a:off x="3929058" y="2357430"/>
            <a:ext cx="1676400" cy="2295525"/>
          </a:xfrm>
          <a:prstGeom prst="rect">
            <a:avLst/>
          </a:prstGeom>
          <a:noFill/>
        </p:spPr>
      </p:pic>
      <p:pic>
        <p:nvPicPr>
          <p:cNvPr id="18" name="Picture 9" descr="D:\Проекты\Презентации\Открытая лекция\Ludi-02.png"/>
          <p:cNvPicPr>
            <a:picLocks noChangeAspect="1" noChangeArrowheads="1"/>
          </p:cNvPicPr>
          <p:nvPr/>
        </p:nvPicPr>
        <p:blipFill>
          <a:blip r:embed="rId8" cstate="print">
            <a:lum bright="-100000"/>
          </a:blip>
          <a:srcRect/>
          <a:stretch>
            <a:fillRect/>
          </a:stretch>
        </p:blipFill>
        <p:spPr bwMode="auto">
          <a:xfrm>
            <a:off x="3643306" y="2357430"/>
            <a:ext cx="1590675" cy="24511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57554" y="1500174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Все население</a:t>
            </a:r>
            <a:endParaRPr lang="ru-RU" sz="24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5400000">
            <a:off x="2357422" y="3786190"/>
            <a:ext cx="3286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4714884"/>
            <a:ext cx="190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Работающие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14876" y="4714884"/>
            <a:ext cx="232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Не работающие</a:t>
            </a:r>
            <a:endParaRPr lang="ru-RU" sz="2400" b="1" dirty="0"/>
          </a:p>
        </p:txBody>
      </p:sp>
      <p:pic>
        <p:nvPicPr>
          <p:cNvPr id="114694" name="Picture 6" descr="D:\Проекты\Презентации\Открытая лекция\Ludi-08.png"/>
          <p:cNvPicPr>
            <a:picLocks noChangeAspect="1" noChangeArrowheads="1"/>
          </p:cNvPicPr>
          <p:nvPr/>
        </p:nvPicPr>
        <p:blipFill>
          <a:blip r:embed="rId11" cstate="print">
            <a:lum/>
          </a:blip>
          <a:srcRect/>
          <a:stretch>
            <a:fillRect/>
          </a:stretch>
        </p:blipFill>
        <p:spPr bwMode="auto">
          <a:xfrm>
            <a:off x="6715140" y="2571744"/>
            <a:ext cx="1308100" cy="2073275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/>
        </p:nvCxnSpPr>
        <p:spPr>
          <a:xfrm rot="5400000">
            <a:off x="3929058" y="3786190"/>
            <a:ext cx="3286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Правая фигурная скобка 24"/>
          <p:cNvSpPr/>
          <p:nvPr/>
        </p:nvSpPr>
        <p:spPr>
          <a:xfrm rot="5400000">
            <a:off x="3178959" y="3536157"/>
            <a:ext cx="428628" cy="43577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572132" y="4643446"/>
            <a:ext cx="2144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Экономически</a:t>
            </a:r>
          </a:p>
          <a:p>
            <a:pPr algn="ctr"/>
            <a:r>
              <a:rPr lang="ru-RU" sz="2400" b="1" dirty="0" smtClean="0"/>
              <a:t>неактивное</a:t>
            </a:r>
            <a:endParaRPr lang="ru-RU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71934" y="478632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Безработные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14480" y="6027003"/>
            <a:ext cx="345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Экономически активное</a:t>
            </a:r>
          </a:p>
          <a:p>
            <a:pPr algn="ctr"/>
            <a:r>
              <a:rPr lang="ru-RU" sz="2400" b="1" dirty="0" smtClean="0"/>
              <a:t>население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785918" y="4714884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Занятые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29" grpId="0"/>
      <p:bldP spid="25" grpId="0" animBg="1"/>
      <p:bldP spid="27" grpId="1"/>
      <p:bldP spid="30" grpId="0"/>
      <p:bldP spid="31" grpId="1"/>
      <p:bldP spid="3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Занятые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5714" name="Picture 2" descr="D:\Работа\Подбор изображений\Power Point презентации\Используемые изображения\2b4e7551ff1ed5addc1cc715097f69f8.jpg"/>
          <p:cNvPicPr>
            <a:picLocks noChangeAspect="1" noChangeArrowheads="1"/>
          </p:cNvPicPr>
          <p:nvPr/>
        </p:nvPicPr>
        <p:blipFill>
          <a:blip r:embed="rId3" cstate="print"/>
          <a:srcRect l="10486" t="16538" r="10865" b="15655"/>
          <a:stretch>
            <a:fillRect/>
          </a:stretch>
        </p:blipFill>
        <p:spPr bwMode="auto">
          <a:xfrm>
            <a:off x="285720" y="1785926"/>
            <a:ext cx="4429156" cy="3026590"/>
          </a:xfrm>
          <a:prstGeom prst="rect">
            <a:avLst/>
          </a:prstGeom>
          <a:noFill/>
        </p:spPr>
      </p:pic>
      <p:pic>
        <p:nvPicPr>
          <p:cNvPr id="115715" name="Picture 3" descr="D:\Работа\Подбор изображений\Power Point презентации\Используемые изображения\a678e19ed2d2bd5eac3198360b65ff07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928802"/>
            <a:ext cx="3699927" cy="2774945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214942" y="28572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?</a:t>
            </a:r>
            <a:endParaRPr lang="ru-RU" sz="32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Понятие занятости и ее виды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Занятость</a:t>
            </a:r>
            <a:r>
              <a:rPr lang="ru-RU" sz="2400" i="1" dirty="0"/>
              <a:t> </a:t>
            </a:r>
            <a:r>
              <a:rPr lang="ru-RU" sz="2400" dirty="0"/>
              <a:t>– это не противоречащая закону трудовая деятельность граждан, связанная с удовлетворением их личных и общественных потребностей и, как правило, приносящая им трудовой доход</a:t>
            </a:r>
            <a:r>
              <a:rPr lang="ru-RU" sz="2400" dirty="0" smtClean="0"/>
              <a:t>.</a:t>
            </a:r>
          </a:p>
          <a:p>
            <a:r>
              <a:rPr lang="ru-RU" sz="2400" b="1" dirty="0" smtClean="0"/>
              <a:t>Виды занятости: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b="1" dirty="0" smtClean="0"/>
              <a:t> Эффективную </a:t>
            </a:r>
            <a:r>
              <a:rPr lang="ru-RU" sz="2400" b="1" dirty="0"/>
              <a:t>занятость </a:t>
            </a:r>
            <a:r>
              <a:rPr lang="ru-RU" sz="2400" dirty="0" smtClean="0"/>
              <a:t>- </a:t>
            </a:r>
            <a:r>
              <a:rPr lang="ru-RU" sz="2400" dirty="0" err="1" smtClean="0"/>
              <a:t>занятость</a:t>
            </a:r>
            <a:r>
              <a:rPr lang="ru-RU" sz="2400" dirty="0"/>
              <a:t>, </a:t>
            </a:r>
            <a:r>
              <a:rPr lang="ru-RU" sz="2400" dirty="0" smtClean="0"/>
              <a:t>обеспечивающая наивысшую  эффективность производства.</a:t>
            </a:r>
          </a:p>
          <a:p>
            <a:pPr lvl="1">
              <a:buFont typeface="Arial" pitchFamily="34" charset="0"/>
              <a:buChar char="•"/>
            </a:pPr>
            <a:r>
              <a:rPr lang="ru-RU" sz="2400" b="1" dirty="0" smtClean="0"/>
              <a:t> Полная занятость –</a:t>
            </a:r>
            <a:r>
              <a:rPr lang="en-US" sz="2400" b="1" dirty="0" smtClean="0"/>
              <a:t> </a:t>
            </a:r>
            <a:r>
              <a:rPr lang="ru-RU" sz="2400" dirty="0" smtClean="0"/>
              <a:t>это экономическая ситуация, при которой все трудоспособные граждане, желающие работать, могут найти работу.</a:t>
            </a:r>
          </a:p>
          <a:p>
            <a:pPr lvl="1">
              <a:buFont typeface="Arial" pitchFamily="34" charset="0"/>
              <a:buChar char="•"/>
            </a:pPr>
            <a:r>
              <a:rPr lang="ru-RU" sz="2400" b="1" i="1" dirty="0" smtClean="0"/>
              <a:t> Неполная </a:t>
            </a:r>
            <a:r>
              <a:rPr lang="ru-RU" sz="2400" b="1" i="1" dirty="0"/>
              <a:t>занятость</a:t>
            </a:r>
            <a:r>
              <a:rPr lang="ru-RU" sz="2400" i="1" dirty="0"/>
              <a:t> — </a:t>
            </a:r>
            <a:r>
              <a:rPr lang="ru-RU" sz="2400" dirty="0"/>
              <a:t>это работа в условиях сокращенного рабочего </a:t>
            </a:r>
            <a:r>
              <a:rPr lang="ru-RU" sz="2400" dirty="0" smtClean="0"/>
              <a:t>дня (или рабочей недели)</a:t>
            </a:r>
            <a:r>
              <a:rPr lang="ru-RU" sz="2400" b="1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ru-RU" sz="2400" b="1" i="1" dirty="0" smtClean="0"/>
              <a:t> Вторичная</a:t>
            </a:r>
            <a:r>
              <a:rPr lang="ru-RU" sz="2400" i="1" dirty="0" smtClean="0"/>
              <a:t> </a:t>
            </a:r>
            <a:r>
              <a:rPr lang="ru-RU" sz="2400" i="1" dirty="0"/>
              <a:t>- </a:t>
            </a:r>
            <a:r>
              <a:rPr lang="ru-RU" sz="2400" dirty="0"/>
              <a:t>дополнительная работа по совместительству людей,  имеющих основную работу.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Рациональная занятость?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Рациональная</a:t>
            </a:r>
            <a:r>
              <a:rPr lang="ru-RU" sz="2400" b="1" dirty="0"/>
              <a:t> занятость </a:t>
            </a:r>
            <a:r>
              <a:rPr lang="ru-RU" sz="2400" dirty="0"/>
              <a:t>– это занятость, обеспечивающая наилучшее использование трудовых способностей работников для их гармоничного развития.</a:t>
            </a:r>
          </a:p>
          <a:p>
            <a:endParaRPr lang="ru-RU" sz="2400" dirty="0"/>
          </a:p>
          <a:p>
            <a:r>
              <a:rPr lang="ru-RU" sz="2400" b="1" i="1" dirty="0"/>
              <a:t>Рациональная занятость</a:t>
            </a:r>
            <a:r>
              <a:rPr lang="ru-RU" sz="2400" i="1" dirty="0"/>
              <a:t> — </a:t>
            </a:r>
            <a:r>
              <a:rPr lang="ru-RU" sz="2400" dirty="0"/>
              <a:t>достижение такой ее </a:t>
            </a:r>
            <a:r>
              <a:rPr lang="ru-RU" sz="2400" dirty="0" smtClean="0"/>
              <a:t>количественной </a:t>
            </a:r>
            <a:r>
              <a:rPr lang="ru-RU" sz="2400" dirty="0"/>
              <a:t>и качественной структуры, которая </a:t>
            </a:r>
            <a:r>
              <a:rPr lang="ru-RU" sz="2400" dirty="0" smtClean="0"/>
              <a:t>способствует </a:t>
            </a:r>
            <a:r>
              <a:rPr lang="ru-RU" sz="2400" dirty="0"/>
              <a:t>наиболее полному использованию трудовых </a:t>
            </a:r>
            <a:r>
              <a:rPr lang="ru-RU" sz="2400" dirty="0" smtClean="0"/>
              <a:t>ресурсов</a:t>
            </a:r>
            <a:r>
              <a:rPr lang="ru-RU" sz="2400" dirty="0"/>
              <a:t>. </a:t>
            </a:r>
          </a:p>
          <a:p>
            <a:endParaRPr lang="ru-RU" sz="2400" dirty="0"/>
          </a:p>
          <a:p>
            <a:r>
              <a:rPr lang="ru-RU" sz="2400" b="1" i="1" dirty="0" smtClean="0"/>
              <a:t>Рациональная занятость </a:t>
            </a:r>
            <a:r>
              <a:rPr lang="ru-RU" sz="2400" dirty="0" smtClean="0"/>
              <a:t>– это макроэкономический концепт, подразумевающий, что предприятия могут нанимать людей больше, чем необходимо для максимизации эффективности их использования, пока это приводит к росту национального дохода.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Безработица и ее виды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Безработица </a:t>
            </a:r>
            <a:r>
              <a:rPr lang="ru-RU" sz="2400" dirty="0"/>
              <a:t>- явление в экономике, при котором часть трудоспособного населения, желающая работать, не может применить свою рабочую силу.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/>
              <a:t>Безработный</a:t>
            </a:r>
            <a:r>
              <a:rPr lang="ru-RU" sz="2400" dirty="0"/>
              <a:t> – </a:t>
            </a:r>
            <a:r>
              <a:rPr lang="ru-RU" sz="2400" dirty="0" smtClean="0"/>
              <a:t>незанятый трудоспособный гражданин, активно ищущий </a:t>
            </a:r>
            <a:r>
              <a:rPr lang="ru-RU" sz="2400" dirty="0"/>
              <a:t>работу и </a:t>
            </a:r>
            <a:r>
              <a:rPr lang="ru-RU" sz="2400" dirty="0" smtClean="0"/>
              <a:t>готовый </a:t>
            </a:r>
            <a:r>
              <a:rPr lang="ru-RU" sz="2400" dirty="0"/>
              <a:t>приступить к ней</a:t>
            </a:r>
            <a:r>
              <a:rPr lang="ru-RU" sz="2400" dirty="0" smtClean="0"/>
              <a:t>.</a:t>
            </a:r>
          </a:p>
          <a:p>
            <a:r>
              <a:rPr lang="ru-RU" sz="2400" b="1" dirty="0" smtClean="0"/>
              <a:t>Виды безработицы:</a:t>
            </a:r>
            <a:r>
              <a:rPr lang="ru-RU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b="1" dirty="0" smtClean="0"/>
              <a:t>Фрикционная </a:t>
            </a:r>
            <a:r>
              <a:rPr lang="ru-RU" sz="2400" dirty="0" smtClean="0"/>
              <a:t>- связана </a:t>
            </a:r>
            <a:r>
              <a:rPr lang="ru-RU" sz="2400" dirty="0"/>
              <a:t>с поиском </a:t>
            </a:r>
            <a:r>
              <a:rPr lang="ru-RU" sz="2400" dirty="0" smtClean="0"/>
              <a:t>работы с лучшими условиями или в условиях переезда на новое место жительства.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b="1" dirty="0"/>
              <a:t>Структурная</a:t>
            </a:r>
            <a:r>
              <a:rPr lang="ru-RU" sz="2400" dirty="0"/>
              <a:t>, которая порождена изменением структуры производства</a:t>
            </a:r>
            <a:r>
              <a:rPr lang="ru-RU" sz="24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ru-RU" sz="2400" b="1" dirty="0" smtClean="0"/>
              <a:t> Циклическая</a:t>
            </a:r>
            <a:r>
              <a:rPr lang="ru-RU" sz="2400" dirty="0" smtClean="0"/>
              <a:t> </a:t>
            </a:r>
            <a:r>
              <a:rPr lang="ru-RU" sz="2400" dirty="0"/>
              <a:t>безработица вызывается спадами экономического </a:t>
            </a:r>
            <a:r>
              <a:rPr lang="ru-RU" sz="2400" dirty="0" smtClean="0"/>
              <a:t>развития экономики.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Определение уровня безработицы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2428868"/>
            <a:ext cx="78581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где </a:t>
            </a:r>
            <a:r>
              <a:rPr lang="ru-RU" sz="2400" dirty="0" err="1"/>
              <a:t>u</a:t>
            </a:r>
            <a:r>
              <a:rPr lang="ru-RU" sz="2400" dirty="0"/>
              <a:t> – уровень безработицы;</a:t>
            </a:r>
          </a:p>
          <a:p>
            <a:r>
              <a:rPr lang="ru-RU" sz="2400" dirty="0"/>
              <a:t>      U– общая численность безработных;</a:t>
            </a:r>
          </a:p>
          <a:p>
            <a:r>
              <a:rPr lang="ru-RU" sz="2400" dirty="0"/>
              <a:t>      </a:t>
            </a:r>
            <a:r>
              <a:rPr lang="ru-RU" sz="2400" dirty="0" smtClean="0"/>
              <a:t>E </a:t>
            </a:r>
            <a:r>
              <a:rPr lang="ru-RU" sz="2400" dirty="0"/>
              <a:t>– общая численность занятых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b="1" dirty="0"/>
              <a:t>Уровень безработицы</a:t>
            </a:r>
            <a:r>
              <a:rPr lang="ru-RU" sz="2400" dirty="0"/>
              <a:t> представляет собой отношение численности безработных к общей численности рабочей силы (сумме количества занятых и безработных), выраженное в </a:t>
            </a:r>
            <a:r>
              <a:rPr lang="ru-RU" sz="2400" dirty="0" smtClean="0"/>
              <a:t>процентах.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214422"/>
            <a:ext cx="278608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Естественная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2428868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Естественная безработица – </a:t>
            </a:r>
            <a:r>
              <a:rPr lang="ru-RU" sz="2400" dirty="0" smtClean="0"/>
              <a:t>состояние полной занятости.</a:t>
            </a:r>
          </a:p>
          <a:p>
            <a:endParaRPr lang="ru-RU" sz="2400" dirty="0" smtClean="0"/>
          </a:p>
          <a:p>
            <a:pPr algn="just"/>
            <a:r>
              <a:rPr lang="ru-RU" sz="2400" dirty="0"/>
              <a:t> </a:t>
            </a:r>
            <a:r>
              <a:rPr lang="ru-RU" sz="2400" i="1" dirty="0" smtClean="0"/>
              <a:t>Сам термин придуман </a:t>
            </a:r>
            <a:r>
              <a:rPr lang="ru-RU" sz="2400" i="1" dirty="0" err="1" smtClean="0"/>
              <a:t>М.Фридменом</a:t>
            </a:r>
            <a:r>
              <a:rPr lang="ru-RU" sz="2400" i="1" dirty="0" smtClean="0"/>
              <a:t>, и популяризирован Э. </a:t>
            </a:r>
            <a:r>
              <a:rPr lang="ru-RU" sz="2400" i="1" dirty="0" err="1" smtClean="0"/>
              <a:t>Фелпсом</a:t>
            </a:r>
            <a:r>
              <a:rPr lang="ru-RU" sz="2400" i="1" dirty="0" smtClean="0"/>
              <a:t>. В зарубежной экономической литературе часто используется </a:t>
            </a:r>
            <a:r>
              <a:rPr lang="en-US" sz="2400" i="1" dirty="0" smtClean="0"/>
              <a:t>NAIRU (non-accelerating inflation rate of unemployment) </a:t>
            </a:r>
            <a:r>
              <a:rPr lang="ru-RU" sz="2400" i="1" dirty="0" smtClean="0"/>
              <a:t>«уровень безработицы, не приводящий к ускорению инфляции».</a:t>
            </a:r>
          </a:p>
          <a:p>
            <a:endParaRPr lang="ru-RU" sz="2400" dirty="0" smtClean="0"/>
          </a:p>
          <a:p>
            <a:r>
              <a:rPr lang="ru-RU" sz="2400" dirty="0" smtClean="0"/>
              <a:t>Принято считать его уровень в размере 3-8%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1285860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ФРИКЦИОННАЯ БЕЗРАБОТИЦА + СТРУКТУРНАЯ БЕЗРАБОТИЦА = ЕСТЕСТВЕННАЯ БЕЗРАБОТИЦА</a:t>
            </a:r>
            <a:endParaRPr lang="ru-RU" sz="2400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3048000" y="109220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 Placeholder 7"/>
          <p:cNvSpPr txBox="1">
            <a:spLocks/>
          </p:cNvSpPr>
          <p:nvPr/>
        </p:nvSpPr>
        <p:spPr>
          <a:xfrm>
            <a:off x="2133600" y="279400"/>
            <a:ext cx="4871258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ea typeface="Open Sans Light" pitchFamily="34" charset="0"/>
                <a:cs typeface="+mn-cs"/>
              </a:rPr>
              <a:t>Вопросы </a:t>
            </a:r>
            <a:r>
              <a:rPr lang="ru-RU" sz="4000" b="1" dirty="0" smtClean="0">
                <a:solidFill>
                  <a:schemeClr val="tx1"/>
                </a:solidFill>
              </a:rPr>
              <a:t>по теме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ea typeface="Open Sans Light" pitchFamily="34" charset="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3042" y="1571612"/>
            <a:ext cx="5715000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ru-RU" sz="2400" dirty="0"/>
              <a:t>Макроэкономическая нестабильность и формы ее проявления. Цикличность экономического развития. Экономический цикл и его фазы. </a:t>
            </a:r>
          </a:p>
        </p:txBody>
      </p:sp>
      <p:grpSp>
        <p:nvGrpSpPr>
          <p:cNvPr id="21" name="Группа 32"/>
          <p:cNvGrpSpPr/>
          <p:nvPr/>
        </p:nvGrpSpPr>
        <p:grpSpPr>
          <a:xfrm>
            <a:off x="571472" y="1571612"/>
            <a:ext cx="790225" cy="785818"/>
            <a:chOff x="609600" y="1209237"/>
            <a:chExt cx="426720" cy="426720"/>
          </a:xfrm>
        </p:grpSpPr>
        <p:sp>
          <p:nvSpPr>
            <p:cNvPr id="22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sz="2800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1</a:t>
              </a:r>
              <a:endParaRPr lang="ar-SA" sz="2800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14480" y="3214686"/>
            <a:ext cx="5715000" cy="110799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/>
            <a:r>
              <a:rPr lang="ru-RU" sz="2400" dirty="0"/>
              <a:t>Занятость населения. Безработица: сущность, виды и последствия. Закон </a:t>
            </a:r>
            <a:r>
              <a:rPr lang="ru-RU" sz="2400" dirty="0" err="1"/>
              <a:t>Оукена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43042" y="4572008"/>
            <a:ext cx="5715000" cy="73866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/>
            <a:r>
              <a:rPr lang="ru-RU" sz="2400" dirty="0"/>
              <a:t>Инфляция: сущность, причины, формы, измерение.</a:t>
            </a:r>
            <a:endParaRPr lang="en-US" sz="2400" dirty="0"/>
          </a:p>
        </p:txBody>
      </p:sp>
      <p:grpSp>
        <p:nvGrpSpPr>
          <p:cNvPr id="26" name="Группа 32"/>
          <p:cNvGrpSpPr/>
          <p:nvPr/>
        </p:nvGrpSpPr>
        <p:grpSpPr>
          <a:xfrm>
            <a:off x="571472" y="4500570"/>
            <a:ext cx="928694" cy="923515"/>
            <a:chOff x="609600" y="1209237"/>
            <a:chExt cx="426720" cy="426720"/>
          </a:xfrm>
          <a:solidFill>
            <a:schemeClr val="accent3"/>
          </a:solidFill>
        </p:grpSpPr>
        <p:sp>
          <p:nvSpPr>
            <p:cNvPr id="27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ru-RU" sz="2800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3</a:t>
              </a:r>
              <a:endParaRPr lang="ar-SA" sz="2800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29" name="Группа 32"/>
          <p:cNvGrpSpPr/>
          <p:nvPr/>
        </p:nvGrpSpPr>
        <p:grpSpPr>
          <a:xfrm>
            <a:off x="571472" y="3214686"/>
            <a:ext cx="862063" cy="857256"/>
            <a:chOff x="609600" y="1209237"/>
            <a:chExt cx="426720" cy="426720"/>
          </a:xfrm>
          <a:solidFill>
            <a:srgbClr val="FF0000"/>
          </a:solidFill>
        </p:grpSpPr>
        <p:sp>
          <p:nvSpPr>
            <p:cNvPr id="30" name="Oval 27"/>
            <p:cNvSpPr/>
            <p:nvPr/>
          </p:nvSpPr>
          <p:spPr>
            <a:xfrm>
              <a:off x="609600" y="1209237"/>
              <a:ext cx="426720" cy="426720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450" y="1281629"/>
              <a:ext cx="335914" cy="252411"/>
            </a:xfrm>
            <a:prstGeom prst="rect">
              <a:avLst/>
            </a:prstGeom>
            <a:noFill/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ru-RU" sz="2800" b="1" dirty="0" smtClean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2</a:t>
              </a:r>
              <a:endParaRPr lang="ar-SA" sz="2800" b="1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7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Роботы и безработица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78581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Исследование  </a:t>
            </a:r>
            <a:r>
              <a:rPr lang="ru-RU" sz="2400" dirty="0"/>
              <a:t>Оксфордского </a:t>
            </a:r>
            <a:r>
              <a:rPr lang="ru-RU" sz="2400" dirty="0" smtClean="0"/>
              <a:t>университета: </a:t>
            </a:r>
            <a:r>
              <a:rPr lang="ru-RU" sz="2400" dirty="0"/>
              <a:t>в течение следующих 20 лет почти половина профессий в США рискует быть полностью автоматизированной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err="1" smtClean="0"/>
              <a:t>М.Дж</a:t>
            </a:r>
            <a:r>
              <a:rPr lang="ru-RU" sz="2400" dirty="0" smtClean="0"/>
              <a:t>. </a:t>
            </a:r>
            <a:r>
              <a:rPr lang="ru-RU" sz="2400" dirty="0" err="1" smtClean="0"/>
              <a:t>Хикс</a:t>
            </a:r>
            <a:r>
              <a:rPr lang="ru-RU" sz="2400" dirty="0" smtClean="0"/>
              <a:t> и С. </a:t>
            </a:r>
            <a:r>
              <a:rPr lang="ru-RU" sz="2400" dirty="0" err="1" smtClean="0"/>
              <a:t>Деварджи</a:t>
            </a:r>
            <a:r>
              <a:rPr lang="ru-RU" sz="2400" dirty="0" smtClean="0"/>
              <a:t> (Университет </a:t>
            </a:r>
            <a:r>
              <a:rPr lang="ru-RU" sz="2400" dirty="0" err="1" smtClean="0"/>
              <a:t>Болл</a:t>
            </a:r>
            <a:r>
              <a:rPr lang="ru-RU" sz="2400" dirty="0" smtClean="0"/>
              <a:t>): автоматизация станет основным фактором потери работы в этом тысячелетии.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err="1"/>
              <a:t>Goldman</a:t>
            </a:r>
            <a:r>
              <a:rPr lang="ru-RU" sz="2400" dirty="0"/>
              <a:t> </a:t>
            </a:r>
            <a:r>
              <a:rPr lang="ru-RU" sz="2400" dirty="0" err="1"/>
              <a:t>Sachs</a:t>
            </a:r>
            <a:r>
              <a:rPr lang="ru-RU" sz="2400" dirty="0"/>
              <a:t> </a:t>
            </a:r>
            <a:r>
              <a:rPr lang="ru-RU" sz="2400" dirty="0" smtClean="0"/>
              <a:t>опубликовал </a:t>
            </a:r>
            <a:r>
              <a:rPr lang="ru-RU" sz="2400" dirty="0"/>
              <a:t>доклад с прогнозом, что 300 </a:t>
            </a:r>
            <a:r>
              <a:rPr lang="ru-RU" sz="2400" dirty="0" smtClean="0"/>
              <a:t>тысяч </a:t>
            </a:r>
            <a:r>
              <a:rPr lang="ru-RU" sz="2400" dirty="0"/>
              <a:t>водителей могут в конечном счете потерять работу из-за беспилотных автомобилей. 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Банкоматы были сделаны, чтобы сократить число кассиров.  За 2000 – 2010 год количество банковских кассиров увеличилось.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Джеймс </a:t>
            </a:r>
            <a:r>
              <a:rPr lang="ru-RU" sz="2400" dirty="0" err="1" smtClean="0"/>
              <a:t>Бессен</a:t>
            </a:r>
            <a:r>
              <a:rPr lang="ru-RU" sz="2400" dirty="0" smtClean="0"/>
              <a:t> обнаружил, что из 271 профессии, по переписи 1950 года, только одна полностью исчезла из-за автоматизации – лифтеры.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116738" name="Picture 2" descr="D:\Проекты\Презентации\Открытая лекция\Robot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625" y="4929198"/>
            <a:ext cx="1762375" cy="1719267"/>
          </a:xfrm>
          <a:prstGeom prst="rect">
            <a:avLst/>
          </a:prstGeom>
          <a:noFill/>
        </p:spPr>
      </p:pic>
      <p:pic>
        <p:nvPicPr>
          <p:cNvPr id="116739" name="Picture 3" descr="D:\Проекты\Презентации\Открытая лекция\Robots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642918"/>
            <a:ext cx="1928794" cy="2224605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Последствия безработицы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Экономические последствия: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/>
              <a:t> </a:t>
            </a:r>
            <a:r>
              <a:rPr lang="ru-RU" sz="2400" b="1" dirty="0" smtClean="0"/>
              <a:t>Закон </a:t>
            </a:r>
            <a:r>
              <a:rPr lang="ru-RU" sz="2400" b="1" dirty="0" err="1" smtClean="0"/>
              <a:t>Оукена</a:t>
            </a:r>
            <a:r>
              <a:rPr lang="ru-RU" sz="2400" b="1" dirty="0" smtClean="0"/>
              <a:t>: </a:t>
            </a:r>
            <a:r>
              <a:rPr lang="ru-RU" sz="2400" dirty="0" smtClean="0"/>
              <a:t>превышение фактического уровня безработицы над естественным на 1% приводит к отставанию фактического объема ВВП от потенциального на 2-3% (чаще берут 2,5%).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индивидуальная потеря дохода;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потеря квалификации.</a:t>
            </a:r>
          </a:p>
          <a:p>
            <a:endParaRPr lang="ru-RU" sz="2400" dirty="0" smtClean="0"/>
          </a:p>
          <a:p>
            <a:r>
              <a:rPr lang="ru-RU" sz="2400" b="1" dirty="0" smtClean="0"/>
              <a:t>Социальные последствия: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снижение уровня удовлетворенностью жизнью;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рост уровня преступности;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асоциальное поведение;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заядлое </a:t>
            </a:r>
            <a:r>
              <a:rPr lang="ru-RU" sz="2400" dirty="0" err="1" smtClean="0"/>
              <a:t>геймерство</a:t>
            </a:r>
            <a:r>
              <a:rPr lang="ru-RU" sz="2400" dirty="0" smtClean="0"/>
              <a:t> (?).</a:t>
            </a:r>
          </a:p>
          <a:p>
            <a:pPr>
              <a:buFont typeface="Arial" pitchFamily="34" charset="0"/>
              <a:buChar char="•"/>
            </a:pP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Как бороться с безработицей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536293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8" name="Picture 4" descr="http://qrcoder.ru/code/?https%3A%2F%2Fyoutu.be%2FzZGhHMtDmGk&amp;10&amp;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000240"/>
            <a:ext cx="2571768" cy="2571769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https://cdn.theatlantic.com/media/old_wire/img/upload/2013/01/31/rendered/ffc9a0955cf38b6e5357b13d07a1122e_600x46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8604"/>
            <a:ext cx="6643734" cy="519318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85918" y="5572140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Andy </a:t>
            </a:r>
            <a:r>
              <a:rPr lang="en-US" sz="2400" b="1" dirty="0" smtClean="0"/>
              <a:t>Warhol </a:t>
            </a:r>
            <a:r>
              <a:rPr lang="ru-RU" sz="2400" b="1" dirty="0" smtClean="0"/>
              <a:t>«</a:t>
            </a:r>
            <a:r>
              <a:rPr lang="en-US" sz="2400" b="1" dirty="0" smtClean="0"/>
              <a:t>U.S</a:t>
            </a:r>
            <a:r>
              <a:rPr lang="en-US" sz="2400" b="1" dirty="0"/>
              <a:t>. Unemployment </a:t>
            </a:r>
            <a:r>
              <a:rPr lang="en-US" sz="2400" b="1" dirty="0" smtClean="0"/>
              <a:t>Rate</a:t>
            </a:r>
            <a:r>
              <a:rPr lang="ru-RU" sz="2400" b="1" dirty="0" smtClean="0"/>
              <a:t>» (1984) стоимость 20 000 – 30 000 долларов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2266944"/>
            <a:ext cx="7956550" cy="609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400" dirty="0" smtClean="0"/>
              <a:t>Вопрос 3. Инфляция: сущность, причины, формы, измерение</a:t>
            </a:r>
            <a:endParaRPr lang="en-US" sz="2400" dirty="0"/>
          </a:p>
        </p:txBody>
      </p:sp>
      <p:cxnSp>
        <p:nvCxnSpPr>
          <p:cNvPr id="6" name="Straight Connector 70"/>
          <p:cNvCxnSpPr/>
          <p:nvPr/>
        </p:nvCxnSpPr>
        <p:spPr>
          <a:xfrm>
            <a:off x="3216247" y="1928802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70"/>
          <p:cNvCxnSpPr/>
          <p:nvPr/>
        </p:nvCxnSpPr>
        <p:spPr>
          <a:xfrm>
            <a:off x="3216247" y="321468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Инфляция и ее виды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Инфляция </a:t>
            </a:r>
            <a:r>
              <a:rPr lang="ru-RU" sz="2400" b="1" dirty="0" smtClean="0"/>
              <a:t>– </a:t>
            </a:r>
            <a:r>
              <a:rPr lang="ru-RU" sz="2400" dirty="0" smtClean="0"/>
              <a:t>это колебания общего уровня цен в сторону их повышения.</a:t>
            </a:r>
          </a:p>
          <a:p>
            <a:endParaRPr lang="ru-RU" sz="2400" dirty="0" smtClean="0"/>
          </a:p>
          <a:p>
            <a:r>
              <a:rPr lang="ru-RU" sz="2400" b="1" i="1" dirty="0" smtClean="0"/>
              <a:t>Инфляция - </a:t>
            </a:r>
            <a:r>
              <a:rPr lang="ru-RU" sz="2400" dirty="0" smtClean="0"/>
              <a:t>это избыток денег в обращении, ведущий к их обесцениванию.</a:t>
            </a:r>
          </a:p>
          <a:p>
            <a:endParaRPr lang="ru-RU" sz="2400" b="1" dirty="0"/>
          </a:p>
          <a:p>
            <a:r>
              <a:rPr lang="ru-RU" sz="2400" b="1" dirty="0" smtClean="0"/>
              <a:t>Виды инфляции:</a:t>
            </a:r>
          </a:p>
          <a:p>
            <a:r>
              <a:rPr lang="ru-RU" sz="2400" b="1" dirty="0"/>
              <a:t>	</a:t>
            </a:r>
            <a:r>
              <a:rPr lang="ru-RU" sz="2400" b="1" i="1" dirty="0" smtClean="0"/>
              <a:t>1. По проявлению:</a:t>
            </a:r>
          </a:p>
          <a:p>
            <a:pPr lvl="3">
              <a:buFont typeface="Arial" pitchFamily="34" charset="0"/>
              <a:buChar char="•"/>
            </a:pPr>
            <a:r>
              <a:rPr lang="ru-RU" sz="2400" b="1" dirty="0"/>
              <a:t> </a:t>
            </a:r>
            <a:r>
              <a:rPr lang="ru-RU" sz="2400" b="1" dirty="0" smtClean="0"/>
              <a:t>Открытая – </a:t>
            </a:r>
            <a:r>
              <a:rPr lang="ru-RU" sz="2400" dirty="0" smtClean="0"/>
              <a:t>проявляется в росте </a:t>
            </a:r>
            <a:r>
              <a:rPr lang="ru-RU" sz="2400" dirty="0"/>
              <a:t>цен на товары и услуги</a:t>
            </a:r>
            <a:r>
              <a:rPr lang="ru-RU" sz="2400" dirty="0" smtClean="0"/>
              <a:t>.</a:t>
            </a:r>
          </a:p>
          <a:p>
            <a:pPr lvl="3"/>
            <a:r>
              <a:rPr lang="ru-RU" sz="2400" dirty="0" smtClean="0"/>
              <a:t> 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Инфляция и ее виды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3364" name="Picture 4" descr="D:\Работа\Подбор изображений\Power Point презентации\Используемые изображения\0_12e735_2a48f0bd_or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85860"/>
            <a:ext cx="6286544" cy="4720027"/>
          </a:xfrm>
          <a:prstGeom prst="rect">
            <a:avLst/>
          </a:prstGeom>
          <a:noFill/>
        </p:spPr>
      </p:pic>
      <p:pic>
        <p:nvPicPr>
          <p:cNvPr id="143365" name="Picture 5" descr="D:\Работа\Подбор изображений\Power Point презентации\Используемые изображения\18ccdae5dcab8add4a005cba18dd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881170" y="1785925"/>
            <a:ext cx="5524538" cy="4143404"/>
          </a:xfrm>
          <a:prstGeom prst="rect">
            <a:avLst/>
          </a:prstGeom>
          <a:noFill/>
        </p:spPr>
      </p:pic>
      <p:pic>
        <p:nvPicPr>
          <p:cNvPr id="143366" name="Picture 6" descr="D:\Работа\Подбор изображений\Power Point презентации\Используемые изображения\130597_3_trinixy_r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1428736"/>
            <a:ext cx="6096000" cy="43053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Инфляции и ее виды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3362" name="Picture 2" descr="D:\Работа\Подбор изображений\Power Point презентации\Используемые изображения\130597_3_trinixy_r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3439139" cy="2428892"/>
          </a:xfrm>
          <a:prstGeom prst="rect">
            <a:avLst/>
          </a:prstGeom>
          <a:noFill/>
        </p:spPr>
      </p:pic>
      <p:pic>
        <p:nvPicPr>
          <p:cNvPr id="143364" name="Picture 4" descr="D:\Работа\Подбор изображений\Power Point презентации\Используемые изображения\0_12e735_2a48f0bd_or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591562" y="2838066"/>
            <a:ext cx="3857652" cy="2896380"/>
          </a:xfrm>
          <a:prstGeom prst="rect">
            <a:avLst/>
          </a:prstGeom>
          <a:noFill/>
        </p:spPr>
      </p:pic>
      <p:pic>
        <p:nvPicPr>
          <p:cNvPr id="143365" name="Picture 5" descr="D:\Работа\Подбор изображений\Power Point презентации\Используемые изображения\18ccdae5dcab8add4a005cba18dd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500570"/>
            <a:ext cx="2881333" cy="2161000"/>
          </a:xfrm>
          <a:prstGeom prst="rect">
            <a:avLst/>
          </a:prstGeom>
          <a:noFill/>
        </p:spPr>
      </p:pic>
      <p:pic>
        <p:nvPicPr>
          <p:cNvPr id="143363" name="Picture 3" descr="D:\Работа\Подбор изображений\Power Point презентации\Используемые изображения\130597_6_1464947411_trinixy_r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1214422"/>
            <a:ext cx="4214841" cy="5531461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Что было на самом деле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Турка в магазине</a:t>
            </a:r>
            <a:r>
              <a:rPr lang="ru-RU" sz="2400" b="1" i="1" dirty="0" smtClean="0"/>
              <a:t> </a:t>
            </a:r>
            <a:r>
              <a:rPr lang="ru-RU" sz="2400" dirty="0" smtClean="0"/>
              <a:t>стоит 1,5 рубля.</a:t>
            </a:r>
          </a:p>
          <a:p>
            <a:endParaRPr lang="ru-RU" sz="2400" dirty="0" smtClean="0"/>
          </a:p>
          <a:p>
            <a:r>
              <a:rPr lang="ru-RU" sz="2400" b="1" dirty="0" smtClean="0"/>
              <a:t>Люди готовы купить</a:t>
            </a:r>
            <a:r>
              <a:rPr lang="ru-RU" sz="2400" dirty="0" smtClean="0"/>
              <a:t> ее за 3-4 рубля.</a:t>
            </a:r>
          </a:p>
          <a:p>
            <a:endParaRPr lang="ru-RU" sz="2400" dirty="0"/>
          </a:p>
          <a:p>
            <a:r>
              <a:rPr lang="ru-RU" sz="2400" b="1" dirty="0" smtClean="0"/>
              <a:t>Результат: </a:t>
            </a:r>
            <a:endParaRPr lang="ru-RU" sz="2400" b="1" dirty="0"/>
          </a:p>
        </p:txBody>
      </p:sp>
      <p:pic>
        <p:nvPicPr>
          <p:cNvPr id="144387" name="Picture 3" descr="D:\Работа\Подбор изображений\Power Point презентации\Используемые изображения\85c4704d24fdfae09ce39c220e4918f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380968"/>
            <a:ext cx="2928958" cy="4334180"/>
          </a:xfrm>
          <a:prstGeom prst="rect">
            <a:avLst/>
          </a:prstGeom>
          <a:noFill/>
        </p:spPr>
      </p:pic>
      <p:pic>
        <p:nvPicPr>
          <p:cNvPr id="144389" name="Picture 5" descr="D:\Работа\Подбор изображений\Power Point презентации\Используемые изображения\a67a0a20fda0f2b8c7e46f6e4bda2ba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643182"/>
            <a:ext cx="5143536" cy="3676825"/>
          </a:xfrm>
          <a:prstGeom prst="rect">
            <a:avLst/>
          </a:prstGeom>
          <a:noFill/>
        </p:spPr>
      </p:pic>
      <p:pic>
        <p:nvPicPr>
          <p:cNvPr id="144390" name="Picture 6" descr="D:\Работа\Подбор изображений\Power Point презентации\Используемые изображения\9ba5083e45eb337bdf42945671eb649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2500306"/>
            <a:ext cx="5286412" cy="3938377"/>
          </a:xfrm>
          <a:prstGeom prst="rect">
            <a:avLst/>
          </a:prstGeom>
          <a:noFill/>
        </p:spPr>
      </p:pic>
      <p:pic>
        <p:nvPicPr>
          <p:cNvPr id="144386" name="Picture 2" descr="D:\Работа\Подбор изображений\Power Point презентации\Используемые изображения\59dd0afe995f18b9af8d50bcd0843a4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2857496"/>
            <a:ext cx="5010284" cy="3357586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Инфляции и ее виды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Инфляция </a:t>
            </a:r>
            <a:r>
              <a:rPr lang="ru-RU" sz="2400" b="1" dirty="0"/>
              <a:t>– </a:t>
            </a:r>
            <a:r>
              <a:rPr lang="ru-RU" sz="2400" dirty="0"/>
              <a:t>это колебания общего уровня цен в сторону их повышения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b="1" i="1" dirty="0" smtClean="0"/>
              <a:t>Инфляция - </a:t>
            </a:r>
            <a:r>
              <a:rPr lang="ru-RU" sz="2400" dirty="0" smtClean="0"/>
              <a:t>это </a:t>
            </a:r>
            <a:r>
              <a:rPr lang="ru-RU" sz="2400" dirty="0"/>
              <a:t>избыток денег в обращении, ведущий к их </a:t>
            </a:r>
            <a:r>
              <a:rPr lang="ru-RU" sz="2400" dirty="0" smtClean="0"/>
              <a:t>обесцениванию.</a:t>
            </a:r>
          </a:p>
          <a:p>
            <a:endParaRPr lang="ru-RU" sz="2400" b="1" dirty="0"/>
          </a:p>
          <a:p>
            <a:r>
              <a:rPr lang="ru-RU" sz="2400" b="1" dirty="0" smtClean="0"/>
              <a:t>Виды инфляции:</a:t>
            </a:r>
          </a:p>
          <a:p>
            <a:r>
              <a:rPr lang="ru-RU" sz="2400" b="1" dirty="0"/>
              <a:t>	</a:t>
            </a:r>
            <a:r>
              <a:rPr lang="ru-RU" sz="2400" b="1" i="1" dirty="0" smtClean="0"/>
              <a:t>1. По проявлению:</a:t>
            </a:r>
          </a:p>
          <a:p>
            <a:pPr lvl="3">
              <a:buFont typeface="Arial" pitchFamily="34" charset="0"/>
              <a:buChar char="•"/>
            </a:pPr>
            <a:r>
              <a:rPr lang="ru-RU" sz="2400" b="1" dirty="0"/>
              <a:t> </a:t>
            </a:r>
            <a:r>
              <a:rPr lang="ru-RU" sz="2400" b="1" dirty="0" smtClean="0"/>
              <a:t>Открытая – </a:t>
            </a:r>
            <a:r>
              <a:rPr lang="ru-RU" sz="2400" dirty="0" smtClean="0"/>
              <a:t>проявляется в росте </a:t>
            </a:r>
            <a:r>
              <a:rPr lang="ru-RU" sz="2400" dirty="0"/>
              <a:t>цен на товары и услуги</a:t>
            </a:r>
            <a:r>
              <a:rPr lang="ru-RU" sz="2400" dirty="0" smtClean="0"/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ru-RU" sz="2400" b="1" dirty="0" smtClean="0"/>
              <a:t>Скрытая (подавленная) </a:t>
            </a:r>
            <a:r>
              <a:rPr lang="ru-RU" sz="2400" dirty="0" smtClean="0"/>
              <a:t>- </a:t>
            </a:r>
            <a:r>
              <a:rPr lang="ru-RU" sz="2400" dirty="0"/>
              <a:t>проявляется в товарном дефиците, ухудшении качества </a:t>
            </a:r>
            <a:r>
              <a:rPr lang="ru-RU" sz="2400" dirty="0" smtClean="0"/>
              <a:t>продукции.</a:t>
            </a:r>
          </a:p>
          <a:p>
            <a:pPr lvl="3"/>
            <a:r>
              <a:rPr lang="ru-RU" sz="2400" dirty="0" smtClean="0"/>
              <a:t> </a:t>
            </a:r>
            <a:endParaRPr lang="ru-RU" sz="2400" b="1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357166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Чили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38500" y="92867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7"/>
            <a:ext cx="8158321" cy="436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Виды инфляции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3" indent="-457200">
              <a:buFont typeface="+mj-lt"/>
              <a:buAutoNum type="arabicPeriod" startAt="2"/>
            </a:pPr>
            <a:r>
              <a:rPr lang="ru-RU" sz="2400" dirty="0"/>
              <a:t>По степени </a:t>
            </a:r>
            <a:r>
              <a:rPr lang="ru-RU" sz="2400" dirty="0" smtClean="0"/>
              <a:t>сбалансированности:</a:t>
            </a:r>
          </a:p>
          <a:p>
            <a:pPr marL="914400" lvl="4" indent="-457200"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i="1" dirty="0"/>
              <a:t>С</a:t>
            </a:r>
            <a:r>
              <a:rPr lang="ru-RU" sz="2400" i="1" dirty="0" smtClean="0"/>
              <a:t>балансированная</a:t>
            </a:r>
            <a:r>
              <a:rPr lang="ru-RU" sz="2400" dirty="0" smtClean="0"/>
              <a:t> - </a:t>
            </a:r>
            <a:r>
              <a:rPr lang="ru-RU" sz="2400" dirty="0"/>
              <a:t>цены растут пропорционально на большинство </a:t>
            </a:r>
            <a:r>
              <a:rPr lang="ru-RU" sz="2400" dirty="0" smtClean="0"/>
              <a:t>товаров;</a:t>
            </a:r>
          </a:p>
          <a:p>
            <a:pPr marL="914400" lvl="4" indent="-457200">
              <a:buFont typeface="Arial" pitchFamily="34" charset="0"/>
              <a:buChar char="•"/>
            </a:pPr>
            <a:r>
              <a:rPr lang="ru-RU" sz="2400" i="1" dirty="0" smtClean="0"/>
              <a:t>Несбалансированная</a:t>
            </a:r>
            <a:r>
              <a:rPr lang="ru-RU" sz="2400" dirty="0" smtClean="0"/>
              <a:t> - разные темпы </a:t>
            </a:r>
            <a:r>
              <a:rPr lang="ru-RU" sz="2400" dirty="0"/>
              <a:t>увеличения цен на разные товары</a:t>
            </a:r>
            <a:r>
              <a:rPr lang="ru-RU" sz="2400" dirty="0" smtClean="0"/>
              <a:t>.</a:t>
            </a:r>
          </a:p>
          <a:p>
            <a:pPr marL="457200" lvl="3" indent="-457200">
              <a:buFont typeface="+mj-lt"/>
              <a:buAutoNum type="arabicPeriod" startAt="3"/>
            </a:pPr>
            <a:r>
              <a:rPr lang="ru-RU" sz="2400" dirty="0"/>
              <a:t>По признаку </a:t>
            </a:r>
            <a:r>
              <a:rPr lang="ru-RU" sz="2400" dirty="0" err="1" smtClean="0"/>
              <a:t>ожидаемости</a:t>
            </a:r>
            <a:r>
              <a:rPr lang="ru-RU" sz="2400" dirty="0" smtClean="0"/>
              <a:t>:</a:t>
            </a:r>
          </a:p>
          <a:p>
            <a:pPr marL="914400" lvl="4" indent="-457200">
              <a:buFont typeface="Arial" pitchFamily="34" charset="0"/>
              <a:buChar char="•"/>
            </a:pPr>
            <a:r>
              <a:rPr lang="ru-RU" sz="2400" i="1" dirty="0"/>
              <a:t>Ожидаемая</a:t>
            </a:r>
            <a:r>
              <a:rPr lang="ru-RU" sz="2400" dirty="0"/>
              <a:t> </a:t>
            </a:r>
            <a:r>
              <a:rPr lang="ru-RU" sz="2400" dirty="0" smtClean="0"/>
              <a:t>- может </a:t>
            </a:r>
            <a:r>
              <a:rPr lang="ru-RU" sz="2400" dirty="0"/>
              <a:t>быть заранее </a:t>
            </a:r>
            <a:r>
              <a:rPr lang="ru-RU" sz="2400" dirty="0" smtClean="0"/>
              <a:t>спрогнозирована;</a:t>
            </a:r>
          </a:p>
          <a:p>
            <a:pPr marL="914400" lvl="4" indent="-457200">
              <a:buFont typeface="Arial" pitchFamily="34" charset="0"/>
              <a:buChar char="•"/>
            </a:pPr>
            <a:r>
              <a:rPr lang="ru-RU" sz="2400" i="1" dirty="0" smtClean="0"/>
              <a:t>Неожиданная</a:t>
            </a:r>
            <a:r>
              <a:rPr lang="ru-RU" sz="2400" dirty="0" smtClean="0"/>
              <a:t> инфляции – нельзя спрогнозировать.</a:t>
            </a:r>
            <a:endParaRPr lang="ru-RU" sz="2400" dirty="0"/>
          </a:p>
          <a:p>
            <a:pPr marL="457200" lvl="3" indent="-457200">
              <a:buFont typeface="+mj-lt"/>
              <a:buAutoNum type="arabicPeriod" startAt="4"/>
            </a:pPr>
            <a:r>
              <a:rPr lang="ru-RU" sz="2400" dirty="0"/>
              <a:t>По масштабу </a:t>
            </a:r>
            <a:r>
              <a:rPr lang="ru-RU" sz="2400" dirty="0" smtClean="0"/>
              <a:t>охвата:</a:t>
            </a:r>
          </a:p>
          <a:p>
            <a:pPr marL="914400" lvl="4" indent="-457200">
              <a:buFont typeface="Arial" pitchFamily="34" charset="0"/>
              <a:buChar char="•"/>
            </a:pPr>
            <a:r>
              <a:rPr lang="ru-RU" sz="2400" i="1" dirty="0" smtClean="0"/>
              <a:t>Локальная</a:t>
            </a:r>
            <a:r>
              <a:rPr lang="ru-RU" sz="2400" dirty="0" smtClean="0"/>
              <a:t> -  проявляется только </a:t>
            </a:r>
            <a:r>
              <a:rPr lang="ru-RU" sz="2400" dirty="0"/>
              <a:t>в отдельных </a:t>
            </a:r>
            <a:r>
              <a:rPr lang="ru-RU" sz="2400" dirty="0" smtClean="0"/>
              <a:t>странах;</a:t>
            </a:r>
          </a:p>
          <a:p>
            <a:pPr marL="914400" lvl="4" indent="-457200">
              <a:buFont typeface="Arial" pitchFamily="34" charset="0"/>
              <a:buChar char="•"/>
            </a:pPr>
            <a:r>
              <a:rPr lang="ru-RU" sz="2400" i="1" dirty="0" smtClean="0"/>
              <a:t>Мировая - </a:t>
            </a:r>
            <a:r>
              <a:rPr lang="ru-RU" sz="2400" dirty="0" smtClean="0"/>
              <a:t>охватывает </a:t>
            </a:r>
            <a:r>
              <a:rPr lang="ru-RU" sz="2400" dirty="0"/>
              <a:t>группы стран и регионов.</a:t>
            </a:r>
          </a:p>
          <a:p>
            <a:pPr marL="914400" lvl="4" indent="-457200">
              <a:buFont typeface="Arial" pitchFamily="34" charset="0"/>
              <a:buChar char="•"/>
            </a:pPr>
            <a:endParaRPr lang="ru-RU" sz="2400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Инфляция по темпам роста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2428868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4" indent="-457200"/>
            <a:r>
              <a:rPr lang="ru-RU" sz="2400" dirty="0" smtClean="0"/>
              <a:t>где</a:t>
            </a:r>
          </a:p>
          <a:p>
            <a:pPr marL="914400" lvl="4" indent="-457200"/>
            <a:r>
              <a:rPr lang="ru-RU" sz="2400" dirty="0"/>
              <a:t>	</a:t>
            </a:r>
            <a:r>
              <a:rPr lang="ru-RU" sz="2400" dirty="0" smtClean="0"/>
              <a:t>ИПЦ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–</a:t>
            </a:r>
            <a:r>
              <a:rPr lang="ru-RU" sz="2400" dirty="0" smtClean="0"/>
              <a:t> индекс потребительских цен в текущем году;</a:t>
            </a:r>
          </a:p>
          <a:p>
            <a:pPr marL="914400" lvl="4" indent="-457200"/>
            <a:r>
              <a:rPr lang="ru-RU" sz="2400" dirty="0"/>
              <a:t>	</a:t>
            </a:r>
            <a:r>
              <a:rPr lang="ru-RU" sz="2400" dirty="0" smtClean="0"/>
              <a:t>ИПЦ</a:t>
            </a:r>
            <a:r>
              <a:rPr lang="ru-RU" sz="2400" baseline="-25000" dirty="0" smtClean="0"/>
              <a:t>0 </a:t>
            </a:r>
            <a:r>
              <a:rPr lang="ru-RU" sz="2400" dirty="0" smtClean="0"/>
              <a:t> - индекс потребительских цен в базисном году</a:t>
            </a:r>
            <a:r>
              <a:rPr lang="en-US" sz="2400" dirty="0" smtClean="0"/>
              <a:t>.</a:t>
            </a:r>
            <a:endParaRPr lang="ru-RU" sz="2400" baseline="-25000" dirty="0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1571604" y="1357298"/>
          <a:ext cx="5522977" cy="857256"/>
        </p:xfrm>
        <a:graphic>
          <a:graphicData uri="http://schemas.openxmlformats.org/presentationml/2006/ole">
            <p:oleObj spid="_x0000_s145412" name="Формула" r:id="rId3" imgW="3728777" imgH="606156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4071942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3" indent="-457200">
              <a:buFont typeface="+mj-lt"/>
              <a:buAutoNum type="arabicPeriod" startAt="5"/>
            </a:pPr>
            <a:r>
              <a:rPr lang="ru-RU" sz="2400" dirty="0" smtClean="0"/>
              <a:t> По темпам:</a:t>
            </a:r>
          </a:p>
          <a:p>
            <a:pPr lvl="1">
              <a:buFont typeface="Arial" pitchFamily="34" charset="0"/>
              <a:buChar char="•"/>
            </a:pPr>
            <a:r>
              <a:rPr lang="ru-RU" sz="2800" dirty="0" smtClean="0"/>
              <a:t> ползучая </a:t>
            </a:r>
            <a:r>
              <a:rPr lang="ru-RU" sz="2800" dirty="0"/>
              <a:t>(10-20% в год);</a:t>
            </a:r>
          </a:p>
          <a:p>
            <a:pPr lvl="1">
              <a:buFont typeface="Arial" pitchFamily="34" charset="0"/>
              <a:buChar char="•"/>
            </a:pPr>
            <a:r>
              <a:rPr lang="ru-RU" sz="2800" dirty="0" smtClean="0"/>
              <a:t> галопирующая </a:t>
            </a:r>
            <a:r>
              <a:rPr lang="ru-RU" sz="2800" dirty="0"/>
              <a:t>(10-200%);</a:t>
            </a:r>
          </a:p>
          <a:p>
            <a:pPr lvl="1">
              <a:buFont typeface="Arial" pitchFamily="34" charset="0"/>
              <a:buChar char="•"/>
            </a:pPr>
            <a:r>
              <a:rPr lang="ru-RU" sz="2800" dirty="0" smtClean="0"/>
              <a:t> гиперинфляция </a:t>
            </a:r>
            <a:r>
              <a:rPr lang="ru-RU" sz="2800" dirty="0"/>
              <a:t>(выше 200</a:t>
            </a:r>
            <a:r>
              <a:rPr lang="ru-RU" sz="2800" dirty="0" smtClean="0"/>
              <a:t>%).</a:t>
            </a:r>
            <a:endParaRPr lang="ru-RU" sz="2800" dirty="0"/>
          </a:p>
          <a:p>
            <a:pPr marL="914400" lvl="4" indent="-457200"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5" name="Picture 3" descr="D:\Работа\Подбор изображений\Power Point презентации\Используемые изображения\3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429589" cy="5057754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Гиперинфляция в Венесуэле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428736"/>
            <a:ext cx="6858048" cy="513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6" name="Picture 4" descr="D:\Работа\Подбор изображений\Power Point презентации\Используемые изображения\pgHD3KI_JT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785926"/>
            <a:ext cx="7786742" cy="4371700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Исторические примеры гиперинфляции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2578" name="Picture 2" descr="D:\Работа\Подбор изображений\Power Point презентации\Используемые изображения\https_%2F%2Fblueprint-api-production.s3.amazonaws.com%2Fuploads%2Fstory%2Fthumbnail%2F15708%2Fgermaninflation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929960" cy="4143404"/>
          </a:xfrm>
          <a:prstGeom prst="rect">
            <a:avLst/>
          </a:prstGeom>
          <a:noFill/>
        </p:spPr>
      </p:pic>
      <p:sp>
        <p:nvSpPr>
          <p:cNvPr id="8" name="Text Placeholder 8"/>
          <p:cNvSpPr txBox="1">
            <a:spLocks/>
          </p:cNvSpPr>
          <p:nvPr/>
        </p:nvSpPr>
        <p:spPr>
          <a:xfrm>
            <a:off x="642910" y="5929330"/>
            <a:ext cx="795655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/>
              <a:t>Гиперинфляция в Германии</a:t>
            </a:r>
            <a:endParaRPr kumimoji="0" lang="ar-S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2579" name="Picture 3" descr="D:\Работа\Подбор изображений\Power Point презентации\Используемые изображения\257139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1357298"/>
            <a:ext cx="3324218" cy="4547003"/>
          </a:xfrm>
          <a:prstGeom prst="rect">
            <a:avLst/>
          </a:prstGeom>
          <a:noFill/>
        </p:spPr>
      </p:pic>
      <p:sp>
        <p:nvSpPr>
          <p:cNvPr id="10" name="Text Placeholder 8"/>
          <p:cNvSpPr txBox="1">
            <a:spLocks/>
          </p:cNvSpPr>
          <p:nvPr/>
        </p:nvSpPr>
        <p:spPr>
          <a:xfrm>
            <a:off x="857224" y="5929330"/>
            <a:ext cx="795655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/>
              <a:t>Гиперинфляция в Венгрии</a:t>
            </a:r>
            <a:endParaRPr kumimoji="0" lang="ar-SA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2580" name="Picture 4" descr="D:\Работа\Подбор изображений\Power Point презентации\Используемые изображения\hungary-1945-194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714488"/>
            <a:ext cx="5080000" cy="3810000"/>
          </a:xfrm>
          <a:prstGeom prst="rect">
            <a:avLst/>
          </a:prstGeom>
          <a:noFill/>
        </p:spPr>
      </p:pic>
      <p:pic>
        <p:nvPicPr>
          <p:cNvPr id="152582" name="Picture 6" descr="D:\Работа\Подбор изображений\Power Point презентации\Используемые изображения\images.jpg"/>
          <p:cNvPicPr>
            <a:picLocks noChangeAspect="1" noChangeArrowheads="1"/>
          </p:cNvPicPr>
          <p:nvPr/>
        </p:nvPicPr>
        <p:blipFill>
          <a:blip r:embed="rId5" cstate="print"/>
          <a:srcRect l="13279" t="8566" r="3066" b="8629"/>
          <a:stretch>
            <a:fillRect/>
          </a:stretch>
        </p:blipFill>
        <p:spPr bwMode="auto">
          <a:xfrm>
            <a:off x="1000100" y="1714488"/>
            <a:ext cx="6518102" cy="300039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85720" y="5000636"/>
            <a:ext cx="851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Рекорд по инфляции: </a:t>
            </a:r>
            <a:r>
              <a:rPr lang="ru-RU" sz="3200" b="1" dirty="0"/>
              <a:t>41,900,000,000,000,000%</a:t>
            </a:r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Причины инфляции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4786322"/>
            <a:ext cx="78581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ч</a:t>
            </a:r>
            <a:r>
              <a:rPr lang="ru-RU" dirty="0" smtClean="0"/>
              <a:t>резмерная эмиссия денег;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инфляция спроса;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инфляция предложения;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высокий </a:t>
            </a:r>
            <a:r>
              <a:rPr lang="ru-RU" dirty="0"/>
              <a:t>уровень непроизводственных </a:t>
            </a:r>
            <a:r>
              <a:rPr lang="ru-RU" dirty="0" smtClean="0"/>
              <a:t>расходов правительства (милитаризация);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монополизм</a:t>
            </a:r>
            <a:r>
              <a:rPr lang="ru-RU" dirty="0"/>
              <a:t>.</a:t>
            </a:r>
            <a:endParaRPr lang="ru-RU" sz="1600" dirty="0"/>
          </a:p>
          <a:p>
            <a:pPr marL="457200" lvl="3" indent="-457200">
              <a:buFont typeface="Arial" pitchFamily="34" charset="0"/>
              <a:buChar char="•"/>
            </a:pPr>
            <a:endParaRPr lang="ru-RU" sz="2400" b="1" dirty="0"/>
          </a:p>
          <a:p>
            <a:pPr marL="914400" lvl="4" indent="-457200">
              <a:buFont typeface="Arial" pitchFamily="34" charset="0"/>
              <a:buChar char="•"/>
            </a:pPr>
            <a:endParaRPr lang="ru-RU" sz="2400" dirty="0"/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1214422"/>
            <a:ext cx="3343275" cy="81915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42844" y="2071678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4" indent="-457200"/>
            <a:r>
              <a:rPr lang="ru-RU" sz="1600" dirty="0" smtClean="0"/>
              <a:t>где</a:t>
            </a:r>
          </a:p>
          <a:p>
            <a:pPr marL="914400" lvl="4" indent="-457200"/>
            <a:r>
              <a:rPr lang="ru-RU" sz="1600" dirty="0"/>
              <a:t>	</a:t>
            </a:r>
            <a:r>
              <a:rPr lang="en-US" sz="1600" dirty="0" smtClean="0"/>
              <a:t>M –</a:t>
            </a:r>
            <a:r>
              <a:rPr lang="ru-RU" sz="1600" dirty="0" smtClean="0"/>
              <a:t> масса денег;</a:t>
            </a:r>
          </a:p>
          <a:p>
            <a:pPr marL="914400" lvl="4" indent="-457200"/>
            <a:r>
              <a:rPr lang="ru-RU" sz="1600" dirty="0"/>
              <a:t>	</a:t>
            </a:r>
            <a:r>
              <a:rPr lang="en-US" sz="1600" dirty="0" smtClean="0"/>
              <a:t>V </a:t>
            </a:r>
            <a:r>
              <a:rPr lang="ru-RU" sz="1600" dirty="0" smtClean="0"/>
              <a:t> - скорость обращения;</a:t>
            </a:r>
          </a:p>
          <a:p>
            <a:pPr marL="914400" lvl="4" indent="-457200"/>
            <a:r>
              <a:rPr lang="ru-RU" sz="1600" dirty="0"/>
              <a:t>	</a:t>
            </a:r>
            <a:r>
              <a:rPr lang="en-US" sz="1600" dirty="0" smtClean="0"/>
              <a:t>P – </a:t>
            </a:r>
            <a:r>
              <a:rPr lang="ru-RU" sz="1600" dirty="0" smtClean="0"/>
              <a:t>уровень цен;</a:t>
            </a:r>
          </a:p>
          <a:p>
            <a:pPr marL="914400" lvl="4" indent="-457200"/>
            <a:r>
              <a:rPr lang="ru-RU" sz="1600" dirty="0"/>
              <a:t>	</a:t>
            </a:r>
            <a:r>
              <a:rPr lang="en-US" sz="1600" dirty="0" smtClean="0"/>
              <a:t>Y – </a:t>
            </a:r>
            <a:r>
              <a:rPr lang="ru-RU" sz="1600" dirty="0" smtClean="0"/>
              <a:t>объем национального производства.</a:t>
            </a:r>
          </a:p>
          <a:p>
            <a:pPr marL="914400" lvl="4" indent="-457200"/>
            <a:r>
              <a:rPr lang="ru-RU" sz="1600" dirty="0"/>
              <a:t>	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500438"/>
            <a:ext cx="2143140" cy="1244145"/>
          </a:xfrm>
          <a:prstGeom prst="rect">
            <a:avLst/>
          </a:prstGeom>
          <a:noFill/>
        </p:spPr>
      </p:pic>
      <p:cxnSp>
        <p:nvCxnSpPr>
          <p:cNvPr id="38" name="Прямая со стрелкой 37"/>
          <p:cNvCxnSpPr/>
          <p:nvPr/>
        </p:nvCxnSpPr>
        <p:spPr>
          <a:xfrm rot="5400000" flipH="1" flipV="1">
            <a:off x="3428992" y="4143380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5400000" flipH="1" flipV="1">
            <a:off x="4501356" y="3713958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 flipH="1" flipV="1">
            <a:off x="5215736" y="3713958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5400000">
            <a:off x="4858546" y="4499776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Причины инфляции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3" indent="-457200">
              <a:buFont typeface="Arial" pitchFamily="34" charset="0"/>
              <a:buChar char="•"/>
            </a:pPr>
            <a:r>
              <a:rPr lang="ru-RU" sz="2400" b="1" dirty="0" smtClean="0"/>
              <a:t>Инфляция спроса</a:t>
            </a:r>
            <a:endParaRPr lang="ru-RU" sz="2400" b="1" dirty="0"/>
          </a:p>
          <a:p>
            <a:pPr marL="914400" lvl="4" indent="-457200">
              <a:buFont typeface="Arial" pitchFamily="34" charset="0"/>
              <a:buChar char="•"/>
            </a:pPr>
            <a:endParaRPr lang="ru-RU" sz="2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1856562" y="2143910"/>
            <a:ext cx="4572826" cy="3715570"/>
            <a:chOff x="1856562" y="2143910"/>
            <a:chExt cx="4572826" cy="3715570"/>
          </a:xfrm>
        </p:grpSpPr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-32" y="4000504"/>
              <a:ext cx="37147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1857356" y="5857892"/>
              <a:ext cx="4572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Полилиния 21"/>
          <p:cNvSpPr/>
          <p:nvPr/>
        </p:nvSpPr>
        <p:spPr>
          <a:xfrm>
            <a:off x="2187387" y="2143116"/>
            <a:ext cx="4003873" cy="2805402"/>
          </a:xfrm>
          <a:custGeom>
            <a:avLst/>
            <a:gdLst>
              <a:gd name="connsiteX0" fmla="*/ 0 w 4131235"/>
              <a:gd name="connsiteY0" fmla="*/ 2796988 h 2894106"/>
              <a:gd name="connsiteX1" fmla="*/ 2581836 w 4131235"/>
              <a:gd name="connsiteY1" fmla="*/ 2814918 h 2894106"/>
              <a:gd name="connsiteX2" fmla="*/ 3666565 w 4131235"/>
              <a:gd name="connsiteY2" fmla="*/ 2796988 h 2894106"/>
              <a:gd name="connsiteX3" fmla="*/ 4061012 w 4131235"/>
              <a:gd name="connsiteY3" fmla="*/ 2232212 h 2894106"/>
              <a:gd name="connsiteX4" fmla="*/ 4087906 w 4131235"/>
              <a:gd name="connsiteY4" fmla="*/ 0 h 2894106"/>
              <a:gd name="connsiteX0" fmla="*/ 0 w 4130580"/>
              <a:gd name="connsiteY0" fmla="*/ 2796988 h 2821278"/>
              <a:gd name="connsiteX1" fmla="*/ 2581836 w 4130580"/>
              <a:gd name="connsiteY1" fmla="*/ 2814918 h 2821278"/>
              <a:gd name="connsiteX2" fmla="*/ 3670496 w 4130580"/>
              <a:gd name="connsiteY2" fmla="*/ 2724160 h 2821278"/>
              <a:gd name="connsiteX3" fmla="*/ 4061012 w 4130580"/>
              <a:gd name="connsiteY3" fmla="*/ 2232212 h 2821278"/>
              <a:gd name="connsiteX4" fmla="*/ 4087906 w 4130580"/>
              <a:gd name="connsiteY4" fmla="*/ 0 h 2821278"/>
              <a:gd name="connsiteX0" fmla="*/ 0 w 4109570"/>
              <a:gd name="connsiteY0" fmla="*/ 2796988 h 2858350"/>
              <a:gd name="connsiteX1" fmla="*/ 2581836 w 4109570"/>
              <a:gd name="connsiteY1" fmla="*/ 2814918 h 2858350"/>
              <a:gd name="connsiteX2" fmla="*/ 3670496 w 4109570"/>
              <a:gd name="connsiteY2" fmla="*/ 2724160 h 2858350"/>
              <a:gd name="connsiteX3" fmla="*/ 4027686 w 4109570"/>
              <a:gd name="connsiteY3" fmla="*/ 2009780 h 2858350"/>
              <a:gd name="connsiteX4" fmla="*/ 4087906 w 4109570"/>
              <a:gd name="connsiteY4" fmla="*/ 0 h 2858350"/>
              <a:gd name="connsiteX0" fmla="*/ 0 w 4109570"/>
              <a:gd name="connsiteY0" fmla="*/ 2796988 h 2814918"/>
              <a:gd name="connsiteX1" fmla="*/ 2581836 w 4109570"/>
              <a:gd name="connsiteY1" fmla="*/ 2814918 h 2814918"/>
              <a:gd name="connsiteX2" fmla="*/ 3670496 w 4109570"/>
              <a:gd name="connsiteY2" fmla="*/ 2581284 h 2814918"/>
              <a:gd name="connsiteX3" fmla="*/ 4027686 w 4109570"/>
              <a:gd name="connsiteY3" fmla="*/ 2009780 h 2814918"/>
              <a:gd name="connsiteX4" fmla="*/ 4087906 w 4109570"/>
              <a:gd name="connsiteY4" fmla="*/ 0 h 2814918"/>
              <a:gd name="connsiteX0" fmla="*/ 0 w 4109570"/>
              <a:gd name="connsiteY0" fmla="*/ 2796988 h 2814918"/>
              <a:gd name="connsiteX1" fmla="*/ 2581836 w 4109570"/>
              <a:gd name="connsiteY1" fmla="*/ 2814918 h 2814918"/>
              <a:gd name="connsiteX2" fmla="*/ 3670496 w 4109570"/>
              <a:gd name="connsiteY2" fmla="*/ 2581284 h 2814918"/>
              <a:gd name="connsiteX3" fmla="*/ 3956248 w 4109570"/>
              <a:gd name="connsiteY3" fmla="*/ 1866904 h 2814918"/>
              <a:gd name="connsiteX4" fmla="*/ 4087906 w 4109570"/>
              <a:gd name="connsiteY4" fmla="*/ 0 h 2814918"/>
              <a:gd name="connsiteX0" fmla="*/ 0 w 4003873"/>
              <a:gd name="connsiteY0" fmla="*/ 2787472 h 2805402"/>
              <a:gd name="connsiteX1" fmla="*/ 2581836 w 4003873"/>
              <a:gd name="connsiteY1" fmla="*/ 2805402 h 2805402"/>
              <a:gd name="connsiteX2" fmla="*/ 3670496 w 4003873"/>
              <a:gd name="connsiteY2" fmla="*/ 2571768 h 2805402"/>
              <a:gd name="connsiteX3" fmla="*/ 3956248 w 4003873"/>
              <a:gd name="connsiteY3" fmla="*/ 1857388 h 2805402"/>
              <a:gd name="connsiteX4" fmla="*/ 3956248 w 4003873"/>
              <a:gd name="connsiteY4" fmla="*/ 0 h 280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3873" h="2805402">
                <a:moveTo>
                  <a:pt x="0" y="2787472"/>
                </a:moveTo>
                <a:lnTo>
                  <a:pt x="2581836" y="2805402"/>
                </a:lnTo>
                <a:cubicBezTo>
                  <a:pt x="3192930" y="2805402"/>
                  <a:pt x="3441427" y="2729770"/>
                  <a:pt x="3670496" y="2571768"/>
                </a:cubicBezTo>
                <a:cubicBezTo>
                  <a:pt x="3899565" y="2413766"/>
                  <a:pt x="3908623" y="2286016"/>
                  <a:pt x="3956248" y="1857388"/>
                </a:cubicBezTo>
                <a:cubicBezTo>
                  <a:pt x="4003873" y="1428760"/>
                  <a:pt x="3977912" y="883023"/>
                  <a:pt x="3956248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4428565" y="2259106"/>
            <a:ext cx="3307976" cy="2097741"/>
          </a:xfrm>
          <a:custGeom>
            <a:avLst/>
            <a:gdLst>
              <a:gd name="connsiteX0" fmla="*/ 0 w 3307976"/>
              <a:gd name="connsiteY0" fmla="*/ 0 h 2097741"/>
              <a:gd name="connsiteX1" fmla="*/ 896470 w 3307976"/>
              <a:gd name="connsiteY1" fmla="*/ 1425388 h 2097741"/>
              <a:gd name="connsiteX2" fmla="*/ 3307976 w 3307976"/>
              <a:gd name="connsiteY2" fmla="*/ 2097741 h 20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976" h="2097741">
                <a:moveTo>
                  <a:pt x="0" y="0"/>
                </a:moveTo>
                <a:cubicBezTo>
                  <a:pt x="172570" y="537882"/>
                  <a:pt x="345141" y="1075765"/>
                  <a:pt x="896470" y="1425388"/>
                </a:cubicBezTo>
                <a:cubicBezTo>
                  <a:pt x="1447799" y="1775011"/>
                  <a:pt x="2765611" y="1976718"/>
                  <a:pt x="3307976" y="2097741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rot="10800000">
            <a:off x="1857356" y="4000504"/>
            <a:ext cx="428628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4643438" y="1500174"/>
            <a:ext cx="3307976" cy="2097741"/>
          </a:xfrm>
          <a:custGeom>
            <a:avLst/>
            <a:gdLst>
              <a:gd name="connsiteX0" fmla="*/ 0 w 3307976"/>
              <a:gd name="connsiteY0" fmla="*/ 0 h 2097741"/>
              <a:gd name="connsiteX1" fmla="*/ 896470 w 3307976"/>
              <a:gd name="connsiteY1" fmla="*/ 1425388 h 2097741"/>
              <a:gd name="connsiteX2" fmla="*/ 3307976 w 3307976"/>
              <a:gd name="connsiteY2" fmla="*/ 2097741 h 20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976" h="2097741">
                <a:moveTo>
                  <a:pt x="0" y="0"/>
                </a:moveTo>
                <a:cubicBezTo>
                  <a:pt x="172570" y="537882"/>
                  <a:pt x="345141" y="1075765"/>
                  <a:pt x="896470" y="1425388"/>
                </a:cubicBezTo>
                <a:cubicBezTo>
                  <a:pt x="1447799" y="1775011"/>
                  <a:pt x="2765611" y="1976718"/>
                  <a:pt x="3307976" y="2097741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10800000">
            <a:off x="1857356" y="3214686"/>
            <a:ext cx="428628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 flipH="1" flipV="1">
            <a:off x="6465107" y="3679033"/>
            <a:ext cx="571504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5074" y="19288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000496" y="185736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314" y="142873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500826" y="585789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357290" y="200024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7290" y="3714752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endParaRPr lang="ru-RU" sz="2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1357290" y="3000372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Причины инфляции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3" indent="-457200">
              <a:buFont typeface="Arial" pitchFamily="34" charset="0"/>
              <a:buChar char="•"/>
            </a:pPr>
            <a:r>
              <a:rPr lang="ru-RU" sz="2400" b="1" dirty="0" smtClean="0"/>
              <a:t>Инфляция предложения</a:t>
            </a:r>
            <a:endParaRPr lang="ru-RU" sz="2400" b="1" dirty="0"/>
          </a:p>
          <a:p>
            <a:pPr marL="914400" lvl="4" indent="-457200">
              <a:buFont typeface="Arial" pitchFamily="34" charset="0"/>
              <a:buChar char="•"/>
            </a:pPr>
            <a:endParaRPr lang="ru-RU" sz="2400" dirty="0"/>
          </a:p>
        </p:txBody>
      </p:sp>
      <p:grpSp>
        <p:nvGrpSpPr>
          <p:cNvPr id="2" name="Группа 11"/>
          <p:cNvGrpSpPr/>
          <p:nvPr/>
        </p:nvGrpSpPr>
        <p:grpSpPr>
          <a:xfrm>
            <a:off x="1856562" y="2143910"/>
            <a:ext cx="4572826" cy="3715570"/>
            <a:chOff x="1856562" y="2143910"/>
            <a:chExt cx="4572826" cy="3715570"/>
          </a:xfrm>
        </p:grpSpPr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-32" y="4000504"/>
              <a:ext cx="37147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1857356" y="5857892"/>
              <a:ext cx="4572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Полилиния 21"/>
          <p:cNvSpPr/>
          <p:nvPr/>
        </p:nvSpPr>
        <p:spPr>
          <a:xfrm>
            <a:off x="2187387" y="2143116"/>
            <a:ext cx="4003873" cy="2805402"/>
          </a:xfrm>
          <a:custGeom>
            <a:avLst/>
            <a:gdLst>
              <a:gd name="connsiteX0" fmla="*/ 0 w 4131235"/>
              <a:gd name="connsiteY0" fmla="*/ 2796988 h 2894106"/>
              <a:gd name="connsiteX1" fmla="*/ 2581836 w 4131235"/>
              <a:gd name="connsiteY1" fmla="*/ 2814918 h 2894106"/>
              <a:gd name="connsiteX2" fmla="*/ 3666565 w 4131235"/>
              <a:gd name="connsiteY2" fmla="*/ 2796988 h 2894106"/>
              <a:gd name="connsiteX3" fmla="*/ 4061012 w 4131235"/>
              <a:gd name="connsiteY3" fmla="*/ 2232212 h 2894106"/>
              <a:gd name="connsiteX4" fmla="*/ 4087906 w 4131235"/>
              <a:gd name="connsiteY4" fmla="*/ 0 h 2894106"/>
              <a:gd name="connsiteX0" fmla="*/ 0 w 4130580"/>
              <a:gd name="connsiteY0" fmla="*/ 2796988 h 2821278"/>
              <a:gd name="connsiteX1" fmla="*/ 2581836 w 4130580"/>
              <a:gd name="connsiteY1" fmla="*/ 2814918 h 2821278"/>
              <a:gd name="connsiteX2" fmla="*/ 3670496 w 4130580"/>
              <a:gd name="connsiteY2" fmla="*/ 2724160 h 2821278"/>
              <a:gd name="connsiteX3" fmla="*/ 4061012 w 4130580"/>
              <a:gd name="connsiteY3" fmla="*/ 2232212 h 2821278"/>
              <a:gd name="connsiteX4" fmla="*/ 4087906 w 4130580"/>
              <a:gd name="connsiteY4" fmla="*/ 0 h 2821278"/>
              <a:gd name="connsiteX0" fmla="*/ 0 w 4109570"/>
              <a:gd name="connsiteY0" fmla="*/ 2796988 h 2858350"/>
              <a:gd name="connsiteX1" fmla="*/ 2581836 w 4109570"/>
              <a:gd name="connsiteY1" fmla="*/ 2814918 h 2858350"/>
              <a:gd name="connsiteX2" fmla="*/ 3670496 w 4109570"/>
              <a:gd name="connsiteY2" fmla="*/ 2724160 h 2858350"/>
              <a:gd name="connsiteX3" fmla="*/ 4027686 w 4109570"/>
              <a:gd name="connsiteY3" fmla="*/ 2009780 h 2858350"/>
              <a:gd name="connsiteX4" fmla="*/ 4087906 w 4109570"/>
              <a:gd name="connsiteY4" fmla="*/ 0 h 2858350"/>
              <a:gd name="connsiteX0" fmla="*/ 0 w 4109570"/>
              <a:gd name="connsiteY0" fmla="*/ 2796988 h 2814918"/>
              <a:gd name="connsiteX1" fmla="*/ 2581836 w 4109570"/>
              <a:gd name="connsiteY1" fmla="*/ 2814918 h 2814918"/>
              <a:gd name="connsiteX2" fmla="*/ 3670496 w 4109570"/>
              <a:gd name="connsiteY2" fmla="*/ 2581284 h 2814918"/>
              <a:gd name="connsiteX3" fmla="*/ 4027686 w 4109570"/>
              <a:gd name="connsiteY3" fmla="*/ 2009780 h 2814918"/>
              <a:gd name="connsiteX4" fmla="*/ 4087906 w 4109570"/>
              <a:gd name="connsiteY4" fmla="*/ 0 h 2814918"/>
              <a:gd name="connsiteX0" fmla="*/ 0 w 4109570"/>
              <a:gd name="connsiteY0" fmla="*/ 2796988 h 2814918"/>
              <a:gd name="connsiteX1" fmla="*/ 2581836 w 4109570"/>
              <a:gd name="connsiteY1" fmla="*/ 2814918 h 2814918"/>
              <a:gd name="connsiteX2" fmla="*/ 3670496 w 4109570"/>
              <a:gd name="connsiteY2" fmla="*/ 2581284 h 2814918"/>
              <a:gd name="connsiteX3" fmla="*/ 3956248 w 4109570"/>
              <a:gd name="connsiteY3" fmla="*/ 1866904 h 2814918"/>
              <a:gd name="connsiteX4" fmla="*/ 4087906 w 4109570"/>
              <a:gd name="connsiteY4" fmla="*/ 0 h 2814918"/>
              <a:gd name="connsiteX0" fmla="*/ 0 w 4003873"/>
              <a:gd name="connsiteY0" fmla="*/ 2787472 h 2805402"/>
              <a:gd name="connsiteX1" fmla="*/ 2581836 w 4003873"/>
              <a:gd name="connsiteY1" fmla="*/ 2805402 h 2805402"/>
              <a:gd name="connsiteX2" fmla="*/ 3670496 w 4003873"/>
              <a:gd name="connsiteY2" fmla="*/ 2571768 h 2805402"/>
              <a:gd name="connsiteX3" fmla="*/ 3956248 w 4003873"/>
              <a:gd name="connsiteY3" fmla="*/ 1857388 h 2805402"/>
              <a:gd name="connsiteX4" fmla="*/ 3956248 w 4003873"/>
              <a:gd name="connsiteY4" fmla="*/ 0 h 280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3873" h="2805402">
                <a:moveTo>
                  <a:pt x="0" y="2787472"/>
                </a:moveTo>
                <a:lnTo>
                  <a:pt x="2581836" y="2805402"/>
                </a:lnTo>
                <a:cubicBezTo>
                  <a:pt x="3192930" y="2805402"/>
                  <a:pt x="3441427" y="2729770"/>
                  <a:pt x="3670496" y="2571768"/>
                </a:cubicBezTo>
                <a:cubicBezTo>
                  <a:pt x="3899565" y="2413766"/>
                  <a:pt x="3908623" y="2286016"/>
                  <a:pt x="3956248" y="1857388"/>
                </a:cubicBezTo>
                <a:cubicBezTo>
                  <a:pt x="4003873" y="1428760"/>
                  <a:pt x="3977912" y="883023"/>
                  <a:pt x="3956248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4428565" y="2259106"/>
            <a:ext cx="3307976" cy="2097741"/>
          </a:xfrm>
          <a:custGeom>
            <a:avLst/>
            <a:gdLst>
              <a:gd name="connsiteX0" fmla="*/ 0 w 3307976"/>
              <a:gd name="connsiteY0" fmla="*/ 0 h 2097741"/>
              <a:gd name="connsiteX1" fmla="*/ 896470 w 3307976"/>
              <a:gd name="connsiteY1" fmla="*/ 1425388 h 2097741"/>
              <a:gd name="connsiteX2" fmla="*/ 3307976 w 3307976"/>
              <a:gd name="connsiteY2" fmla="*/ 2097741 h 20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7976" h="2097741">
                <a:moveTo>
                  <a:pt x="0" y="0"/>
                </a:moveTo>
                <a:cubicBezTo>
                  <a:pt x="172570" y="537882"/>
                  <a:pt x="345141" y="1075765"/>
                  <a:pt x="896470" y="1425388"/>
                </a:cubicBezTo>
                <a:cubicBezTo>
                  <a:pt x="1447799" y="1775011"/>
                  <a:pt x="2765611" y="1976718"/>
                  <a:pt x="3307976" y="2097741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rot="10800000">
            <a:off x="1857356" y="4000504"/>
            <a:ext cx="428628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10800000">
            <a:off x="1857356" y="3214686"/>
            <a:ext cx="300039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10800000">
            <a:off x="5072066" y="3000372"/>
            <a:ext cx="1000132" cy="50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5074" y="192880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r>
              <a:rPr lang="ru-RU" baseline="-25000" dirty="0" smtClean="0"/>
              <a:t>1</a:t>
            </a:r>
            <a:endParaRPr lang="ru-RU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000496" y="18573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endParaRPr lang="ru-RU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500826" y="585789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357290" y="200024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7290" y="3714752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endParaRPr lang="ru-RU" sz="2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1357290" y="3000372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endParaRPr lang="ru-RU" sz="2000" baseline="-25000" dirty="0"/>
          </a:p>
        </p:txBody>
      </p:sp>
      <p:sp>
        <p:nvSpPr>
          <p:cNvPr id="24" name="Полилиния 23"/>
          <p:cNvSpPr/>
          <p:nvPr/>
        </p:nvSpPr>
        <p:spPr>
          <a:xfrm>
            <a:off x="2143109" y="1785926"/>
            <a:ext cx="2807746" cy="2305336"/>
          </a:xfrm>
          <a:custGeom>
            <a:avLst/>
            <a:gdLst>
              <a:gd name="connsiteX0" fmla="*/ 0 w 4131235"/>
              <a:gd name="connsiteY0" fmla="*/ 2796988 h 2894106"/>
              <a:gd name="connsiteX1" fmla="*/ 2581836 w 4131235"/>
              <a:gd name="connsiteY1" fmla="*/ 2814918 h 2894106"/>
              <a:gd name="connsiteX2" fmla="*/ 3666565 w 4131235"/>
              <a:gd name="connsiteY2" fmla="*/ 2796988 h 2894106"/>
              <a:gd name="connsiteX3" fmla="*/ 4061012 w 4131235"/>
              <a:gd name="connsiteY3" fmla="*/ 2232212 h 2894106"/>
              <a:gd name="connsiteX4" fmla="*/ 4087906 w 4131235"/>
              <a:gd name="connsiteY4" fmla="*/ 0 h 2894106"/>
              <a:gd name="connsiteX0" fmla="*/ 0 w 4130580"/>
              <a:gd name="connsiteY0" fmla="*/ 2796988 h 2821278"/>
              <a:gd name="connsiteX1" fmla="*/ 2581836 w 4130580"/>
              <a:gd name="connsiteY1" fmla="*/ 2814918 h 2821278"/>
              <a:gd name="connsiteX2" fmla="*/ 3670496 w 4130580"/>
              <a:gd name="connsiteY2" fmla="*/ 2724160 h 2821278"/>
              <a:gd name="connsiteX3" fmla="*/ 4061012 w 4130580"/>
              <a:gd name="connsiteY3" fmla="*/ 2232212 h 2821278"/>
              <a:gd name="connsiteX4" fmla="*/ 4087906 w 4130580"/>
              <a:gd name="connsiteY4" fmla="*/ 0 h 2821278"/>
              <a:gd name="connsiteX0" fmla="*/ 0 w 4109570"/>
              <a:gd name="connsiteY0" fmla="*/ 2796988 h 2858350"/>
              <a:gd name="connsiteX1" fmla="*/ 2581836 w 4109570"/>
              <a:gd name="connsiteY1" fmla="*/ 2814918 h 2858350"/>
              <a:gd name="connsiteX2" fmla="*/ 3670496 w 4109570"/>
              <a:gd name="connsiteY2" fmla="*/ 2724160 h 2858350"/>
              <a:gd name="connsiteX3" fmla="*/ 4027686 w 4109570"/>
              <a:gd name="connsiteY3" fmla="*/ 2009780 h 2858350"/>
              <a:gd name="connsiteX4" fmla="*/ 4087906 w 4109570"/>
              <a:gd name="connsiteY4" fmla="*/ 0 h 2858350"/>
              <a:gd name="connsiteX0" fmla="*/ 0 w 4109570"/>
              <a:gd name="connsiteY0" fmla="*/ 2796988 h 2814918"/>
              <a:gd name="connsiteX1" fmla="*/ 2581836 w 4109570"/>
              <a:gd name="connsiteY1" fmla="*/ 2814918 h 2814918"/>
              <a:gd name="connsiteX2" fmla="*/ 3670496 w 4109570"/>
              <a:gd name="connsiteY2" fmla="*/ 2581284 h 2814918"/>
              <a:gd name="connsiteX3" fmla="*/ 4027686 w 4109570"/>
              <a:gd name="connsiteY3" fmla="*/ 2009780 h 2814918"/>
              <a:gd name="connsiteX4" fmla="*/ 4087906 w 4109570"/>
              <a:gd name="connsiteY4" fmla="*/ 0 h 2814918"/>
              <a:gd name="connsiteX0" fmla="*/ 0 w 4109570"/>
              <a:gd name="connsiteY0" fmla="*/ 2796988 h 2814918"/>
              <a:gd name="connsiteX1" fmla="*/ 2581836 w 4109570"/>
              <a:gd name="connsiteY1" fmla="*/ 2814918 h 2814918"/>
              <a:gd name="connsiteX2" fmla="*/ 3670496 w 4109570"/>
              <a:gd name="connsiteY2" fmla="*/ 2581284 h 2814918"/>
              <a:gd name="connsiteX3" fmla="*/ 3956248 w 4109570"/>
              <a:gd name="connsiteY3" fmla="*/ 1866904 h 2814918"/>
              <a:gd name="connsiteX4" fmla="*/ 4087906 w 4109570"/>
              <a:gd name="connsiteY4" fmla="*/ 0 h 2814918"/>
              <a:gd name="connsiteX0" fmla="*/ 0 w 4003873"/>
              <a:gd name="connsiteY0" fmla="*/ 2787472 h 2805402"/>
              <a:gd name="connsiteX1" fmla="*/ 2581836 w 4003873"/>
              <a:gd name="connsiteY1" fmla="*/ 2805402 h 2805402"/>
              <a:gd name="connsiteX2" fmla="*/ 3670496 w 4003873"/>
              <a:gd name="connsiteY2" fmla="*/ 2571768 h 2805402"/>
              <a:gd name="connsiteX3" fmla="*/ 3956248 w 4003873"/>
              <a:gd name="connsiteY3" fmla="*/ 1857388 h 2805402"/>
              <a:gd name="connsiteX4" fmla="*/ 3956248 w 4003873"/>
              <a:gd name="connsiteY4" fmla="*/ 0 h 2805402"/>
              <a:gd name="connsiteX0" fmla="*/ 0 w 2789427"/>
              <a:gd name="connsiteY0" fmla="*/ 2786082 h 2805402"/>
              <a:gd name="connsiteX1" fmla="*/ 1367390 w 2789427"/>
              <a:gd name="connsiteY1" fmla="*/ 2805402 h 2805402"/>
              <a:gd name="connsiteX2" fmla="*/ 2456050 w 2789427"/>
              <a:gd name="connsiteY2" fmla="*/ 2571768 h 2805402"/>
              <a:gd name="connsiteX3" fmla="*/ 2741802 w 2789427"/>
              <a:gd name="connsiteY3" fmla="*/ 1857388 h 2805402"/>
              <a:gd name="connsiteX4" fmla="*/ 2741802 w 2789427"/>
              <a:gd name="connsiteY4" fmla="*/ 0 h 2805402"/>
              <a:gd name="connsiteX0" fmla="*/ 0 w 2807746"/>
              <a:gd name="connsiteY0" fmla="*/ 2286016 h 2305336"/>
              <a:gd name="connsiteX1" fmla="*/ 1367390 w 2807746"/>
              <a:gd name="connsiteY1" fmla="*/ 2305336 h 2305336"/>
              <a:gd name="connsiteX2" fmla="*/ 2456050 w 2807746"/>
              <a:gd name="connsiteY2" fmla="*/ 2071702 h 2305336"/>
              <a:gd name="connsiteX3" fmla="*/ 2741802 w 2807746"/>
              <a:gd name="connsiteY3" fmla="*/ 1357322 h 2305336"/>
              <a:gd name="connsiteX4" fmla="*/ 2786082 w 2807746"/>
              <a:gd name="connsiteY4" fmla="*/ 0 h 230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7746" h="2305336">
                <a:moveTo>
                  <a:pt x="0" y="2286016"/>
                </a:moveTo>
                <a:lnTo>
                  <a:pt x="1367390" y="2305336"/>
                </a:lnTo>
                <a:cubicBezTo>
                  <a:pt x="1978484" y="2305336"/>
                  <a:pt x="2226981" y="2229704"/>
                  <a:pt x="2456050" y="2071702"/>
                </a:cubicBezTo>
                <a:cubicBezTo>
                  <a:pt x="2685119" y="1913700"/>
                  <a:pt x="2686797" y="1702606"/>
                  <a:pt x="2741802" y="1357322"/>
                </a:cubicBezTo>
                <a:cubicBezTo>
                  <a:pt x="2796807" y="1012038"/>
                  <a:pt x="2807746" y="883023"/>
                  <a:pt x="2786082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5000628" y="164305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  <a:r>
              <a:rPr lang="ru-RU" baseline="-25000" dirty="0" smtClean="0"/>
              <a:t>2</a:t>
            </a:r>
            <a:endParaRPr lang="ru-RU" baseline="-25000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/>
      <p:bldP spid="31" grpId="0"/>
      <p:bldP spid="33" grpId="0"/>
      <p:bldP spid="34" grpId="0"/>
      <p:bldP spid="35" grpId="0"/>
      <p:bldP spid="36" grpId="0"/>
      <p:bldP spid="24" grpId="0" animBg="1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00034" y="285728"/>
            <a:ext cx="7956550" cy="6096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3600" b="1" dirty="0" smtClean="0"/>
              <a:t>Последствия инфляции</a:t>
            </a:r>
            <a:endParaRPr lang="ar-SA" sz="36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071802" y="1071546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85861"/>
            <a:ext cx="7858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/>
              <a:t> Сокращение </a:t>
            </a:r>
            <a:r>
              <a:rPr lang="ru-RU" sz="2000" dirty="0"/>
              <a:t>реальной ценности личных сбережений.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Падение реальных </a:t>
            </a:r>
            <a:r>
              <a:rPr lang="ru-RU" sz="2000" dirty="0"/>
              <a:t>доходов </a:t>
            </a:r>
            <a:r>
              <a:rPr lang="ru-RU" sz="2000" dirty="0" smtClean="0"/>
              <a:t>населения (особенно у тех, кто получает фиксированную заработную плату).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Эффект инфляционного </a:t>
            </a:r>
            <a:r>
              <a:rPr lang="ru-RU" sz="2000" dirty="0" smtClean="0"/>
              <a:t>налогообложения (в случае прогрессивной шкалы).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Перелив </a:t>
            </a:r>
            <a:r>
              <a:rPr lang="ru-RU" sz="2000" dirty="0"/>
              <a:t>капиталов из производства в сферу обращения, где капитал оборачивается быстрее и быстрее приносит прибыль.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Падение </a:t>
            </a:r>
            <a:r>
              <a:rPr lang="ru-RU" sz="2000" dirty="0"/>
              <a:t>производства в силу снижения стимулов к труду и расширению производства.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«Издержки меню». 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«Издержки истоптанных ботинок».</a:t>
            </a: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Перераспределение </a:t>
            </a:r>
            <a:r>
              <a:rPr lang="ru-RU" sz="2000" dirty="0"/>
              <a:t>благосостояния от кредитора к заемщику. 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Эффект </a:t>
            </a:r>
            <a:r>
              <a:rPr lang="ru-RU" sz="2000" dirty="0"/>
              <a:t>Оливера-</a:t>
            </a:r>
            <a:r>
              <a:rPr lang="ru-RU" sz="2000" dirty="0" err="1"/>
              <a:t>Танзи</a:t>
            </a:r>
            <a:r>
              <a:rPr lang="ru-RU" sz="2000" dirty="0"/>
              <a:t> – сознательное затягивание налогоплательщиками сроков внесения налоговых отчислений в государственный </a:t>
            </a:r>
            <a:r>
              <a:rPr lang="ru-RU" sz="2000" dirty="0" smtClean="0"/>
              <a:t>бюджет.</a:t>
            </a:r>
            <a:endParaRPr lang="ru-RU" dirty="0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Фон для основной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7"/>
          <p:cNvSpPr txBox="1">
            <a:spLocks/>
          </p:cNvSpPr>
          <p:nvPr/>
        </p:nvSpPr>
        <p:spPr>
          <a:xfrm>
            <a:off x="523869" y="2943228"/>
            <a:ext cx="7957227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>
              <a:defRPr/>
            </a:pPr>
            <a:r>
              <a:rPr lang="ru-RU" sz="2800" b="1" i="1" cap="all" dirty="0" smtClean="0"/>
              <a:t>Спасибо  за  Внимание!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ato Light" pitchFamily="34" charset="0"/>
              <a:ea typeface="Open Sans Light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71868" y="3857628"/>
            <a:ext cx="1828800" cy="48768"/>
            <a:chOff x="3657600" y="4540249"/>
            <a:chExt cx="1828800" cy="36576"/>
          </a:xfrm>
        </p:grpSpPr>
        <p:sp>
          <p:nvSpPr>
            <p:cNvPr id="8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2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3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357166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Франция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38500" y="92867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57256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357166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Португалия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38500" y="92867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8862238" cy="443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357166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Венесуэла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38500" y="92867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37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643998" cy="451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357166"/>
            <a:ext cx="795655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Что общего?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70"/>
          <p:cNvCxnSpPr/>
          <p:nvPr/>
        </p:nvCxnSpPr>
        <p:spPr>
          <a:xfrm>
            <a:off x="3238500" y="92867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37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4214818"/>
            <a:ext cx="42763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214818"/>
            <a:ext cx="415639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571612"/>
            <a:ext cx="4357718" cy="233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1571612"/>
            <a:ext cx="428358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71472" y="357166"/>
            <a:ext cx="7956550" cy="6096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ru-RU" b="1" dirty="0" smtClean="0">
                <a:solidFill>
                  <a:schemeClr val="tx1"/>
                </a:solidFill>
              </a:rPr>
              <a:t>Макроэкономическая нестабильность и формы ее проявления</a:t>
            </a:r>
            <a:endParaRPr lang="ar-SA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488" y="2159001"/>
            <a:ext cx="7953375" cy="738664"/>
          </a:xfrm>
          <a:prstGeom prst="rect">
            <a:avLst/>
          </a:prstGeom>
          <a:noFill/>
        </p:spPr>
        <p:txBody>
          <a:bodyPr wrap="square" lIns="0" tIns="0" rIns="0" bIns="0" numCol="1" spcCol="640080" rtlCol="0">
            <a:spAutoFit/>
          </a:bodyPr>
          <a:lstStyle/>
          <a:p>
            <a:pPr rtl="0">
              <a:spcAft>
                <a:spcPts val="1200"/>
              </a:spcAft>
            </a:pPr>
            <a:r>
              <a:rPr lang="ru-RU" sz="2400" dirty="0" smtClean="0"/>
              <a:t>Макроэкономическая нестабильность  - нарушение макроэкономического равновесия.</a:t>
            </a:r>
            <a:endParaRPr lang="en-US" sz="2400" dirty="0" smtClean="0"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1" y="3404267"/>
            <a:ext cx="7953375" cy="1147750"/>
          </a:xfrm>
          <a:prstGeom prst="rect">
            <a:avLst/>
          </a:prstGeom>
          <a:noFill/>
        </p:spPr>
        <p:txBody>
          <a:bodyPr wrap="square" lIns="0" tIns="0" rIns="0" bIns="0" numCol="1" spcCol="640080" rtlCol="0" anchor="ctr">
            <a:spAutoFit/>
          </a:bodyPr>
          <a:lstStyle/>
          <a:p>
            <a:pPr rtl="0">
              <a:lnSpc>
                <a:spcPts val="1300"/>
              </a:lnSpc>
              <a:spcAft>
                <a:spcPts val="1200"/>
              </a:spcAft>
            </a:pPr>
            <a:r>
              <a:rPr lang="ru-RU" sz="2000" dirty="0" smtClean="0"/>
              <a:t>Формы проявления макроэкономической нестабильности:</a:t>
            </a:r>
          </a:p>
          <a:p>
            <a:pPr lvl="1" rtl="0">
              <a:lnSpc>
                <a:spcPts val="13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ru-RU" sz="2000" dirty="0" smtClean="0"/>
              <a:t>Цикличность экономического развития;</a:t>
            </a:r>
          </a:p>
          <a:p>
            <a:pPr lvl="1" rtl="0">
              <a:lnSpc>
                <a:spcPts val="13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ru-RU" sz="2000" dirty="0" smtClean="0"/>
              <a:t>Безработица;</a:t>
            </a:r>
          </a:p>
          <a:p>
            <a:pPr lvl="1" rtl="0">
              <a:lnSpc>
                <a:spcPts val="13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ru-RU" sz="2000" dirty="0" smtClean="0"/>
              <a:t>Инфляция.</a:t>
            </a:r>
          </a:p>
        </p:txBody>
      </p:sp>
      <p:cxnSp>
        <p:nvCxnSpPr>
          <p:cNvPr id="6" name="Straight Connector 70"/>
          <p:cNvCxnSpPr/>
          <p:nvPr/>
        </p:nvCxnSpPr>
        <p:spPr>
          <a:xfrm>
            <a:off x="3238500" y="928670"/>
            <a:ext cx="2667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1421</Words>
  <Application>Microsoft Office PowerPoint</Application>
  <PresentationFormat>Экран (4:3)</PresentationFormat>
  <Paragraphs>300</Paragraphs>
  <Slides>48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0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Дом</dc:creator>
  <cp:lastModifiedBy>Дом</cp:lastModifiedBy>
  <cp:revision>27</cp:revision>
  <dcterms:created xsi:type="dcterms:W3CDTF">2018-11-29T13:57:13Z</dcterms:created>
  <dcterms:modified xsi:type="dcterms:W3CDTF">2018-12-01T06:56:14Z</dcterms:modified>
</cp:coreProperties>
</file>