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88" r:id="rId4"/>
    <p:sldId id="529" r:id="rId5"/>
    <p:sldId id="551" r:id="rId6"/>
    <p:sldId id="552" r:id="rId7"/>
    <p:sldId id="553" r:id="rId8"/>
    <p:sldId id="554" r:id="rId9"/>
    <p:sldId id="535" r:id="rId10"/>
    <p:sldId id="555" r:id="rId11"/>
    <p:sldId id="558" r:id="rId12"/>
    <p:sldId id="556" r:id="rId13"/>
    <p:sldId id="559" r:id="rId14"/>
    <p:sldId id="560" r:id="rId15"/>
    <p:sldId id="540" r:id="rId16"/>
    <p:sldId id="539" r:id="rId17"/>
    <p:sldId id="557" r:id="rId18"/>
    <p:sldId id="545" r:id="rId19"/>
    <p:sldId id="546" r:id="rId20"/>
    <p:sldId id="547" r:id="rId21"/>
    <p:sldId id="548" r:id="rId22"/>
    <p:sldId id="549" r:id="rId23"/>
    <p:sldId id="550" r:id="rId24"/>
    <p:sldId id="525" r:id="rId25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426" autoAdjust="0"/>
    <p:restoredTop sz="94539" autoAdjust="0"/>
  </p:normalViewPr>
  <p:slideViewPr>
    <p:cSldViewPr>
      <p:cViewPr>
        <p:scale>
          <a:sx n="75" d="100"/>
          <a:sy n="75" d="100"/>
        </p:scale>
        <p:origin x="-1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2DD3-6095-4CD2-8AE9-FBDECC581CAF}" type="datetimeFigureOut">
              <a:rPr lang="ru-RU" smtClean="0"/>
              <a:pPr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81A8-5A31-488C-BAC1-3876511307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C942D3-7B7D-419D-B266-1E28FC7C4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942D3-7B7D-419D-B266-1E28FC7C41A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D53EF28D-D1BA-4631-817E-F106FB97F3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63A1C-0917-4C47-A953-F738D16CE48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0CF7A-21DC-402D-B593-CAA91D931E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923C07B-EB22-4CAB-816F-7BC0663506D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DEF73F27-7415-49D5-971F-744A705952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27659-556D-471F-A7A3-0D9488ADAD7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E5E0-C606-44E2-8E8C-56D0F6A032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33724F1-55A8-4F3E-8248-2D99BC94A6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707F3-009F-4559-903A-7294366AD3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363FF55-2B81-4C63-B589-3C1567D7EF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A8DE65C-858E-4346-9CCB-CECFB3EE41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2148BD-81B3-4769-B659-8B204CD685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/>
          <p:cNvSpPr>
            <a:spLocks noGrp="1" noChangeArrowheads="1"/>
          </p:cNvSpPr>
          <p:nvPr>
            <p:ph type="ctrTitle"/>
          </p:nvPr>
        </p:nvSpPr>
        <p:spPr>
          <a:xfrm>
            <a:off x="2057400" y="2667000"/>
            <a:ext cx="6629400" cy="189436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 11:</a:t>
            </a:r>
            <a:b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3200" cap="all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ОБЩЕЕ Макроэкономическое равновесие: </a:t>
            </a:r>
            <a:r>
              <a:rPr lang="ru-RU" sz="32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-RU" sz="32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3200" cap="all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Модель совокупного спроса и совокупного предложения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0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227480_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4" y="3810000"/>
            <a:ext cx="424542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2.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Совокупное предложение и его факторы.</a:t>
            </a:r>
            <a:endParaRPr lang="ru-RU" sz="32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534400" cy="4873752"/>
          </a:xfrm>
        </p:spPr>
        <p:txBody>
          <a:bodyPr/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Совокупное предложение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это количество благ и услуг (ВВП), представленное всеми производителями на рынке при каждом данном уровне цен</a:t>
            </a:r>
            <a:r>
              <a:rPr lang="ru-RU" dirty="0" smtClean="0">
                <a:cs typeface="Times New Roman" pitchFamily="18" charset="0"/>
              </a:rPr>
              <a:t>. </a:t>
            </a:r>
            <a:endParaRPr lang="ru-R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52800" y="2640013"/>
            <a:ext cx="5319251" cy="3929656"/>
            <a:chOff x="2909" y="3551"/>
            <a:chExt cx="5410" cy="3857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909" y="3652"/>
              <a:ext cx="720" cy="3240"/>
            </a:xfrm>
            <a:prstGeom prst="rect">
              <a:avLst/>
            </a:prstGeom>
            <a:solidFill>
              <a:srgbClr val="FFFFFF"/>
            </a:solidFill>
            <a:ln w="476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654" y="6791"/>
              <a:ext cx="3960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654" y="3551"/>
              <a:ext cx="0" cy="324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auto">
            <a:xfrm flipV="1">
              <a:off x="4374" y="4271"/>
              <a:ext cx="2340" cy="2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54" y="6071"/>
              <a:ext cx="1980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654" y="4991"/>
              <a:ext cx="2880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634" y="6071"/>
              <a:ext cx="0" cy="72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534" y="4991"/>
              <a:ext cx="0" cy="180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079" y="6868"/>
              <a:ext cx="3240" cy="540"/>
            </a:xfrm>
            <a:prstGeom prst="rect">
              <a:avLst/>
            </a:prstGeom>
            <a:solidFill>
              <a:srgbClr val="FFFFFF"/>
            </a:solidFill>
            <a:ln w="476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200" dirty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    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894" y="3911"/>
              <a:ext cx="900" cy="540"/>
            </a:xfrm>
            <a:prstGeom prst="rect">
              <a:avLst/>
            </a:prstGeom>
            <a:solidFill>
              <a:srgbClr val="FFFFFF"/>
            </a:solidFill>
            <a:ln w="476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Кривая совокупного предложения в краткосрочном и долгосрочном периоде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Имеет три участка:</a:t>
            </a:r>
          </a:p>
          <a:p>
            <a:pPr fontAlgn="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1) горизонтальный, или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кейнсианский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fontAlgn="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2) восходящий, или промежуточный;</a:t>
            </a:r>
          </a:p>
          <a:p>
            <a:pPr fontAlgn="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3) вертикальный, или классический.</a:t>
            </a:r>
          </a:p>
          <a:p>
            <a:endParaRPr lang="ru-R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47800" y="3429000"/>
            <a:ext cx="6629400" cy="3352800"/>
            <a:chOff x="3114" y="4991"/>
            <a:chExt cx="5580" cy="360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834" y="8239"/>
              <a:ext cx="41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834" y="4991"/>
              <a:ext cx="0" cy="3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94" y="7871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diamond" w="sm" len="sm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94" y="5531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diamond" w="sm" len="sm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6174" y="6971"/>
              <a:ext cx="720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994" y="7691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714" y="6791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34" y="7331"/>
              <a:ext cx="540" cy="36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94" y="6971"/>
              <a:ext cx="540" cy="36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>
                  <a:solidFill>
                    <a:schemeClr val="tx1"/>
                  </a:solidFill>
                  <a:latin typeface="Times New Roman" pitchFamily="18" charset="0"/>
                </a:rPr>
                <a:t>II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174" y="6071"/>
              <a:ext cx="540" cy="54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>
                  <a:solidFill>
                    <a:schemeClr val="tx1"/>
                  </a:solidFill>
                  <a:latin typeface="Times New Roman" pitchFamily="18" charset="0"/>
                </a:rPr>
                <a:t>III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894" y="5171"/>
              <a:ext cx="720" cy="36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54" y="8051"/>
              <a:ext cx="540" cy="54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14" y="4991"/>
              <a:ext cx="540" cy="540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7010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горизонтальный (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кейнсианский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участок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краткосрочный период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86800" cy="5181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Экономика находится в фазе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кризиса (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ru-RU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</a:t>
            </a:r>
            <a:r>
              <a:rPr lang="ru-RU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не достигнут):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существует недозагрузка производственных мощностей,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фиксированный уровень цен и заработной платы,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значительный уровень безработицы,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рост выпуска продукции можно достичь за счет добавления неиспользуемых ресурсов без изменения уровня цен (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ATC = const)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338" name="Picture 2" descr="Картинки по запросу кейнс"/>
          <p:cNvPicPr>
            <a:picLocks noChangeAspect="1" noChangeArrowheads="1"/>
          </p:cNvPicPr>
          <p:nvPr/>
        </p:nvPicPr>
        <p:blipFill>
          <a:blip r:embed="rId2"/>
          <a:srcRect l="6598" t="20031" r="7629" b="3599"/>
          <a:stretch>
            <a:fillRect/>
          </a:stretch>
        </p:blipFill>
        <p:spPr bwMode="auto">
          <a:xfrm>
            <a:off x="7010401" y="-1"/>
            <a:ext cx="2133600" cy="2502877"/>
          </a:xfrm>
          <a:prstGeom prst="rect">
            <a:avLst/>
          </a:prstGeom>
          <a:noFill/>
        </p:spPr>
      </p:pic>
      <p:cxnSp>
        <p:nvCxnSpPr>
          <p:cNvPr id="30" name="Прямая со стрелкой 29"/>
          <p:cNvCxnSpPr/>
          <p:nvPr/>
        </p:nvCxnSpPr>
        <p:spPr>
          <a:xfrm rot="5400000" flipH="1" flipV="1">
            <a:off x="229394" y="6019800"/>
            <a:ext cx="13708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914400" y="6629400"/>
            <a:ext cx="2819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914400" y="5943600"/>
            <a:ext cx="2667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334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000" y="6248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5410200"/>
            <a:ext cx="66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AS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0600" cy="5181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объема производства  (до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ru-RU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вызывает изменение цен: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Вовлекаются менее эффективные дополнительные ресурсы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ATC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растут, цены растут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восходящий или промежуточный участок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 flipH="1" flipV="1">
            <a:off x="-304006" y="5028406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990600" y="6248400"/>
            <a:ext cx="35059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1600200" y="4267200"/>
            <a:ext cx="1905000" cy="1600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3810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60198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4343400"/>
            <a:ext cx="66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AS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86800" cy="487375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Экономика находится в фазе подъема: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Все производственные возможности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полностью использованы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ru-RU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=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ВВП</a:t>
            </a:r>
            <a:r>
              <a:rPr lang="ru-RU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потенциальный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Полная занятость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Максимальная загрузка производственных мощностей 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При любом повышении цен невозможность дальнейшего роста производства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15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ru-RU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вертикальный 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классический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ru-RU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участок 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ru-RU" sz="31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долгосрочный период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938" name="Picture 2" descr="Картинки по запросу адам смит"/>
          <p:cNvPicPr>
            <a:picLocks noChangeAspect="1" noChangeArrowheads="1"/>
          </p:cNvPicPr>
          <p:nvPr/>
        </p:nvPicPr>
        <p:blipFill>
          <a:blip r:embed="rId2"/>
          <a:srcRect l="10000" r="23333" b="15344"/>
          <a:stretch>
            <a:fillRect/>
          </a:stretch>
        </p:blipFill>
        <p:spPr bwMode="auto">
          <a:xfrm>
            <a:off x="6781800" y="0"/>
            <a:ext cx="2362200" cy="2362200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/>
          <p:nvPr/>
        </p:nvCxnSpPr>
        <p:spPr>
          <a:xfrm rot="5400000" flipH="1" flipV="1">
            <a:off x="-114300" y="58293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762000" y="6248400"/>
            <a:ext cx="32766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 flipH="1" flipV="1">
            <a:off x="1714500" y="5676900"/>
            <a:ext cx="11430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50292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60198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4953000"/>
            <a:ext cx="66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6248400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r>
              <a:rPr lang="en-US" sz="1800" dirty="0" err="1" smtClean="0">
                <a:solidFill>
                  <a:schemeClr val="tx1"/>
                </a:solidFill>
              </a:rPr>
              <a:t>max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543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Неценовые факторы совокупного </a:t>
            </a:r>
            <a: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предложения</a:t>
            </a:r>
            <a:br>
              <a:rPr lang="ru-RU" sz="35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35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Самостоятельно: как влияют</a:t>
            </a:r>
            <a:endParaRPr lang="ru-RU" sz="35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610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Цены </a:t>
            </a:r>
            <a:r>
              <a:rPr lang="ru-RU" sz="3400" dirty="0">
                <a:latin typeface="Verdana" pitchFamily="34" charset="0"/>
                <a:ea typeface="Verdana" pitchFamily="34" charset="0"/>
                <a:cs typeface="Verdana" pitchFamily="34" charset="0"/>
              </a:rPr>
              <a:t>на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ресурсы</a:t>
            </a:r>
          </a:p>
          <a:p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Количество ресурсов</a:t>
            </a:r>
            <a:endParaRPr lang="ru-RU" sz="3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Производительность </a:t>
            </a:r>
            <a:r>
              <a:rPr lang="ru-RU" sz="3400" dirty="0">
                <a:latin typeface="Verdana" pitchFamily="34" charset="0"/>
                <a:ea typeface="Verdana" pitchFamily="34" charset="0"/>
                <a:cs typeface="Verdana" pitchFamily="34" charset="0"/>
              </a:rPr>
              <a:t>факторов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производства</a:t>
            </a:r>
          </a:p>
          <a:p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НТП</a:t>
            </a:r>
          </a:p>
          <a:p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Ожидания производителей</a:t>
            </a:r>
            <a:endParaRPr lang="ru-RU" sz="3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Изменения </a:t>
            </a:r>
            <a:r>
              <a:rPr lang="ru-RU" sz="3400" dirty="0">
                <a:latin typeface="Verdana" pitchFamily="34" charset="0"/>
                <a:ea typeface="Verdana" pitchFamily="34" charset="0"/>
                <a:cs typeface="Verdana" pitchFamily="34" charset="0"/>
              </a:rPr>
              <a:t>в налоговой политике</a:t>
            </a:r>
          </a:p>
          <a:p>
            <a:r>
              <a:rPr lang="en-US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</a:t>
            </a:r>
            <a:r>
              <a:rPr lang="ru-RU" sz="3400" dirty="0">
                <a:latin typeface="Verdana" pitchFamily="34" charset="0"/>
                <a:ea typeface="Verdana" pitchFamily="34" charset="0"/>
                <a:cs typeface="Verdana" pitchFamily="34" charset="0"/>
              </a:rPr>
              <a:t>погодных </a:t>
            </a:r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условий, катастрофы</a:t>
            </a:r>
          </a:p>
          <a:p>
            <a:r>
              <a:rPr lang="ru-RU" sz="3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Социальные факторы (войны, революции)</a:t>
            </a:r>
            <a:endParaRPr lang="ru-RU" sz="3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1916113"/>
            <a:ext cx="7010400" cy="4433887"/>
            <a:chOff x="3474" y="1931"/>
            <a:chExt cx="5940" cy="3960"/>
          </a:xfrm>
        </p:grpSpPr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 flipV="1">
              <a:off x="4374" y="1931"/>
              <a:ext cx="0" cy="32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4374" y="5171"/>
              <a:ext cx="468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1" name="Arc 5"/>
            <p:cNvSpPr>
              <a:spLocks/>
            </p:cNvSpPr>
            <p:nvPr/>
          </p:nvSpPr>
          <p:spPr bwMode="auto">
            <a:xfrm flipV="1">
              <a:off x="4554" y="2651"/>
              <a:ext cx="1800" cy="2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2" name="Arc 6"/>
            <p:cNvSpPr>
              <a:spLocks/>
            </p:cNvSpPr>
            <p:nvPr/>
          </p:nvSpPr>
          <p:spPr bwMode="auto">
            <a:xfrm flipV="1">
              <a:off x="5274" y="2651"/>
              <a:ext cx="1800" cy="2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3" name="Arc 7"/>
            <p:cNvSpPr>
              <a:spLocks/>
            </p:cNvSpPr>
            <p:nvPr/>
          </p:nvSpPr>
          <p:spPr bwMode="auto">
            <a:xfrm flipV="1">
              <a:off x="5994" y="2651"/>
              <a:ext cx="1800" cy="21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4374" y="3731"/>
              <a:ext cx="432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6174" y="37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6894" y="37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7614" y="37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5814" y="2111"/>
              <a:ext cx="234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i="1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  <a:r>
                <a:rPr lang="ru-RU" sz="2400" i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ru-RU" sz="2400" i="1">
                  <a:solidFill>
                    <a:schemeClr val="tx1"/>
                  </a:solidFill>
                  <a:latin typeface="Times New Roman" pitchFamily="18" charset="0"/>
                </a:rPr>
                <a:t>     AS</a:t>
              </a:r>
              <a:r>
                <a:rPr lang="ru-RU" sz="2400" i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ru-RU" sz="2400" i="1">
                  <a:solidFill>
                    <a:schemeClr val="tx1"/>
                  </a:solidFill>
                  <a:latin typeface="Times New Roman" pitchFamily="18" charset="0"/>
                </a:rPr>
                <a:t>       AS</a:t>
              </a:r>
              <a:r>
                <a:rPr lang="ru-RU" sz="2400" i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24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814" y="5351"/>
              <a:ext cx="36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2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ru-RU" sz="2400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ru-RU" sz="2400" i="1" dirty="0">
                  <a:solidFill>
                    <a:schemeClr val="tx1"/>
                  </a:solidFill>
                  <a:latin typeface="Times New Roman" pitchFamily="18" charset="0"/>
                </a:rPr>
                <a:t>       Y</a:t>
              </a:r>
              <a:r>
                <a:rPr lang="ru-RU" sz="2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ru-RU" sz="2400" i="1" dirty="0">
                  <a:solidFill>
                    <a:schemeClr val="tx1"/>
                  </a:solidFill>
                  <a:latin typeface="Times New Roman" pitchFamily="18" charset="0"/>
                </a:rPr>
                <a:t>     Y</a:t>
              </a:r>
              <a:r>
                <a:rPr lang="ru-RU" sz="2400" i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ru-RU" sz="2400" i="1" dirty="0">
                  <a:solidFill>
                    <a:schemeClr val="tx1"/>
                  </a:solidFill>
                  <a:latin typeface="Times New Roman" pitchFamily="18" charset="0"/>
                </a:rPr>
                <a:t>                     </a:t>
              </a:r>
              <a:r>
                <a:rPr lang="ru-RU" sz="2400" b="1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4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474" y="3551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i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3651" y="1931"/>
              <a:ext cx="54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i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7254" y="3191"/>
              <a:ext cx="3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6534" y="3191"/>
              <a:ext cx="3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3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Макроэкономическое равновесие и его основные признаки. </a:t>
            </a:r>
            <a:b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Краткосрочное и долгосрочное равновесие в модели </a:t>
            </a:r>
            <a:r>
              <a:rPr lang="en-US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 </a:t>
            </a:r>
            <a:b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«Эффект храповика».</a:t>
            </a:r>
            <a:endParaRPr lang="ru-RU" b="1" dirty="0">
              <a:solidFill>
                <a:srgbClr val="005D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7467600" cy="3425952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514600"/>
            <a:ext cx="8763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Установление равновесия  обеспечивает общую пропорциональность между :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А) факторами производства и их использованием;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Б) производством и потреблением;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</a:t>
            </a: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) совокупным предложением и совокупным спросом;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</a:t>
            </a:r>
            <a:r>
              <a:rPr kumimoji="0" lang="ru-RU" sz="2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) материально-вещественными и финансовыми потоками.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322" y="0"/>
            <a:ext cx="7848678" cy="6248400"/>
            <a:chOff x="1679" y="2414"/>
            <a:chExt cx="9139" cy="6897"/>
          </a:xfrm>
        </p:grpSpPr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4430" y="7376"/>
              <a:ext cx="720" cy="421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Е1</a:t>
              </a:r>
            </a:p>
          </p:txBody>
        </p:sp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7446" y="6031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Е2</a:t>
              </a: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2934" y="8534"/>
              <a:ext cx="6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3631" y="7292"/>
              <a:ext cx="30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diamond" w="med" len="sm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8334" y="3857"/>
              <a:ext cx="0" cy="21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diamond" w="med" len="sm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2" name="Arc 8"/>
            <p:cNvSpPr>
              <a:spLocks/>
            </p:cNvSpPr>
            <p:nvPr/>
          </p:nvSpPr>
          <p:spPr bwMode="auto">
            <a:xfrm flipV="1">
              <a:off x="6714" y="6014"/>
              <a:ext cx="1620" cy="12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 type="diamond" w="sm" len="sm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2934" y="3494"/>
              <a:ext cx="0" cy="50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4" name="Arc 10"/>
            <p:cNvSpPr>
              <a:spLocks/>
            </p:cNvSpPr>
            <p:nvPr/>
          </p:nvSpPr>
          <p:spPr bwMode="auto">
            <a:xfrm rot="11294930">
              <a:off x="4554" y="4754"/>
              <a:ext cx="3024" cy="3330"/>
            </a:xfrm>
            <a:custGeom>
              <a:avLst/>
              <a:gdLst>
                <a:gd name="G0" fmla="+- 0 0 0"/>
                <a:gd name="G1" fmla="+- 19028 0 0"/>
                <a:gd name="G2" fmla="+- 21600 0 0"/>
                <a:gd name="T0" fmla="*/ 10222 w 20158"/>
                <a:gd name="T1" fmla="*/ 0 h 19028"/>
                <a:gd name="T2" fmla="*/ 20158 w 20158"/>
                <a:gd name="T3" fmla="*/ 11268 h 19028"/>
                <a:gd name="T4" fmla="*/ 0 w 20158"/>
                <a:gd name="T5" fmla="*/ 19028 h 19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58" h="19028" fill="none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</a:path>
                <a:path w="20158" h="19028" stroke="0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  <a:lnTo>
                    <a:pt x="0" y="19028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5" name="Arc 11"/>
            <p:cNvSpPr>
              <a:spLocks/>
            </p:cNvSpPr>
            <p:nvPr/>
          </p:nvSpPr>
          <p:spPr bwMode="auto">
            <a:xfrm rot="11294930">
              <a:off x="7794" y="2414"/>
              <a:ext cx="3024" cy="3330"/>
            </a:xfrm>
            <a:custGeom>
              <a:avLst/>
              <a:gdLst>
                <a:gd name="G0" fmla="+- 0 0 0"/>
                <a:gd name="G1" fmla="+- 19028 0 0"/>
                <a:gd name="G2" fmla="+- 21600 0 0"/>
                <a:gd name="T0" fmla="*/ 10222 w 20158"/>
                <a:gd name="T1" fmla="*/ 0 h 19028"/>
                <a:gd name="T2" fmla="*/ 20158 w 20158"/>
                <a:gd name="T3" fmla="*/ 11268 h 19028"/>
                <a:gd name="T4" fmla="*/ 0 w 20158"/>
                <a:gd name="T5" fmla="*/ 19028 h 19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58" h="19028" fill="none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</a:path>
                <a:path w="20158" h="19028" stroke="0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  <a:lnTo>
                    <a:pt x="0" y="19028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6" name="Arc 12"/>
            <p:cNvSpPr>
              <a:spLocks/>
            </p:cNvSpPr>
            <p:nvPr/>
          </p:nvSpPr>
          <p:spPr bwMode="auto">
            <a:xfrm rot="11294930">
              <a:off x="7074" y="4214"/>
              <a:ext cx="3024" cy="3330"/>
            </a:xfrm>
            <a:custGeom>
              <a:avLst/>
              <a:gdLst>
                <a:gd name="G0" fmla="+- 0 0 0"/>
                <a:gd name="G1" fmla="+- 19028 0 0"/>
                <a:gd name="G2" fmla="+- 21600 0 0"/>
                <a:gd name="T0" fmla="*/ 10222 w 20158"/>
                <a:gd name="T1" fmla="*/ 0 h 19028"/>
                <a:gd name="T2" fmla="*/ 20158 w 20158"/>
                <a:gd name="T3" fmla="*/ 11268 h 19028"/>
                <a:gd name="T4" fmla="*/ 0 w 20158"/>
                <a:gd name="T5" fmla="*/ 19028 h 19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58" h="19028" fill="none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</a:path>
                <a:path w="20158" h="19028" stroke="0" extrusionOk="0">
                  <a:moveTo>
                    <a:pt x="10222" y="-1"/>
                  </a:moveTo>
                  <a:cubicBezTo>
                    <a:pt x="14775" y="2446"/>
                    <a:pt x="18300" y="6444"/>
                    <a:pt x="20157" y="11268"/>
                  </a:cubicBezTo>
                  <a:lnTo>
                    <a:pt x="0" y="19028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5094" y="7273"/>
              <a:ext cx="0" cy="12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7794" y="6914"/>
              <a:ext cx="0" cy="16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8334" y="5474"/>
              <a:ext cx="0" cy="30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2934" y="6914"/>
              <a:ext cx="48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H="1">
              <a:off x="2934" y="4934"/>
              <a:ext cx="54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8514" y="4451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Е3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4554" y="8771"/>
              <a:ext cx="52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20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ru-RU" sz="1600" b="1">
                  <a:solidFill>
                    <a:schemeClr val="tx1"/>
                  </a:solidFill>
                  <a:latin typeface="Times New Roman" pitchFamily="18" charset="0"/>
                </a:rPr>
                <a:t>Y1                                          Y2     Y3            Y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679" y="3374"/>
              <a:ext cx="1075" cy="50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P3</a:t>
              </a:r>
            </a:p>
            <a:p>
              <a:pPr algn="r" eaLnBrk="0" hangingPunct="0"/>
              <a:endParaRPr lang="ru-RU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P2</a:t>
              </a:r>
            </a:p>
            <a:p>
              <a:pPr algn="r" eaLnBrk="0" hangingPunct="0"/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</a:rPr>
                <a:t>P1</a:t>
              </a: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295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Сдвиги совокупного спроса</a:t>
            </a:r>
            <a:br>
              <a:rPr kumimoji="0" lang="ru-RU" sz="35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ru-RU" sz="3500" b="1" i="0" u="none" strike="noStrike" kern="1200" cap="small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142999"/>
            <a:ext cx="7086600" cy="4943562"/>
            <a:chOff x="594" y="11831"/>
            <a:chExt cx="3780" cy="2963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520" y="13018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366" y="12470"/>
              <a:ext cx="18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AD1                     AD2</a:t>
              </a:r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2708" y="12973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E2</a:t>
              </a:r>
            </a:p>
          </p:txBody>
        </p:sp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1691" y="12973"/>
              <a:ext cx="72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E1</a:t>
              </a: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314" y="14351"/>
              <a:ext cx="30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1314" y="11831"/>
              <a:ext cx="0" cy="25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1674" y="13271"/>
              <a:ext cx="21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1494" y="12731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574" y="12731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594" y="11831"/>
              <a:ext cx="54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algn="r" eaLnBrk="0" hangingPunct="0"/>
              <a:endParaRPr lang="ru-RU" sz="2400" b="1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1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1854" y="13271"/>
              <a:ext cx="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934" y="13271"/>
              <a:ext cx="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326" y="14434"/>
              <a:ext cx="270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Y1                          Y2              </a:t>
              </a: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382000" cy="57912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 Совокупный спрос: сущность, элементы, ценовые и неценовые факторы.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 Совокупное предложение и его факторы.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3. Макроэкономическое равновесие и его основные признаки. Краткосрочное и долгосрочное равновесие в модели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</a:t>
            </a:r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«Эффект храповика».</a:t>
            </a:r>
            <a:endParaRPr lang="ru-RU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228600" y="0"/>
            <a:ext cx="8610600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Вопросы:</a:t>
            </a:r>
            <a:endParaRPr kumimoji="0" lang="ru-RU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914626"/>
            <a:ext cx="6400800" cy="4831977"/>
            <a:chOff x="4014" y="11734"/>
            <a:chExt cx="3780" cy="3080"/>
          </a:xfrm>
        </p:grpSpPr>
        <p:sp>
          <p:nvSpPr>
            <p:cNvPr id="28675" name="Text Box 3"/>
            <p:cNvSpPr txBox="1">
              <a:spLocks noChangeArrowheads="1"/>
            </p:cNvSpPr>
            <p:nvPr/>
          </p:nvSpPr>
          <p:spPr bwMode="auto">
            <a:xfrm>
              <a:off x="5544" y="12122"/>
              <a:ext cx="162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AD2  </a:t>
              </a:r>
              <a:r>
                <a:rPr lang="ru-RU" sz="1200" dirty="0">
                  <a:solidFill>
                    <a:schemeClr val="tx1"/>
                  </a:solidFill>
                  <a:latin typeface="Times New Roman" pitchFamily="18" charset="0"/>
                </a:rPr>
                <a:t>                          </a:t>
              </a:r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4914" y="12511"/>
              <a:ext cx="9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AD1</a:t>
              </a: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6039" y="12851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 E2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5499" y="13240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  E1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014" y="11734"/>
              <a:ext cx="720" cy="252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P2</a:t>
              </a: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P1</a:t>
              </a: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4734" y="14351"/>
              <a:ext cx="30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4734" y="11831"/>
              <a:ext cx="0" cy="25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5814" y="12551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5274" y="12911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V="1">
              <a:off x="5094" y="12551"/>
              <a:ext cx="1800" cy="12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5634" y="13451"/>
              <a:ext cx="0" cy="9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6174" y="13091"/>
              <a:ext cx="0" cy="12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H="1">
              <a:off x="4734" y="13451"/>
              <a:ext cx="9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H="1">
              <a:off x="4734" y="13091"/>
              <a:ext cx="14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5229" y="14454"/>
              <a:ext cx="234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Y1         Y2                 </a:t>
              </a: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1" y="1828801"/>
            <a:ext cx="6227888" cy="3869455"/>
            <a:chOff x="7434" y="11651"/>
            <a:chExt cx="3947" cy="3164"/>
          </a:xfrm>
        </p:grpSpPr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9462" y="12586"/>
              <a:ext cx="900" cy="12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AD2</a:t>
              </a:r>
            </a:p>
            <a:p>
              <a:pPr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endParaRPr lang="ru-RU" sz="12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AD1</a:t>
              </a: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8834" y="12399"/>
              <a:ext cx="72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E2</a:t>
              </a: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8874" y="13451"/>
              <a:ext cx="72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E1</a:t>
              </a: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7434" y="11651"/>
              <a:ext cx="720" cy="252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algn="r" eaLnBrk="0" hangingPunct="0"/>
              <a:endParaRPr lang="ru-RU" sz="2400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P2</a:t>
              </a: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8979" y="11651"/>
              <a:ext cx="108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8154" y="14351"/>
              <a:ext cx="30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8154" y="11831"/>
              <a:ext cx="0" cy="25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9054" y="11831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8931" y="12710"/>
              <a:ext cx="720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 flipV="1">
              <a:off x="9414" y="12011"/>
              <a:ext cx="29" cy="231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H="1">
              <a:off x="8154" y="13451"/>
              <a:ext cx="12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 flipH="1">
              <a:off x="8158" y="12399"/>
              <a:ext cx="12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9221" y="14455"/>
              <a:ext cx="216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Y1                                         </a:t>
              </a: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220px-Sperrklinke_Schema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72" y="0"/>
            <a:ext cx="3099227" cy="1676400"/>
          </a:xfrm>
          <a:prstGeom prst="rect">
            <a:avLst/>
          </a:prstGeom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791200" y="2819400"/>
            <a:ext cx="635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E2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4343400" y="3733800"/>
            <a:ext cx="1004408" cy="457200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E1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429000" y="2514600"/>
            <a:ext cx="1090914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3200" dirty="0">
                <a:solidFill>
                  <a:schemeClr val="tx1"/>
                </a:solidFill>
                <a:latin typeface="Times New Roman" pitchFamily="18" charset="0"/>
              </a:rPr>
              <a:t>E3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025985" y="5488139"/>
            <a:ext cx="635998" cy="531661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400" b="1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937998" y="5312229"/>
            <a:ext cx="5246987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1937998" y="1243693"/>
            <a:ext cx="0" cy="4068536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937998" y="4250871"/>
            <a:ext cx="302099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753988" y="1597479"/>
            <a:ext cx="0" cy="1768929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flipV="1">
            <a:off x="4958990" y="3366407"/>
            <a:ext cx="794998" cy="8844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0" name="Arc 10"/>
          <p:cNvSpPr>
            <a:spLocks/>
          </p:cNvSpPr>
          <p:nvPr/>
        </p:nvSpPr>
        <p:spPr bwMode="auto">
          <a:xfrm rot="10800000">
            <a:off x="4640991" y="1066800"/>
            <a:ext cx="3131409" cy="2667151"/>
          </a:xfrm>
          <a:custGeom>
            <a:avLst/>
            <a:gdLst>
              <a:gd name="G0" fmla="+- 0 0 0"/>
              <a:gd name="G1" fmla="+- 20358 0 0"/>
              <a:gd name="G2" fmla="+- 21600 0 0"/>
              <a:gd name="T0" fmla="*/ 7220 w 21270"/>
              <a:gd name="T1" fmla="*/ 0 h 20358"/>
              <a:gd name="T2" fmla="*/ 21270 w 21270"/>
              <a:gd name="T3" fmla="*/ 16597 h 20358"/>
              <a:gd name="T4" fmla="*/ 0 w 21270"/>
              <a:gd name="T5" fmla="*/ 20358 h 20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70" h="20358" fill="none" extrusionOk="0">
                <a:moveTo>
                  <a:pt x="7219" y="0"/>
                </a:moveTo>
                <a:cubicBezTo>
                  <a:pt x="14549" y="2599"/>
                  <a:pt x="19915" y="8938"/>
                  <a:pt x="21270" y="16596"/>
                </a:cubicBezTo>
              </a:path>
              <a:path w="21270" h="20358" stroke="0" extrusionOk="0">
                <a:moveTo>
                  <a:pt x="7219" y="0"/>
                </a:moveTo>
                <a:cubicBezTo>
                  <a:pt x="14549" y="2599"/>
                  <a:pt x="19915" y="8938"/>
                  <a:pt x="21270" y="16596"/>
                </a:cubicBezTo>
                <a:lnTo>
                  <a:pt x="0" y="20358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1" name="Arc 11"/>
          <p:cNvSpPr>
            <a:spLocks/>
          </p:cNvSpPr>
          <p:nvPr/>
        </p:nvSpPr>
        <p:spPr bwMode="auto">
          <a:xfrm rot="10800000">
            <a:off x="3368994" y="1951264"/>
            <a:ext cx="3131409" cy="2667151"/>
          </a:xfrm>
          <a:custGeom>
            <a:avLst/>
            <a:gdLst>
              <a:gd name="G0" fmla="+- 0 0 0"/>
              <a:gd name="G1" fmla="+- 20358 0 0"/>
              <a:gd name="G2" fmla="+- 21600 0 0"/>
              <a:gd name="T0" fmla="*/ 7220 w 21270"/>
              <a:gd name="T1" fmla="*/ 0 h 20358"/>
              <a:gd name="T2" fmla="*/ 21270 w 21270"/>
              <a:gd name="T3" fmla="*/ 16597 h 20358"/>
              <a:gd name="T4" fmla="*/ 0 w 21270"/>
              <a:gd name="T5" fmla="*/ 20358 h 20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70" h="20358" fill="none" extrusionOk="0">
                <a:moveTo>
                  <a:pt x="7219" y="0"/>
                </a:moveTo>
                <a:cubicBezTo>
                  <a:pt x="14549" y="2599"/>
                  <a:pt x="19915" y="8938"/>
                  <a:pt x="21270" y="16596"/>
                </a:cubicBezTo>
              </a:path>
              <a:path w="21270" h="20358" stroke="0" extrusionOk="0">
                <a:moveTo>
                  <a:pt x="7219" y="0"/>
                </a:moveTo>
                <a:cubicBezTo>
                  <a:pt x="14549" y="2599"/>
                  <a:pt x="19915" y="8938"/>
                  <a:pt x="21270" y="16596"/>
                </a:cubicBezTo>
                <a:lnTo>
                  <a:pt x="0" y="20358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640991" y="4250871"/>
            <a:ext cx="0" cy="1061357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1937998" y="3189514"/>
            <a:ext cx="381599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686994" y="3189514"/>
            <a:ext cx="0" cy="2122714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3124200" y="914400"/>
            <a:ext cx="457199" cy="1676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2255997" y="3366407"/>
            <a:ext cx="0" cy="70757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707986" y="3543300"/>
            <a:ext cx="794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000">
                <a:solidFill>
                  <a:schemeClr val="tx1"/>
                </a:solidFill>
                <a:latin typeface="Times New Roman" pitchFamily="18" charset="0"/>
              </a:rPr>
              <a:t>AD2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4800600" y="4648200"/>
            <a:ext cx="794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000" dirty="0">
                <a:solidFill>
                  <a:schemeClr val="tx1"/>
                </a:solidFill>
                <a:latin typeface="Times New Roman" pitchFamily="18" charset="0"/>
              </a:rPr>
              <a:t>AD1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029200" y="1447800"/>
            <a:ext cx="635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AS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302000" y="1420586"/>
            <a:ext cx="476999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2400" b="1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143000" y="3012621"/>
            <a:ext cx="635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P2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143000" y="4073979"/>
            <a:ext cx="635998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ru-RU" sz="2400">
                <a:solidFill>
                  <a:schemeClr val="tx1"/>
                </a:solidFill>
                <a:latin typeface="Times New Roman" pitchFamily="18" charset="0"/>
              </a:rPr>
              <a:t>P1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368994" y="5489121"/>
            <a:ext cx="2702993" cy="530679"/>
          </a:xfrm>
          <a:prstGeom prst="rect">
            <a:avLst/>
          </a:prstGeom>
          <a:solidFill>
            <a:srgbClr val="FFFFFF"/>
          </a:solidFill>
          <a:ln w="508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Y3            Y1                  Y2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5715000" y="3200400"/>
            <a:ext cx="0" cy="2122714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152400" y="76200"/>
            <a:ext cx="5791200" cy="1143000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ru-RU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ru-RU" sz="36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«Эффект храповика»: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cap="small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Цены негибки в сторону понижения</a:t>
            </a:r>
            <a:endParaRPr kumimoji="0" lang="ru-RU" sz="3600" b="1" i="0" u="none" strike="noStrike" kern="1200" cap="small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21262394" flipV="1">
            <a:off x="2472864" y="1745493"/>
            <a:ext cx="1524000" cy="23322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34" grpId="0" animBg="1"/>
      <p:bldP spid="30735" grpId="0" animBg="1"/>
      <p:bldP spid="30736" grpId="0" animBg="1"/>
      <p:bldP spid="27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914400"/>
            <a:ext cx="6787848" cy="5060188"/>
            <a:chOff x="2394" y="4631"/>
            <a:chExt cx="6100" cy="4269"/>
          </a:xfrm>
        </p:grpSpPr>
        <p:sp>
          <p:nvSpPr>
            <p:cNvPr id="31747" name="Text Box 3"/>
            <p:cNvSpPr txBox="1">
              <a:spLocks noChangeArrowheads="1"/>
            </p:cNvSpPr>
            <p:nvPr/>
          </p:nvSpPr>
          <p:spPr bwMode="auto">
            <a:xfrm>
              <a:off x="4243" y="5788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ru-RU" sz="2000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4791" y="6560"/>
              <a:ext cx="7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ru-RU" sz="20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5544" y="7138"/>
              <a:ext cx="9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dirty="0">
                  <a:solidFill>
                    <a:schemeClr val="tx1"/>
                  </a:solidFill>
                  <a:latin typeface="Times New Roman" pitchFamily="18" charset="0"/>
                </a:rPr>
                <a:t>E1</a:t>
              </a: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3114" y="8315"/>
              <a:ext cx="522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V="1">
              <a:off x="3114" y="4715"/>
              <a:ext cx="0" cy="3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2" name="Arc 8"/>
            <p:cNvSpPr>
              <a:spLocks/>
            </p:cNvSpPr>
            <p:nvPr/>
          </p:nvSpPr>
          <p:spPr bwMode="auto">
            <a:xfrm rot="10904949">
              <a:off x="4194" y="5171"/>
              <a:ext cx="2880" cy="25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3" name="Arc 9"/>
            <p:cNvSpPr>
              <a:spLocks/>
            </p:cNvSpPr>
            <p:nvPr/>
          </p:nvSpPr>
          <p:spPr bwMode="auto">
            <a:xfrm flipV="1">
              <a:off x="3474" y="4991"/>
              <a:ext cx="1800" cy="1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4" name="Arc 10"/>
            <p:cNvSpPr>
              <a:spLocks/>
            </p:cNvSpPr>
            <p:nvPr/>
          </p:nvSpPr>
          <p:spPr bwMode="auto">
            <a:xfrm flipV="1">
              <a:off x="4014" y="5711"/>
              <a:ext cx="1800" cy="1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5" name="Arc 11"/>
            <p:cNvSpPr>
              <a:spLocks/>
            </p:cNvSpPr>
            <p:nvPr/>
          </p:nvSpPr>
          <p:spPr bwMode="auto">
            <a:xfrm flipV="1">
              <a:off x="4734" y="6431"/>
              <a:ext cx="1800" cy="16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3114" y="6251"/>
              <a:ext cx="14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>
              <a:off x="4513" y="6251"/>
              <a:ext cx="41" cy="19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H="1">
              <a:off x="3114" y="6971"/>
              <a:ext cx="198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5094" y="6971"/>
              <a:ext cx="0" cy="126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V="1">
              <a:off x="5994" y="7511"/>
              <a:ext cx="0" cy="72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3114" y="7511"/>
              <a:ext cx="288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4014" y="4631"/>
              <a:ext cx="720" cy="36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AD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5274" y="4631"/>
              <a:ext cx="9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  <a:r>
                <a:rPr lang="ru-RU" sz="2000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ru-RU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5814" y="5531"/>
              <a:ext cx="9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  <a:r>
                <a:rPr lang="ru-RU" sz="2400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6714" y="6428"/>
              <a:ext cx="90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AS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2394" y="4811"/>
              <a:ext cx="540" cy="360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 algn="r" eaLnBrk="0" hangingPunct="0"/>
              <a:endParaRPr lang="ru-RU" sz="2400" baseline="-250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4174" y="8360"/>
              <a:ext cx="432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           </a:t>
              </a: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           Y</a:t>
              </a:r>
              <a:r>
                <a:rPr lang="ru-RU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ru-RU" sz="2000" b="1" dirty="0">
                  <a:solidFill>
                    <a:schemeClr val="tx1"/>
                  </a:solidFill>
                  <a:latin typeface="Times New Roman" pitchFamily="18" charset="0"/>
                </a:rPr>
                <a:t>                                    Y</a:t>
              </a:r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28600" y="228600"/>
            <a:ext cx="8534400" cy="12954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Сдвиги совокупного предложения</a:t>
            </a:r>
            <a:endParaRPr kumimoji="0" lang="ru-RU" sz="3500" b="1" i="0" u="none" strike="noStrike" kern="1200" cap="small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95600" y="990600"/>
            <a:ext cx="6096000" cy="1360962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endParaRPr lang="ru-RU" sz="4800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Картинки по запросу макроэкономик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8088" y="2590800"/>
            <a:ext cx="6605411" cy="4133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228600" y="0"/>
            <a:ext cx="8610600" cy="1676400"/>
          </a:xfrm>
        </p:spPr>
        <p:txBody>
          <a:bodyPr>
            <a:noAutofit/>
          </a:bodyPr>
          <a:lstStyle/>
          <a:p>
            <a:pPr marL="685800" indent="-685800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1</a:t>
            </a:r>
            <a:r>
              <a:rPr lang="ru-RU" sz="3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Совокупный спрос: сущность, элементы, ценовые и неценовые факторы.</a:t>
            </a:r>
            <a:endParaRPr lang="ru-RU" sz="3200" b="1" i="1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2400" y="1752600"/>
            <a:ext cx="80010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828800"/>
            <a:ext cx="8763000" cy="4645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Совокупный спрос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 </a:t>
            </a:r>
            <a:r>
              <a:rPr lang="ru-RU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ru-RU" sz="28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запланированные расходы всех субъектов экономики на реальный объем выпуска (ВВП) при каждом уровне цен.</a:t>
            </a:r>
            <a:r>
              <a:rPr lang="ru-RU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ru-RU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85800" y="3429000"/>
            <a:ext cx="6400800" cy="3276600"/>
            <a:chOff x="3294" y="851"/>
            <a:chExt cx="5940" cy="3960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638" y="4271"/>
              <a:ext cx="1865" cy="540"/>
            </a:xfrm>
            <a:prstGeom prst="rect">
              <a:avLst/>
            </a:prstGeom>
            <a:solidFill>
              <a:srgbClr val="FFFFFF"/>
            </a:solidFill>
            <a:ln w="412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2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4014" y="4271"/>
              <a:ext cx="4140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4014" y="851"/>
              <a:ext cx="0" cy="342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1062844">
              <a:off x="5136" y="1213"/>
              <a:ext cx="1577" cy="23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036"/>
                <a:gd name="T1" fmla="*/ 0 h 21600"/>
                <a:gd name="T2" fmla="*/ 21036 w 21036"/>
                <a:gd name="T3" fmla="*/ 16695 h 21600"/>
                <a:gd name="T4" fmla="*/ 0 w 210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6" h="21600" fill="none" extrusionOk="0">
                  <a:moveTo>
                    <a:pt x="-1" y="0"/>
                  </a:moveTo>
                  <a:cubicBezTo>
                    <a:pt x="10039" y="0"/>
                    <a:pt x="18755" y="6917"/>
                    <a:pt x="21035" y="16695"/>
                  </a:cubicBezTo>
                </a:path>
                <a:path w="21036" h="21600" stroke="0" extrusionOk="0">
                  <a:moveTo>
                    <a:pt x="-1" y="0"/>
                  </a:moveTo>
                  <a:cubicBezTo>
                    <a:pt x="10039" y="0"/>
                    <a:pt x="18755" y="6917"/>
                    <a:pt x="21035" y="166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4014" y="2111"/>
              <a:ext cx="1260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274" y="2111"/>
              <a:ext cx="0" cy="216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14" y="3371"/>
              <a:ext cx="1980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994" y="3371"/>
              <a:ext cx="0" cy="90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334" y="3911"/>
              <a:ext cx="900" cy="540"/>
            </a:xfrm>
            <a:prstGeom prst="rect">
              <a:avLst/>
            </a:prstGeom>
            <a:solidFill>
              <a:srgbClr val="FFFFFF"/>
            </a:solidFill>
            <a:ln w="412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3200" b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294" y="851"/>
              <a:ext cx="540" cy="540"/>
            </a:xfrm>
            <a:prstGeom prst="rect">
              <a:avLst/>
            </a:prstGeom>
            <a:solidFill>
              <a:srgbClr val="FFFFFF"/>
            </a:solidFill>
            <a:ln w="4127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32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432" y="1841"/>
              <a:ext cx="540" cy="1800"/>
            </a:xfrm>
            <a:prstGeom prst="rect">
              <a:avLst/>
            </a:prstGeom>
            <a:solidFill>
              <a:srgbClr val="FFFFFF"/>
            </a:solidFill>
            <a:ln w="4127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dirty="0" smtClean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094" y="1211"/>
              <a:ext cx="900" cy="360"/>
            </a:xfrm>
            <a:prstGeom prst="rect">
              <a:avLst/>
            </a:prstGeom>
            <a:solidFill>
              <a:srgbClr val="FFFFFF"/>
            </a:solidFill>
            <a:ln w="412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solidFill>
                    <a:schemeClr val="tx1"/>
                  </a:solidFill>
                  <a:latin typeface="Times New Roman" pitchFamily="18" charset="0"/>
                </a:rPr>
                <a:t>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1295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Компоненты совокупного спроса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114800"/>
          </a:xfrm>
        </p:spPr>
        <p:txBody>
          <a:bodyPr/>
          <a:lstStyle/>
          <a:p>
            <a:pPr algn="just"/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1. Спрос потребителей на товары и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услуги (потребительский спрос) 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2. Спрос фирм на инвестиционные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товары (инвестиционный спрос)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3. Спрос государства на товары и услуги</a:t>
            </a:r>
          </a:p>
          <a:p>
            <a:pPr algn="just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4. Спрос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иностранцев на наш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экспорт (за вычетом импорта).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04800" y="48006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 </a:t>
            </a:r>
            <a:r>
              <a:rPr lang="en-US" sz="4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C + I + G + </a:t>
            </a:r>
            <a:r>
              <a:rPr lang="en-US" sz="40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4000" b="1" baseline="-30000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endParaRPr lang="ru-RU" sz="40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hangingPunct="0"/>
            <a:endParaRPr lang="ru-RU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объяснить, почему совокупный спрос обратно связан с уровнем цен?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4864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Эффект реального богатства 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уровень цен растет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покупательная способность денег и доходов падает, люди не могут покупать прежний объем Т и У, потребительские расходы падают,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падает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Эффект процентной ставки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(I)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уровень цен растет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ставка процента растет (так как людям нужно больше наличных денег, они увеличивают спрос на кредиты), кредиты становятся дороже, объем инвестиций падает,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падает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Эффект импортных закупок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b="1" dirty="0" err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b="1" baseline="-30000" dirty="0" err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уровень цен растет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импорт становится дешевле для нас, наш экспорт более дорогим для иностранцев, импорт растет и экспорт падает,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падает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Почему нет эффекта для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не связано с уровнем цен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Эти три эффекта – ценовые факторы кривой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(переход из т.А в т.В)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contrast="40000"/>
          </a:blip>
          <a:srcRect l="20164" t="37339" r="55020" b="28194"/>
          <a:stretch>
            <a:fillRect/>
          </a:stretch>
        </p:blipFill>
        <p:spPr bwMode="auto">
          <a:xfrm>
            <a:off x="152400" y="1981200"/>
            <a:ext cx="52669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 flipH="1" flipV="1">
            <a:off x="4077494" y="3237706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410200" y="4572000"/>
            <a:ext cx="3276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/>
          <p:cNvSpPr/>
          <p:nvPr/>
        </p:nvSpPr>
        <p:spPr>
          <a:xfrm rot="10087707">
            <a:off x="6025005" y="-1263180"/>
            <a:ext cx="3113788" cy="5560086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562600" y="3200400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 flipH="1" flipV="1">
            <a:off x="5867797" y="3885803"/>
            <a:ext cx="1371600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638800" y="3962400"/>
            <a:ext cx="1524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 flipH="1" flipV="1">
            <a:off x="6858794" y="4267994"/>
            <a:ext cx="60801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6600" y="34290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27432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В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1676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29600" y="4724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Y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rot="16200000" flipV="1">
            <a:off x="6819900" y="3314700"/>
            <a:ext cx="381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одержимое 2"/>
          <p:cNvSpPr txBox="1">
            <a:spLocks/>
          </p:cNvSpPr>
          <p:nvPr/>
        </p:nvSpPr>
        <p:spPr>
          <a:xfrm>
            <a:off x="228600" y="5638800"/>
            <a:ext cx="8458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где: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(M/P)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покупательная способность денег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4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ru-RU" sz="24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ставка процента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Неценовые факторы совокупного спроса </a:t>
            </a:r>
            <a:b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ru-RU" sz="28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в потребительских расходах (С):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благосостояние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(уровень богатства, стоимость активов)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ожидания потребителя (об изменении цен, дефиците товаров, росте безработицы)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задолженность потребителя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налоги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в инвестиционных расходах 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процентные ставки 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(обратите внимание! Здесь ставка растет или падает по причинам, не связанным с уровнем цен </a:t>
            </a:r>
            <a:r>
              <a:rPr lang="en-US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P!)</a:t>
            </a:r>
            <a:endParaRPr lang="ru-RU" b="1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ожидание прибылей от инвестиций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налоги с предприятий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  технологии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избыточные мощности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5257800"/>
          </a:xfrm>
        </p:spPr>
        <p:txBody>
          <a:bodyPr/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в государственных расходах (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a)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налоги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b)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трансферты, субсидии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c)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государственные закупки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изменение в расходах на чистый объем экспорта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     доход в зарубежных странах</a:t>
            </a:r>
          </a:p>
          <a:p>
            <a:pPr>
              <a:buNone/>
            </a:pP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     доход в нашей стране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с)      валютный курс национальной денежной единицы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Неценовые факторы совокупного спроса </a:t>
            </a:r>
            <a:b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ru-RU" sz="28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1844675"/>
            <a:ext cx="6477000" cy="4556125"/>
            <a:chOff x="2931" y="851"/>
            <a:chExt cx="5943" cy="4140"/>
          </a:xfrm>
        </p:grpSpPr>
        <p:sp>
          <p:nvSpPr>
            <p:cNvPr id="15363" name="Line 3"/>
            <p:cNvSpPr>
              <a:spLocks noChangeShapeType="1"/>
            </p:cNvSpPr>
            <p:nvPr/>
          </p:nvSpPr>
          <p:spPr bwMode="auto">
            <a:xfrm>
              <a:off x="3834" y="4271"/>
              <a:ext cx="432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 flipV="1">
              <a:off x="3834" y="1031"/>
              <a:ext cx="0" cy="32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834" y="2831"/>
              <a:ext cx="39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6" name="Arc 6"/>
            <p:cNvSpPr>
              <a:spLocks/>
            </p:cNvSpPr>
            <p:nvPr/>
          </p:nvSpPr>
          <p:spPr bwMode="auto">
            <a:xfrm rot="11989515">
              <a:off x="4014" y="1751"/>
              <a:ext cx="1800" cy="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7" name="Arc 7"/>
            <p:cNvSpPr>
              <a:spLocks/>
            </p:cNvSpPr>
            <p:nvPr/>
          </p:nvSpPr>
          <p:spPr bwMode="auto">
            <a:xfrm rot="11989515">
              <a:off x="4914" y="1751"/>
              <a:ext cx="1800" cy="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8" name="Arc 8"/>
            <p:cNvSpPr>
              <a:spLocks/>
            </p:cNvSpPr>
            <p:nvPr/>
          </p:nvSpPr>
          <p:spPr bwMode="auto">
            <a:xfrm rot="11989515">
              <a:off x="5814" y="1751"/>
              <a:ext cx="1800" cy="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4374" y="28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5274" y="28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6174" y="2831"/>
              <a:ext cx="0" cy="14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014" y="4451"/>
              <a:ext cx="486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    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    Y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                  </a:t>
              </a: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931" y="2651"/>
              <a:ext cx="720" cy="72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3114" y="1031"/>
              <a:ext cx="54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4194" y="851"/>
              <a:ext cx="2880" cy="540"/>
            </a:xfrm>
            <a:prstGeom prst="rect">
              <a:avLst/>
            </a:prstGeom>
            <a:solidFill>
              <a:srgbClr val="FFFFFF"/>
            </a:solidFill>
            <a:ln w="508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AD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 AD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ru-RU" sz="2400" dirty="0">
                  <a:solidFill>
                    <a:schemeClr val="tx1"/>
                  </a:solidFill>
                  <a:latin typeface="Times New Roman" pitchFamily="18" charset="0"/>
                </a:rPr>
                <a:t>      AD</a:t>
              </a:r>
              <a:r>
                <a:rPr lang="ru-RU" sz="2400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ru-RU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5454" y="2291"/>
              <a:ext cx="5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4374" y="2291"/>
              <a:ext cx="54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654</Words>
  <Application>Microsoft Office PowerPoint</Application>
  <PresentationFormat>Экран (4:3)</PresentationFormat>
  <Paragraphs>230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Эркер</vt:lpstr>
      <vt:lpstr>Тема 11: ОБЩЕЕ Макроэкономическое равновесие:  Модель совокупного спроса и совокупного предложения </vt:lpstr>
      <vt:lpstr>Слайд 2</vt:lpstr>
      <vt:lpstr>Слайд 3</vt:lpstr>
      <vt:lpstr>Компоненты совокупного спроса</vt:lpstr>
      <vt:lpstr>Как объяснить, почему совокупный спрос обратно связан с уровнем цен?</vt:lpstr>
      <vt:lpstr>Эти три эффекта – ценовые факторы кривой AD (переход из т.А в т.В)</vt:lpstr>
      <vt:lpstr>Неценовые факторы совокупного спроса  </vt:lpstr>
      <vt:lpstr>Неценовые факторы совокупного спроса  </vt:lpstr>
      <vt:lpstr>Слайд 9</vt:lpstr>
      <vt:lpstr>Вопрос 2. Совокупное предложение и его факторы.</vt:lpstr>
      <vt:lpstr>Кривая совокупного предложения в краткосрочном и долгосрочном периоде</vt:lpstr>
      <vt:lpstr>горизонтальный (кейнсианский) участок AS – краткосрочный период</vt:lpstr>
      <vt:lpstr>восходящий или промежуточный участок AS</vt:lpstr>
      <vt:lpstr> вертикальный (классический) участок AS – долгосрочный период</vt:lpstr>
      <vt:lpstr>Неценовые факторы совокупного предложения Самостоятельно: как влияют</vt:lpstr>
      <vt:lpstr>Слайд 16</vt:lpstr>
      <vt:lpstr>Вопрос 3. Макроэкономическое равновесие и его основные признаки.  Краткосрочное и долгосрочное равновесие в модели AD-AS.   «Эффект храповика».</vt:lpstr>
      <vt:lpstr>Слайд 18</vt:lpstr>
      <vt:lpstr>Слайд 19</vt:lpstr>
      <vt:lpstr>Слайд 20</vt:lpstr>
      <vt:lpstr>Слайд 21</vt:lpstr>
      <vt:lpstr>Слайд 22</vt:lpstr>
      <vt:lpstr>Слайд 23</vt:lpstr>
      <vt:lpstr>Спасибо за внимание! </vt:lpstr>
    </vt:vector>
  </TitlesOfParts>
  <Company>Asbs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Admin</cp:lastModifiedBy>
  <cp:revision>387</cp:revision>
  <dcterms:created xsi:type="dcterms:W3CDTF">2005-11-15T18:07:50Z</dcterms:created>
  <dcterms:modified xsi:type="dcterms:W3CDTF">2018-11-24T12:53:02Z</dcterms:modified>
</cp:coreProperties>
</file>