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88" r:id="rId4"/>
    <p:sldId id="583" r:id="rId5"/>
    <p:sldId id="531" r:id="rId6"/>
    <p:sldId id="580" r:id="rId7"/>
    <p:sldId id="584" r:id="rId8"/>
    <p:sldId id="587" r:id="rId9"/>
    <p:sldId id="588" r:id="rId10"/>
    <p:sldId id="536" r:id="rId11"/>
    <p:sldId id="589" r:id="rId12"/>
    <p:sldId id="590" r:id="rId13"/>
    <p:sldId id="591" r:id="rId14"/>
    <p:sldId id="592" r:id="rId15"/>
    <p:sldId id="537" r:id="rId16"/>
    <p:sldId id="538" r:id="rId17"/>
    <p:sldId id="582" r:id="rId18"/>
    <p:sldId id="539" r:id="rId19"/>
    <p:sldId id="540" r:id="rId20"/>
    <p:sldId id="541" r:id="rId21"/>
    <p:sldId id="581" r:id="rId22"/>
    <p:sldId id="542" r:id="rId23"/>
    <p:sldId id="546" r:id="rId24"/>
    <p:sldId id="556" r:id="rId25"/>
    <p:sldId id="552" r:id="rId26"/>
    <p:sldId id="551" r:id="rId27"/>
    <p:sldId id="554" r:id="rId28"/>
    <p:sldId id="548" r:id="rId29"/>
    <p:sldId id="550" r:id="rId30"/>
    <p:sldId id="525" r:id="rId31"/>
  </p:sldIdLst>
  <p:sldSz cx="9144000" cy="6858000" type="screen4x3"/>
  <p:notesSz cx="9144000" cy="6858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2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539" autoAdjust="0"/>
  </p:normalViewPr>
  <p:slideViewPr>
    <p:cSldViewPr>
      <p:cViewPr varScale="1">
        <p:scale>
          <a:sx n="109" d="100"/>
          <a:sy n="109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22DD3-6095-4CD2-8AE9-FBDECC581CAF}" type="datetimeFigureOut">
              <a:rPr lang="ru-RU" smtClean="0"/>
              <a:pPr/>
              <a:t>02.12.2019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F81A8-5A31-488C-BAC1-38765113074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4191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C942D3-7B7D-419D-B266-1E28FC7C4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504959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C942D3-7B7D-419D-B266-1E28FC7C41A0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D53EF28D-D1BA-4631-817E-F106FB97F34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63A1C-0917-4C47-A953-F738D16CE480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70CF7A-21DC-402D-B593-CAA91D931E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923C07B-EB22-4CAB-816F-7BC0663506D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DEF73F27-7415-49D5-971F-744A7059522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27659-556D-471F-A7A3-0D9488ADAD7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4E5E0-C606-44E2-8E8C-56D0F6A032D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C33724F1-55A8-4F3E-8248-2D99BC94A65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707F3-009F-4559-903A-7294366AD3F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363FF55-2B81-4C63-B589-3C1567D7EFF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A8DE65C-858E-4346-9CCB-CECFB3EE41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2148BD-81B3-4769-B659-8B204CD685B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5"/>
          <p:cNvSpPr>
            <a:spLocks noGrp="1" noChangeArrowheads="1"/>
          </p:cNvSpPr>
          <p:nvPr>
            <p:ph type="ctrTitle"/>
          </p:nvPr>
        </p:nvSpPr>
        <p:spPr>
          <a:xfrm>
            <a:off x="1905000" y="3124200"/>
            <a:ext cx="6629400" cy="1894362"/>
          </a:xfrm>
        </p:spPr>
        <p:txBody>
          <a:bodyPr>
            <a:no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Тема 13:</a:t>
            </a:r>
            <a:br>
              <a:rPr lang="ru-RU" sz="4800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40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МИРОВАЯ ЭКОНОМИКА И ТЕНДЕНЦИИ </a:t>
            </a:r>
            <a:br>
              <a:rPr lang="ru-RU" sz="40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-RU" sz="4000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ЕЕ РАЗВИТИЯ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0" dirty="0" smtClean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Рисунок 5" descr="92e9b3b4-fce6-495c-bfb0-a113d83d160e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4845" y="3429000"/>
            <a:ext cx="5719155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82089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2</a:t>
            </a:r>
            <a:r>
              <a:rPr lang="ru-RU" sz="2400" b="1" dirty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Формы экономических отношений в мировом хозяйстве. 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838200" y="1371600"/>
            <a:ext cx="76327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i="1" u="sng" dirty="0">
                <a:solidFill>
                  <a:schemeClr val="tx1"/>
                </a:solidFill>
                <a:latin typeface="Times New Roman" pitchFamily="18" charset="0"/>
              </a:rPr>
              <a:t>Международная торговля</a:t>
            </a:r>
            <a:r>
              <a:rPr lang="ru-RU" sz="2000" b="1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– это торговля товарами и услугами между резидентами национальной экономики и ее нерезидентами. 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533400" y="2971800"/>
            <a:ext cx="3240088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i="1" dirty="0">
                <a:solidFill>
                  <a:schemeClr val="tx1"/>
                </a:solidFill>
                <a:latin typeface="Times New Roman" pitchFamily="18" charset="0"/>
              </a:rPr>
              <a:t>Экспорт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– это продажа товаров резидентами нерезидентам </a:t>
            </a:r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60045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i="1" dirty="0">
                <a:solidFill>
                  <a:schemeClr val="tx1"/>
                </a:solidFill>
                <a:latin typeface="Times New Roman" pitchFamily="18" charset="0"/>
              </a:rPr>
              <a:t>Импорт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– это покупка товаров резидентами у нерезидентов 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1981200" y="4495800"/>
            <a:ext cx="5040313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Сумма объемов экспорта и импорта страны представляет собой </a:t>
            </a:r>
            <a:r>
              <a:rPr lang="ru-RU" sz="2000" b="1" i="1" dirty="0">
                <a:solidFill>
                  <a:schemeClr val="tx1"/>
                </a:solidFill>
                <a:latin typeface="Times New Roman" pitchFamily="18" charset="0"/>
              </a:rPr>
              <a:t>внешнеторговый товарооборот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 flipH="1">
            <a:off x="2667000" y="2362200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5486400" y="2438400"/>
            <a:ext cx="10080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>
            <a:off x="2590800" y="4038600"/>
            <a:ext cx="5048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 flipH="1">
            <a:off x="5791200" y="4114800"/>
            <a:ext cx="5762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Развитие теорий международной торговли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Меркантилисткая</a:t>
            </a:r>
            <a:r>
              <a:rPr lang="ru-RU" dirty="0" smtClean="0"/>
              <a:t> теория</a:t>
            </a:r>
          </a:p>
          <a:p>
            <a:r>
              <a:rPr lang="ru-RU" dirty="0" smtClean="0"/>
              <a:t>Теория абсолютных преимуществ Адама Смита</a:t>
            </a:r>
          </a:p>
          <a:p>
            <a:r>
              <a:rPr lang="ru-RU" dirty="0" smtClean="0"/>
              <a:t>Теория сравнительных преимуществ Д. </a:t>
            </a:r>
            <a:r>
              <a:rPr lang="ru-RU" dirty="0" err="1" smtClean="0"/>
              <a:t>Рикардо</a:t>
            </a:r>
            <a:endParaRPr lang="ru-RU" dirty="0" smtClean="0"/>
          </a:p>
          <a:p>
            <a:r>
              <a:rPr lang="ru-RU" dirty="0" smtClean="0"/>
              <a:t>Теория </a:t>
            </a:r>
            <a:r>
              <a:rPr lang="ru-RU" dirty="0" err="1" smtClean="0"/>
              <a:t>Хекшера</a:t>
            </a:r>
            <a:r>
              <a:rPr lang="ru-RU" dirty="0" smtClean="0"/>
              <a:t> – Олина (Нобелевская премия 1977 г.)</a:t>
            </a:r>
          </a:p>
          <a:p>
            <a:r>
              <a:rPr lang="ru-RU" dirty="0" smtClean="0"/>
              <a:t>Парадокс Леонтьева в 1953 году.</a:t>
            </a:r>
          </a:p>
          <a:p>
            <a:pPr lvl="1"/>
            <a:r>
              <a:rPr lang="ru-RU" dirty="0" smtClean="0"/>
              <a:t>В 1971 го </a:t>
            </a:r>
            <a:r>
              <a:rPr lang="ru-RU" dirty="0" err="1" smtClean="0"/>
              <a:t>Балдвин</a:t>
            </a:r>
            <a:r>
              <a:rPr lang="ru-RU" dirty="0" smtClean="0"/>
              <a:t> на данных 1962 года показал, что импорт США был на 27% более капиталоемким нежели экспорт</a:t>
            </a:r>
          </a:p>
          <a:p>
            <a:pPr lvl="1"/>
            <a:r>
              <a:rPr lang="ru-RU" dirty="0" err="1" smtClean="0"/>
              <a:t>Леамер</a:t>
            </a:r>
            <a:r>
              <a:rPr lang="ru-RU" dirty="0" smtClean="0"/>
              <a:t> в 1980 использовал реальный обменный курс и показал что парадокс сохраняется для данных 1962 года</a:t>
            </a:r>
          </a:p>
          <a:p>
            <a:pPr lvl="1"/>
            <a:r>
              <a:rPr lang="ru-RU" dirty="0" err="1" smtClean="0"/>
              <a:t>Хелпман</a:t>
            </a:r>
            <a:r>
              <a:rPr lang="ru-RU" dirty="0" smtClean="0"/>
              <a:t> в 1999  также показал, что парадокс сохраняется однако для ряда стран верна теория </a:t>
            </a:r>
            <a:r>
              <a:rPr lang="ru-RU" dirty="0" err="1" smtClean="0"/>
              <a:t>Хекшера-Олина</a:t>
            </a:r>
            <a:r>
              <a:rPr lang="ru-RU" dirty="0" smtClean="0"/>
              <a:t>.</a:t>
            </a:r>
          </a:p>
          <a:p>
            <a:pPr lvl="1"/>
            <a:r>
              <a:rPr lang="en-US" dirty="0" smtClean="0"/>
              <a:t>Kwok &amp; Yu </a:t>
            </a:r>
            <a:r>
              <a:rPr lang="ru-RU" dirty="0" smtClean="0"/>
              <a:t>использовали новую методологию и показали, что для США парадокса не существует 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Развитие теорий международной торговли (2)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Теория Портера (конкурентоспособность страны)</a:t>
            </a:r>
          </a:p>
          <a:p>
            <a:pPr lvl="1"/>
            <a:r>
              <a:rPr lang="ru-RU" dirty="0" smtClean="0"/>
              <a:t>воздействие правительства на факторные условия;</a:t>
            </a:r>
          </a:p>
          <a:p>
            <a:pPr lvl="1"/>
            <a:r>
              <a:rPr lang="ru-RU" dirty="0" smtClean="0"/>
              <a:t>воздействие правительства на условия спроса;</a:t>
            </a:r>
          </a:p>
          <a:p>
            <a:pPr lvl="1"/>
            <a:r>
              <a:rPr lang="ru-RU" dirty="0" smtClean="0"/>
              <a:t>воздействие правительства на родственные и поддерживающие отрасли;</a:t>
            </a:r>
          </a:p>
          <a:p>
            <a:pPr lvl="1"/>
            <a:r>
              <a:rPr lang="ru-RU" dirty="0" smtClean="0"/>
              <a:t>воздействие правительства на стратегию, структуру и соперничество </a:t>
            </a:r>
            <a:r>
              <a:rPr lang="ru-RU" dirty="0" smtClean="0"/>
              <a:t>фирм</a:t>
            </a:r>
          </a:p>
          <a:p>
            <a:r>
              <a:rPr lang="ru-RU" dirty="0" smtClean="0"/>
              <a:t>Теория </a:t>
            </a:r>
            <a:r>
              <a:rPr lang="ru-RU" dirty="0" err="1" smtClean="0"/>
              <a:t>Самуэльсона</a:t>
            </a:r>
            <a:r>
              <a:rPr lang="ru-RU" dirty="0" smtClean="0"/>
              <a:t> и </a:t>
            </a:r>
            <a:r>
              <a:rPr lang="ru-RU" dirty="0" err="1" smtClean="0"/>
              <a:t>Столпера</a:t>
            </a:r>
            <a:r>
              <a:rPr lang="ru-RU" dirty="0" smtClean="0"/>
              <a:t> (выравнивание цены факторов производства между странами)</a:t>
            </a:r>
          </a:p>
          <a:p>
            <a:r>
              <a:rPr lang="ru-RU" dirty="0" smtClean="0"/>
              <a:t>Теория </a:t>
            </a:r>
            <a:r>
              <a:rPr lang="ru-RU" dirty="0" err="1" smtClean="0"/>
              <a:t>Кругмана</a:t>
            </a:r>
            <a:r>
              <a:rPr lang="ru-RU" dirty="0" smtClean="0"/>
              <a:t> (Нобелевская премия 2008).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Регулирование международной торговли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Тарифные методы</a:t>
            </a:r>
          </a:p>
          <a:p>
            <a:pPr lvl="1"/>
            <a:r>
              <a:rPr lang="ru-RU" dirty="0" smtClean="0"/>
              <a:t>адвалорные</a:t>
            </a:r>
            <a:r>
              <a:rPr lang="ru-RU" dirty="0" smtClean="0"/>
              <a:t>, которые взимаются в процентах от цены товара;</a:t>
            </a:r>
          </a:p>
          <a:p>
            <a:pPr lvl="1"/>
            <a:r>
              <a:rPr lang="ru-RU" dirty="0" smtClean="0"/>
              <a:t>специфические</a:t>
            </a:r>
            <a:r>
              <a:rPr lang="ru-RU" dirty="0" smtClean="0"/>
              <a:t>, взимаются в виде определенной денежной суммы с объема, массы или единицы товара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Нетарифные методы</a:t>
            </a:r>
          </a:p>
          <a:p>
            <a:pPr lvl="1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Нетарифные методы торгового регулирования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квотирование (контингентирование) – установление количественных параметров, в пределах которых возможно осуществление определенных внешнеторговых операций. </a:t>
            </a:r>
          </a:p>
          <a:p>
            <a:r>
              <a:rPr lang="ru-RU" dirty="0" smtClean="0"/>
              <a:t>лицензирование – выдача хозяйствующим субъектам специальных разрешений (лицензий) на проведение внешнеторговых операций. </a:t>
            </a:r>
            <a:endParaRPr lang="ru-RU" dirty="0" smtClean="0"/>
          </a:p>
          <a:p>
            <a:r>
              <a:rPr lang="ru-RU" dirty="0" smtClean="0"/>
              <a:t>эмбарго </a:t>
            </a:r>
            <a:r>
              <a:rPr lang="ru-RU" dirty="0" smtClean="0"/>
              <a:t>– запрет на проведение экспортно-импортных операций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 smtClean="0"/>
              <a:t>валютный контроль – ограничение в кредитно-денежной сфере. </a:t>
            </a:r>
            <a:endParaRPr lang="ru-RU" dirty="0" smtClean="0"/>
          </a:p>
          <a:p>
            <a:r>
              <a:rPr lang="ru-RU" dirty="0" smtClean="0"/>
              <a:t>налоги </a:t>
            </a:r>
            <a:r>
              <a:rPr lang="ru-RU" dirty="0" smtClean="0"/>
              <a:t>на экспортно-импортные операции – налоги в качестве нетарифных </a:t>
            </a:r>
            <a:r>
              <a:rPr lang="ru-RU" dirty="0" smtClean="0"/>
              <a:t>мер не </a:t>
            </a:r>
            <a:r>
              <a:rPr lang="ru-RU" dirty="0" smtClean="0"/>
              <a:t>регулируются международными соглашениями, как таможенные пошлины, и поэтому взимаются как с отечественных, так и с зарубежных товаров. </a:t>
            </a:r>
          </a:p>
          <a:p>
            <a:r>
              <a:rPr lang="ru-RU" dirty="0" smtClean="0"/>
              <a:t>административные меры, которые связаны в основном с ограничениями по качеству продаваемых товаров на отечественном </a:t>
            </a:r>
            <a:r>
              <a:rPr lang="ru-RU" dirty="0" smtClean="0"/>
              <a:t>рынке (например </a:t>
            </a:r>
            <a:r>
              <a:rPr lang="ru-RU" smtClean="0"/>
              <a:t>национальные </a:t>
            </a:r>
            <a:r>
              <a:rPr lang="ru-RU" smtClean="0"/>
              <a:t>стандарты).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229600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</a:rPr>
              <a:t>Перемещение трудовых ресурсов между странами называется 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sz="2800" b="1" i="1" u="sng" dirty="0" smtClean="0">
                <a:solidFill>
                  <a:schemeClr val="tx1"/>
                </a:solidFill>
                <a:latin typeface="Times New Roman" pitchFamily="18" charset="0"/>
              </a:rPr>
              <a:t>международной </a:t>
            </a:r>
            <a:r>
              <a:rPr lang="ru-RU" sz="2800" b="1" i="1" u="sng" dirty="0">
                <a:solidFill>
                  <a:schemeClr val="tx1"/>
                </a:solidFill>
                <a:latin typeface="Times New Roman" pitchFamily="18" charset="0"/>
              </a:rPr>
              <a:t>трудовой миграцией</a:t>
            </a:r>
            <a:endParaRPr lang="ru-RU" sz="2800" b="1" u="sng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304800" y="2743200"/>
            <a:ext cx="35814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i="1" dirty="0">
                <a:solidFill>
                  <a:schemeClr val="tx1"/>
                </a:solidFill>
                <a:latin typeface="Times New Roman" pitchFamily="18" charset="0"/>
              </a:rPr>
              <a:t>Иммиграция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– это въезд трудоспособного населения в данную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</a:rPr>
              <a:t>страну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572000" y="2667000"/>
            <a:ext cx="383381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i="1" dirty="0">
                <a:solidFill>
                  <a:schemeClr val="tx1"/>
                </a:solidFill>
                <a:latin typeface="Times New Roman" pitchFamily="18" charset="0"/>
              </a:rPr>
              <a:t>Эмиграция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– это выезд трудоспособного населения из данной 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</a:rPr>
              <a:t>страны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286000" y="4876800"/>
            <a:ext cx="424815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i="1" dirty="0">
                <a:solidFill>
                  <a:schemeClr val="tx1"/>
                </a:solidFill>
                <a:latin typeface="Times New Roman" pitchFamily="18" charset="0"/>
              </a:rPr>
              <a:t>Миграционное сальдо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– это разность иммиграции из страны и эмиграции в страну </a:t>
            </a:r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 flipH="1">
            <a:off x="1905000" y="1981200"/>
            <a:ext cx="5762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5638800" y="1981200"/>
            <a:ext cx="5762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4632" name="Line 8"/>
          <p:cNvSpPr>
            <a:spLocks noChangeShapeType="1"/>
          </p:cNvSpPr>
          <p:nvPr/>
        </p:nvSpPr>
        <p:spPr bwMode="auto">
          <a:xfrm>
            <a:off x="2819400" y="4191000"/>
            <a:ext cx="6477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4633" name="Line 9"/>
          <p:cNvSpPr>
            <a:spLocks noChangeShapeType="1"/>
          </p:cNvSpPr>
          <p:nvPr/>
        </p:nvSpPr>
        <p:spPr bwMode="auto">
          <a:xfrm flipH="1">
            <a:off x="5486400" y="4114800"/>
            <a:ext cx="5762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343400"/>
            <a:ext cx="2857500" cy="2514600"/>
          </a:xfrm>
          <a:prstGeom prst="rect">
            <a:avLst/>
          </a:prstGeom>
          <a:noFill/>
        </p:spPr>
      </p:pic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1752600" y="0"/>
            <a:ext cx="590391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Формы миграции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383857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dirty="0">
                <a:solidFill>
                  <a:srgbClr val="0033CC"/>
                </a:solidFill>
                <a:latin typeface="Times New Roman" pitchFamily="18" charset="0"/>
              </a:rPr>
              <a:t>Временная (</a:t>
            </a:r>
            <a:r>
              <a:rPr lang="ru-RU" sz="2800" b="1" dirty="0" smtClean="0">
                <a:solidFill>
                  <a:srgbClr val="0033CC"/>
                </a:solidFill>
                <a:latin typeface="Times New Roman" pitchFamily="18" charset="0"/>
              </a:rPr>
              <a:t>сезонная)</a:t>
            </a:r>
            <a:endParaRPr lang="ru-RU" sz="2800" b="1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5029200" y="1219200"/>
            <a:ext cx="3606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rgbClr val="0033CC"/>
                </a:solidFill>
                <a:latin typeface="Times New Roman" pitchFamily="18" charset="0"/>
              </a:rPr>
              <a:t>Постоянная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H="1">
            <a:off x="2971800" y="762000"/>
            <a:ext cx="7191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5715000" y="762000"/>
            <a:ext cx="5762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457200" y="2209800"/>
            <a:ext cx="29464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rgbClr val="FF0066"/>
                </a:solidFill>
                <a:latin typeface="Times New Roman" pitchFamily="18" charset="0"/>
              </a:rPr>
              <a:t>Легальная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5445124" y="2209800"/>
            <a:ext cx="36988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rgbClr val="FF0066"/>
                </a:solidFill>
                <a:latin typeface="Times New Roman" pitchFamily="18" charset="0"/>
              </a:rPr>
              <a:t>Нелегальная</a:t>
            </a: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0" y="2971800"/>
            <a:ext cx="4648200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rgbClr val="663300"/>
                </a:solidFill>
                <a:latin typeface="Times New Roman" pitchFamily="18" charset="0"/>
              </a:rPr>
              <a:t>Миграция неквалифицированных работников</a:t>
            </a: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4953000" y="2971800"/>
            <a:ext cx="4191000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b="1" dirty="0">
                <a:solidFill>
                  <a:srgbClr val="663300"/>
                </a:solidFill>
                <a:latin typeface="Times New Roman" pitchFamily="18" charset="0"/>
              </a:rPr>
              <a:t>Миграция квалифицированных работников             «утечка мозгов»</a:t>
            </a:r>
          </a:p>
        </p:txBody>
      </p:sp>
      <p:sp>
        <p:nvSpPr>
          <p:cNvPr id="153613" name="Line 13"/>
          <p:cNvSpPr>
            <a:spLocks noChangeShapeType="1"/>
          </p:cNvSpPr>
          <p:nvPr/>
        </p:nvSpPr>
        <p:spPr bwMode="auto">
          <a:xfrm flipH="1">
            <a:off x="3124200" y="1828800"/>
            <a:ext cx="7921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3614" name="Line 14"/>
          <p:cNvSpPr>
            <a:spLocks noChangeShapeType="1"/>
          </p:cNvSpPr>
          <p:nvPr/>
        </p:nvSpPr>
        <p:spPr bwMode="auto">
          <a:xfrm>
            <a:off x="5410200" y="1828800"/>
            <a:ext cx="7921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3617" name="Line 17"/>
          <p:cNvSpPr>
            <a:spLocks noChangeShapeType="1"/>
          </p:cNvSpPr>
          <p:nvPr/>
        </p:nvSpPr>
        <p:spPr bwMode="auto">
          <a:xfrm flipH="1">
            <a:off x="3124200" y="2514600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5334000" y="2514600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The Global Brain Trade Infographic"/>
          <p:cNvPicPr>
            <a:picLocks noChangeAspect="1" noChangeArrowheads="1"/>
          </p:cNvPicPr>
          <p:nvPr/>
        </p:nvPicPr>
        <p:blipFill>
          <a:blip r:embed="rId2" cstate="print"/>
          <a:srcRect b="47636"/>
          <a:stretch>
            <a:fillRect/>
          </a:stretch>
        </p:blipFill>
        <p:spPr bwMode="auto">
          <a:xfrm>
            <a:off x="457200" y="0"/>
            <a:ext cx="829966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693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rgbClr val="0033CC"/>
                </a:solidFill>
                <a:latin typeface="Times New Roman" pitchFamily="18" charset="0"/>
              </a:rPr>
              <a:t>Последствия трудовой миграции для принимающих стран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914400" y="838200"/>
            <a:ext cx="30956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>
                <a:solidFill>
                  <a:srgbClr val="0033CC"/>
                </a:solidFill>
                <a:latin typeface="Times New Roman" pitchFamily="18" charset="0"/>
              </a:rPr>
              <a:t>Выгоды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5651500" y="1052513"/>
            <a:ext cx="26654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>
                <a:solidFill>
                  <a:srgbClr val="FF0066"/>
                </a:solidFill>
                <a:latin typeface="Times New Roman" pitchFamily="18" charset="0"/>
              </a:rPr>
              <a:t>Потери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446405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Восполняется нехватка рабочей силы, возникающая в силу негативных демографических процессов </a:t>
            </a: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468313" y="2349500"/>
            <a:ext cx="41751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Работодатели имеют более низкие производственные издержки</a:t>
            </a:r>
            <a:r>
              <a:rPr lang="ru-RU" sz="2000" b="1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468313" y="3068638"/>
            <a:ext cx="4608512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Неквалифицированные иностранные работники готовы трудиться на непопулярных среди отечественных работников  местах 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611188" y="4076700"/>
            <a:ext cx="4392612" cy="1069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Если иммигрантами являются квалифицированные работники, страна экономит средства на подготовку и обучения собственных специалистов 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457200" y="5257800"/>
            <a:ext cx="4751387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Иностранные работники предъявляют спрос на товары, чем стимулируют в том числе национальную экономику 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5292725" y="1628775"/>
            <a:ext cx="3311525" cy="137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Иностранные рабочие снижают спрос работодателей на отечественную рабочую силу и стимулируют снижение зарплат в стране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5334000" y="3276600"/>
            <a:ext cx="3311525" cy="137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Может возникать социальная, культурная и межрасовая напряженность между иммигрантами и коренным населением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>
            <a:off x="5148263" y="981075"/>
            <a:ext cx="0" cy="532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533400" y="0"/>
            <a:ext cx="82089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rgbClr val="0033CC"/>
                </a:solidFill>
                <a:latin typeface="Times New Roman" pitchFamily="18" charset="0"/>
              </a:rPr>
              <a:t>Последствия трудовой миграции для стран-доноров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900113" y="1125538"/>
            <a:ext cx="30956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>
                <a:solidFill>
                  <a:srgbClr val="0033CC"/>
                </a:solidFill>
                <a:latin typeface="Times New Roman" pitchFamily="18" charset="0"/>
              </a:rPr>
              <a:t>Выгоды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5651500" y="1196975"/>
            <a:ext cx="266541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>
                <a:solidFill>
                  <a:srgbClr val="FF0066"/>
                </a:solidFill>
                <a:latin typeface="Times New Roman" pitchFamily="18" charset="0"/>
              </a:rPr>
              <a:t>Потери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395288" y="1628775"/>
            <a:ext cx="4464050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Эмиграция позволяет сгладить проблему безработицы в стране, если таковая существует </a:t>
            </a: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468313" y="2781300"/>
            <a:ext cx="4175125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Временные мигранты по возращении привозят доходы, полученные за границей, в страну</a:t>
            </a:r>
            <a:r>
              <a:rPr lang="ru-RU" sz="2000" b="1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381000" y="3810000"/>
            <a:ext cx="4392613" cy="82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Возвратившиеся эмигранты приносят в страну полезные идеи, навыки и полученную за рубежом квалификацию 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5364163" y="2205038"/>
            <a:ext cx="33115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Обострение кадровых проблем внутри страны 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5486400" y="3429000"/>
            <a:ext cx="33115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>
                <a:solidFill>
                  <a:schemeClr val="tx1"/>
                </a:solidFill>
                <a:latin typeface="Times New Roman" pitchFamily="18" charset="0"/>
              </a:rPr>
              <a:t>Недопроизводство ВВП</a:t>
            </a:r>
            <a:endParaRPr lang="ru-RU" sz="20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8972" name="Line 12"/>
          <p:cNvSpPr>
            <a:spLocks noChangeShapeType="1"/>
          </p:cNvSpPr>
          <p:nvPr/>
        </p:nvSpPr>
        <p:spPr bwMode="auto">
          <a:xfrm>
            <a:off x="5148263" y="981075"/>
            <a:ext cx="0" cy="532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90600"/>
            <a:ext cx="8382000" cy="5791200"/>
          </a:xfrm>
        </p:spPr>
        <p:txBody>
          <a:bodyPr>
            <a:normAutofit/>
          </a:bodyPr>
          <a:lstStyle/>
          <a:p>
            <a:pPr lvl="0"/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1. Мировая экономика  и ее структура.</a:t>
            </a:r>
          </a:p>
          <a:p>
            <a:pPr lvl="0"/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2. Формы международных экономических отношений.</a:t>
            </a:r>
          </a:p>
          <a:p>
            <a:pPr lvl="0"/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3. Валютный курс. Равновесие валютного рынка.</a:t>
            </a:r>
          </a:p>
          <a:p>
            <a:pPr lvl="0"/>
            <a:r>
              <a:rPr lang="ru-RU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4. Место Республики Беларусь в системе мирохозяйственных связей - </a:t>
            </a:r>
            <a:r>
              <a:rPr lang="ru-RU" sz="36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самостоятельно</a:t>
            </a:r>
            <a:endParaRPr lang="ru-RU" sz="3600" b="1" dirty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AutoShape 2"/>
          <p:cNvSpPr txBox="1">
            <a:spLocks noChangeArrowheads="1"/>
          </p:cNvSpPr>
          <p:nvPr/>
        </p:nvSpPr>
        <p:spPr>
          <a:xfrm>
            <a:off x="228600" y="0"/>
            <a:ext cx="8610600" cy="182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85800" marR="0" lvl="0" indent="-6858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Вопросы:</a:t>
            </a:r>
            <a:endParaRPr kumimoji="0" lang="ru-RU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295400" y="304800"/>
            <a:ext cx="69135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 u="sng" dirty="0">
                <a:solidFill>
                  <a:schemeClr val="tx1"/>
                </a:solidFill>
                <a:latin typeface="Times New Roman" pitchFamily="18" charset="0"/>
              </a:rPr>
              <a:t>Международное движение капитала</a:t>
            </a:r>
          </a:p>
        </p:txBody>
      </p:sp>
      <p:sp>
        <p:nvSpPr>
          <p:cNvPr id="159747" name="Line 3"/>
          <p:cNvSpPr>
            <a:spLocks noChangeShapeType="1"/>
          </p:cNvSpPr>
          <p:nvPr/>
        </p:nvSpPr>
        <p:spPr bwMode="auto">
          <a:xfrm flipH="1">
            <a:off x="2051050" y="1341438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5867400" y="1341438"/>
            <a:ext cx="7921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365918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Прямые иностранные инвестиции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4572000" y="2209800"/>
            <a:ext cx="38401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Портфельные иностранные инвестиции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152400" y="3441680"/>
            <a:ext cx="4191000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это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капиталовложения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нерезидентов в средства производства, землю, материальные запасы на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территории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страны, обычно связанные с контролем инвестором над предприятиями 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076825" y="3500438"/>
            <a:ext cx="3598863" cy="26776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это инвестиции нерезидентов в финансовые активы, а также предоставление кредитов резидентам национальной экономики </a:t>
            </a:r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1979613" y="29241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6732588" y="3068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6506"/>
            <a:ext cx="8597580" cy="48388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85800" y="152400"/>
            <a:ext cx="755967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3. </a:t>
            </a:r>
            <a:r>
              <a:rPr lang="ru-RU" sz="24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Валютный курс. Равновесие валютного рынка.</a:t>
            </a:r>
            <a:endParaRPr lang="ru-RU" sz="2400" b="1" dirty="0">
              <a:solidFill>
                <a:srgbClr val="005DA2"/>
              </a:solidFill>
              <a:latin typeface="Times New Roman" pitchFamily="18" charset="0"/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921625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i="1" dirty="0">
                <a:solidFill>
                  <a:schemeClr val="tx1"/>
                </a:solidFill>
                <a:latin typeface="Times New Roman" pitchFamily="18" charset="0"/>
              </a:rPr>
              <a:t>Национальные валюты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– это денежные единицы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стран</a:t>
            </a:r>
          </a:p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90600" y="1828800"/>
            <a:ext cx="7488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Валюты обмениваются на </a:t>
            </a:r>
            <a:r>
              <a:rPr lang="ru-RU" sz="2400" b="1" i="1" dirty="0">
                <a:solidFill>
                  <a:schemeClr val="tx1"/>
                </a:solidFill>
                <a:latin typeface="Times New Roman" pitchFamily="18" charset="0"/>
              </a:rPr>
              <a:t>валютном рынке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600" y="2590800"/>
            <a:ext cx="7632700" cy="2492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Чтобы производить расчеты между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странами необходимо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сопоставлять между собой стоимость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валют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, для чего используют понятие </a:t>
            </a:r>
            <a:r>
              <a:rPr lang="ru-RU" sz="2400" b="1" u="sng" dirty="0" smtClean="0">
                <a:solidFill>
                  <a:schemeClr val="tx1"/>
                </a:solidFill>
                <a:latin typeface="Times New Roman" pitchFamily="18" charset="0"/>
              </a:rPr>
              <a:t>валютного курса</a:t>
            </a:r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</a:rPr>
              <a:t>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цена единицы одной валюты, выраженная в единицах другой валюты </a:t>
            </a:r>
          </a:p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5122" name="Picture 2" descr="Картинки по запросу валютный кур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876800"/>
            <a:ext cx="3581400" cy="169042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8208962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e-BY" sz="2800" b="1" dirty="0">
                <a:solidFill>
                  <a:schemeClr val="tx1"/>
                </a:solidFill>
                <a:latin typeface="Times New Roman" pitchFamily="18" charset="0"/>
              </a:rPr>
              <a:t>Если курс национальной валюты растет относительно иностранной (например, за 1 доллар с течением времени дают меньше рублей), говорят о  </a:t>
            </a:r>
            <a:r>
              <a:rPr lang="be-BY" sz="2800" b="1" u="sng" dirty="0">
                <a:solidFill>
                  <a:schemeClr val="tx1"/>
                </a:solidFill>
                <a:latin typeface="Times New Roman" pitchFamily="18" charset="0"/>
              </a:rPr>
              <a:t>повышении </a:t>
            </a:r>
            <a:r>
              <a:rPr lang="be-BY" sz="2800" b="1" u="sng" dirty="0" smtClean="0">
                <a:solidFill>
                  <a:schemeClr val="tx1"/>
                </a:solidFill>
                <a:latin typeface="Times New Roman" pitchFamily="18" charset="0"/>
              </a:rPr>
              <a:t>курса </a:t>
            </a:r>
            <a:r>
              <a:rPr lang="be-BY" sz="2800" b="1" u="sng" dirty="0">
                <a:solidFill>
                  <a:schemeClr val="tx1"/>
                </a:solidFill>
                <a:latin typeface="Times New Roman" pitchFamily="18" charset="0"/>
              </a:rPr>
              <a:t>или </a:t>
            </a:r>
            <a:r>
              <a:rPr lang="be-BY" sz="2800" b="1" i="1" u="sng" dirty="0">
                <a:solidFill>
                  <a:schemeClr val="tx1"/>
                </a:solidFill>
                <a:latin typeface="Times New Roman" pitchFamily="18" charset="0"/>
              </a:rPr>
              <a:t>ревальвации</a:t>
            </a:r>
            <a:r>
              <a:rPr lang="be-BY" sz="2800" b="1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be-BY" sz="2800" b="1" dirty="0">
                <a:solidFill>
                  <a:schemeClr val="tx1"/>
                </a:solidFill>
                <a:latin typeface="Times New Roman" pitchFamily="18" charset="0"/>
              </a:rPr>
              <a:t>национальной валюты. 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381000" y="3352800"/>
            <a:ext cx="8280400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be-BY" sz="3200" b="1" dirty="0">
                <a:solidFill>
                  <a:schemeClr val="tx1"/>
                </a:solidFill>
                <a:latin typeface="Times New Roman" pitchFamily="18" charset="0"/>
              </a:rPr>
              <a:t>Если курс национальной валюты снижается (за доллар дают больше рублей), говорят о </a:t>
            </a:r>
            <a:r>
              <a:rPr lang="be-BY" sz="3200" b="1" u="sng" dirty="0">
                <a:solidFill>
                  <a:schemeClr val="tx1"/>
                </a:solidFill>
                <a:latin typeface="Times New Roman" pitchFamily="18" charset="0"/>
              </a:rPr>
              <a:t>снижении курса </a:t>
            </a:r>
            <a:r>
              <a:rPr lang="be-BY" sz="3200" b="1" u="sng" dirty="0" smtClean="0">
                <a:solidFill>
                  <a:schemeClr val="tx1"/>
                </a:solidFill>
                <a:latin typeface="Times New Roman" pitchFamily="18" charset="0"/>
              </a:rPr>
              <a:t>валюты </a:t>
            </a:r>
            <a:r>
              <a:rPr lang="be-BY" sz="3200" b="1" u="sng" dirty="0">
                <a:solidFill>
                  <a:schemeClr val="tx1"/>
                </a:solidFill>
                <a:latin typeface="Times New Roman" pitchFamily="18" charset="0"/>
              </a:rPr>
              <a:t>или ее </a:t>
            </a:r>
            <a:r>
              <a:rPr lang="be-BY" sz="3200" b="1" i="1" u="sng" dirty="0">
                <a:solidFill>
                  <a:schemeClr val="tx1"/>
                </a:solidFill>
                <a:latin typeface="Times New Roman" pitchFamily="18" charset="0"/>
              </a:rPr>
              <a:t>девальвации</a:t>
            </a:r>
            <a:r>
              <a:rPr lang="be-BY" sz="3200" b="1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4248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dirty="0">
                <a:solidFill>
                  <a:srgbClr val="00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Курс национальной валюты зависит от следующих факторов: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7921625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spcBef>
                <a:spcPct val="50000"/>
              </a:spcBef>
              <a:buAutoNum type="arabicParenR"/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Динамика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</a:rPr>
              <a:t>внешней торговли страны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</a:rPr>
              <a:t>– рост экспорта увеличивает курс национальной валюты, рост импорта снижает ее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</a:rPr>
              <a:t>курс</a:t>
            </a:r>
          </a:p>
          <a:p>
            <a:pPr marL="457200" indent="-457200" algn="l">
              <a:spcBef>
                <a:spcPct val="50000"/>
              </a:spcBef>
              <a:buFontTx/>
              <a:buAutoNum type="arabicParenR"/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Динамика потоков капитала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</a:rPr>
              <a:t>– увеличение притока капитала повышает курс национальной валюты, отток капитала снижает ее курс</a:t>
            </a:r>
          </a:p>
          <a:p>
            <a:pPr marL="457200" indent="-457200" algn="l">
              <a:spcBef>
                <a:spcPct val="50000"/>
              </a:spcBef>
              <a:buFontTx/>
              <a:buAutoNum type="arabicParenR"/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Ожидания рыночных субъектов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</a:rPr>
              <a:t>и их прогнозы относительно будущего состояния национальной и мировой экономики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7561262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>
                <a:solidFill>
                  <a:srgbClr val="0033CC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Рыночный процесс формирования курса национальной валюты можно рассмотреть с помощью модели спроса и предложения </a:t>
            </a: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76200" y="2286000"/>
            <a:ext cx="1539875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Курс национальной и иностранной </a:t>
            </a:r>
          </a:p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 валют, руб./евро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92275" y="1671638"/>
            <a:ext cx="6594475" cy="3314700"/>
            <a:chOff x="597" y="1053"/>
            <a:chExt cx="4623" cy="2088"/>
          </a:xfrm>
        </p:grpSpPr>
        <p:sp>
          <p:nvSpPr>
            <p:cNvPr id="164869" name="Line 5"/>
            <p:cNvSpPr>
              <a:spLocks noChangeShapeType="1"/>
            </p:cNvSpPr>
            <p:nvPr/>
          </p:nvSpPr>
          <p:spPr bwMode="auto">
            <a:xfrm flipV="1">
              <a:off x="918" y="1053"/>
              <a:ext cx="1" cy="15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5400">
                <a:solidFill>
                  <a:schemeClr val="tx1"/>
                </a:solidFill>
              </a:endParaRPr>
            </a:p>
          </p:txBody>
        </p:sp>
        <p:sp>
          <p:nvSpPr>
            <p:cNvPr id="164870" name="Line 6"/>
            <p:cNvSpPr>
              <a:spLocks noChangeShapeType="1"/>
            </p:cNvSpPr>
            <p:nvPr/>
          </p:nvSpPr>
          <p:spPr bwMode="auto">
            <a:xfrm>
              <a:off x="918" y="2637"/>
              <a:ext cx="41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 sz="5400">
                <a:solidFill>
                  <a:schemeClr val="tx1"/>
                </a:solidFill>
              </a:endParaRPr>
            </a:p>
          </p:txBody>
        </p:sp>
        <p:sp>
          <p:nvSpPr>
            <p:cNvPr id="164871" name="Line 7"/>
            <p:cNvSpPr>
              <a:spLocks noChangeShapeType="1"/>
            </p:cNvSpPr>
            <p:nvPr/>
          </p:nvSpPr>
          <p:spPr bwMode="auto">
            <a:xfrm>
              <a:off x="1239" y="1270"/>
              <a:ext cx="2825" cy="1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5400">
                <a:solidFill>
                  <a:schemeClr val="tx1"/>
                </a:solidFill>
              </a:endParaRPr>
            </a:p>
          </p:txBody>
        </p:sp>
        <p:sp>
          <p:nvSpPr>
            <p:cNvPr id="164872" name="Line 8"/>
            <p:cNvSpPr>
              <a:spLocks noChangeShapeType="1"/>
            </p:cNvSpPr>
            <p:nvPr/>
          </p:nvSpPr>
          <p:spPr bwMode="auto">
            <a:xfrm flipV="1">
              <a:off x="1367" y="1197"/>
              <a:ext cx="2761" cy="1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5400">
                <a:solidFill>
                  <a:schemeClr val="tx1"/>
                </a:solidFill>
              </a:endParaRPr>
            </a:p>
          </p:txBody>
        </p:sp>
        <p:sp>
          <p:nvSpPr>
            <p:cNvPr id="164874" name="Text Box 10"/>
            <p:cNvSpPr txBox="1">
              <a:spLocks noChangeArrowheads="1"/>
            </p:cNvSpPr>
            <p:nvPr/>
          </p:nvSpPr>
          <p:spPr bwMode="auto">
            <a:xfrm>
              <a:off x="597" y="2853"/>
              <a:ext cx="4623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1800" b="1" dirty="0">
                  <a:solidFill>
                    <a:schemeClr val="tx1"/>
                  </a:solidFill>
                  <a:latin typeface="Times New Roman" pitchFamily="18" charset="0"/>
                </a:rPr>
                <a:t>Объемы спроса и предложения иностранной валюты (евро)</a:t>
              </a:r>
            </a:p>
          </p:txBody>
        </p:sp>
        <p:sp>
          <p:nvSpPr>
            <p:cNvPr id="164875" name="Text Box 11"/>
            <p:cNvSpPr txBox="1">
              <a:spLocks noChangeArrowheads="1"/>
            </p:cNvSpPr>
            <p:nvPr/>
          </p:nvSpPr>
          <p:spPr bwMode="auto">
            <a:xfrm>
              <a:off x="3577" y="1056"/>
              <a:ext cx="321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sz="1800" b="1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endParaRPr lang="ru-RU" sz="1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64876" name="Text Box 12"/>
            <p:cNvSpPr txBox="1">
              <a:spLocks noChangeArrowheads="1"/>
            </p:cNvSpPr>
            <p:nvPr/>
          </p:nvSpPr>
          <p:spPr bwMode="auto">
            <a:xfrm>
              <a:off x="1432" y="1125"/>
              <a:ext cx="321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ru-RU" sz="1800" b="1" i="1" dirty="0">
                  <a:solidFill>
                    <a:schemeClr val="tx1"/>
                  </a:solidFill>
                  <a:latin typeface="Times New Roman" pitchFamily="18" charset="0"/>
                </a:rPr>
                <a:t>D</a:t>
              </a:r>
              <a:endParaRPr lang="ru-RU" sz="1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64877" name="Line 13"/>
            <p:cNvSpPr>
              <a:spLocks noChangeShapeType="1"/>
            </p:cNvSpPr>
            <p:nvPr/>
          </p:nvSpPr>
          <p:spPr bwMode="auto">
            <a:xfrm>
              <a:off x="2652" y="1845"/>
              <a:ext cx="1" cy="7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 sz="5400">
                <a:solidFill>
                  <a:schemeClr val="tx1"/>
                </a:solidFill>
              </a:endParaRPr>
            </a:p>
          </p:txBody>
        </p:sp>
        <p:sp>
          <p:nvSpPr>
            <p:cNvPr id="164878" name="Line 14"/>
            <p:cNvSpPr>
              <a:spLocks noChangeShapeType="1"/>
            </p:cNvSpPr>
            <p:nvPr/>
          </p:nvSpPr>
          <p:spPr bwMode="auto">
            <a:xfrm flipH="1">
              <a:off x="916" y="1845"/>
              <a:ext cx="17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ru-RU" sz="5400">
                <a:solidFill>
                  <a:schemeClr val="tx1"/>
                </a:solidFill>
              </a:endParaRPr>
            </a:p>
          </p:txBody>
        </p:sp>
        <p:sp>
          <p:nvSpPr>
            <p:cNvPr id="164879" name="Text Box 15"/>
            <p:cNvSpPr txBox="1">
              <a:spLocks noChangeArrowheads="1"/>
            </p:cNvSpPr>
            <p:nvPr/>
          </p:nvSpPr>
          <p:spPr bwMode="auto">
            <a:xfrm>
              <a:off x="2587" y="2637"/>
              <a:ext cx="296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sz="1800" b="1" i="1" dirty="0">
                  <a:solidFill>
                    <a:schemeClr val="tx1"/>
                  </a:solidFill>
                  <a:latin typeface="Times New Roman" pitchFamily="18" charset="0"/>
                </a:rPr>
                <a:t>Q</a:t>
              </a:r>
              <a:endParaRPr lang="ru-RU" sz="1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64880" name="Text Box 16"/>
            <p:cNvSpPr txBox="1">
              <a:spLocks noChangeArrowheads="1"/>
            </p:cNvSpPr>
            <p:nvPr/>
          </p:nvSpPr>
          <p:spPr bwMode="auto">
            <a:xfrm>
              <a:off x="661" y="1773"/>
              <a:ext cx="321" cy="2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sz="1800" b="1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endParaRPr lang="ru-RU" sz="1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228600" y="5181600"/>
            <a:ext cx="80645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</a:rPr>
              <a:t> –предложение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иностранной валюты; 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/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D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</a:rPr>
              <a:t> –спрос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на иностранную валюту; 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/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– равновесный объем продажи иностранной валюты на рынке; 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/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– равновесный рыночный курс валюты.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200400" y="1600200"/>
            <a:ext cx="4029719" cy="1828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ru-RU" sz="5400">
              <a:solidFill>
                <a:schemeClr val="tx1"/>
              </a:solidFill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505200" y="1371600"/>
            <a:ext cx="45789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</a:rPr>
              <a:t>D1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 flipV="1">
            <a:off x="2133599" y="2514600"/>
            <a:ext cx="3235463" cy="76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 sz="5400">
              <a:solidFill>
                <a:schemeClr val="tx1"/>
              </a:solidFill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5410199" y="2590800"/>
            <a:ext cx="45719" cy="16002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 sz="5400">
              <a:solidFill>
                <a:schemeClr val="tx1"/>
              </a:solidFill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257800" y="4191000"/>
            <a:ext cx="422091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1676400" y="2286000"/>
            <a:ext cx="45789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 flipV="1">
            <a:off x="3429000" y="2286000"/>
            <a:ext cx="3938426" cy="19431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ru-RU" sz="5400">
              <a:solidFill>
                <a:schemeClr val="tx1"/>
              </a:solidFill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086600" y="1828800"/>
            <a:ext cx="457890" cy="34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/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ru-RU" sz="1800" b="1" i="1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ru-RU" sz="1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H="1">
            <a:off x="4648199" y="2895599"/>
            <a:ext cx="1406663" cy="45719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 sz="5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79200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Различные способы формирования курса национальной валюты называются </a:t>
            </a:r>
            <a:r>
              <a:rPr lang="ru-RU" sz="2000" b="1" u="sng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системами валютных курсов 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3240087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курс национальной валюты определяется рынком и свободно изменяется под действием спроса и предложения, это </a:t>
            </a: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система плавающего валютного курса</a:t>
            </a:r>
            <a:r>
              <a:rPr lang="ru-RU" sz="1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962400" y="1447800"/>
            <a:ext cx="4545012" cy="4893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Если курс национальной валюты определяется </a:t>
            </a:r>
            <a:r>
              <a:rPr lang="ru-RU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государством, </a:t>
            </a:r>
            <a:r>
              <a:rPr lang="ru-RU" sz="24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которое стремится его поддерживать на установленном уровне по отношению к определенной иностранной валюте (или корзине валют), это </a:t>
            </a:r>
            <a:r>
              <a:rPr lang="ru-RU" sz="24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система фиксированного валютного курса </a:t>
            </a:r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 flipH="1">
            <a:off x="3733800" y="1066800"/>
            <a:ext cx="3587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5105400" y="10668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9216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Государство может вмешиваться в функционирование валютного рынка с целью воздействия на валютный курс. 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228600" y="1773238"/>
            <a:ext cx="38385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Центральные банки могут осуществлять </a:t>
            </a:r>
            <a:r>
              <a:rPr lang="ru-RU" sz="1600" b="1" u="sng" dirty="0">
                <a:solidFill>
                  <a:schemeClr val="tx1"/>
                </a:solidFill>
                <a:latin typeface="Times New Roman" pitchFamily="18" charset="0"/>
              </a:rPr>
              <a:t>валютные интервенции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, т.е. куплю-продажу иностранной валюты 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191000" y="5029200"/>
            <a:ext cx="417671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Для того, чтобы иметь возможность осуществлять сделки с валютой, центральные банки стран должны иметь определенный ее </a:t>
            </a: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</a:rPr>
              <a:t>запас,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который называется </a:t>
            </a:r>
            <a:r>
              <a:rPr lang="ru-RU" sz="1600" b="1" u="sng" dirty="0">
                <a:solidFill>
                  <a:schemeClr val="tx1"/>
                </a:solidFill>
                <a:latin typeface="Times New Roman" pitchFamily="18" charset="0"/>
              </a:rPr>
              <a:t>золотовалютными резервами страны 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4211638" y="1844675"/>
            <a:ext cx="4535487" cy="1130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Государство может использовать </a:t>
            </a:r>
            <a:r>
              <a:rPr lang="ru-RU" sz="1600" b="1" u="sng" dirty="0" smtClean="0">
                <a:solidFill>
                  <a:schemeClr val="tx1"/>
                </a:solidFill>
                <a:latin typeface="Times New Roman" pitchFamily="18" charset="0"/>
              </a:rPr>
              <a:t>валютные </a:t>
            </a:r>
            <a:r>
              <a:rPr lang="ru-RU" sz="1600" b="1" u="sng" dirty="0">
                <a:solidFill>
                  <a:schemeClr val="tx1"/>
                </a:solidFill>
                <a:latin typeface="Times New Roman" pitchFamily="18" charset="0"/>
              </a:rPr>
              <a:t>ограничения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, т.е. правила по ограничению или запрету некоторых сделок с иностранными валютами и золотом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 flipH="1">
            <a:off x="2700338" y="1341438"/>
            <a:ext cx="5032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3352801" y="4800600"/>
            <a:ext cx="838200" cy="685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>
            <a:off x="5508625" y="1341438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43372" name="Line 12"/>
          <p:cNvSpPr>
            <a:spLocks noChangeShapeType="1"/>
          </p:cNvSpPr>
          <p:nvPr/>
        </p:nvSpPr>
        <p:spPr bwMode="auto">
          <a:xfrm flipH="1">
            <a:off x="1979613" y="31416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611188" y="3716338"/>
            <a:ext cx="2952750" cy="2000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В целях повышения курса национальной валюты центральные банки продают иностранную валюту, </a:t>
            </a:r>
            <a:endParaRPr lang="ru-RU" sz="16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sz="1600" b="1" dirty="0" smtClean="0">
                <a:solidFill>
                  <a:schemeClr val="tx1"/>
                </a:solidFill>
                <a:latin typeface="Times New Roman" pitchFamily="18" charset="0"/>
              </a:rPr>
              <a:t>а 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</a:rPr>
              <a:t>для снижения курса национальной валюты – скупают иностранную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pic>
        <p:nvPicPr>
          <p:cNvPr id="37890" name="Picture 2" descr="Картинки по запросу золотовалютный резерв"/>
          <p:cNvPicPr>
            <a:picLocks noChangeAspect="1" noChangeArrowheads="1"/>
          </p:cNvPicPr>
          <p:nvPr/>
        </p:nvPicPr>
        <p:blipFill>
          <a:blip r:embed="rId2" cstate="print"/>
          <a:srcRect l="18667" r="17333" b="32203"/>
          <a:stretch>
            <a:fillRect/>
          </a:stretch>
        </p:blipFill>
        <p:spPr bwMode="auto">
          <a:xfrm>
            <a:off x="4495800" y="3124200"/>
            <a:ext cx="3657600" cy="1905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704137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u="sng" dirty="0">
                <a:solidFill>
                  <a:schemeClr val="tx1"/>
                </a:solidFill>
                <a:latin typeface="Times New Roman" pitchFamily="18" charset="0"/>
              </a:rPr>
              <a:t>Номинальный валютный курс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выражается в текущих ценах обмениваемых валют, не учитывающий уровень инфляции по обеим валютам 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84213" y="1916113"/>
            <a:ext cx="79200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u="sng" dirty="0">
                <a:solidFill>
                  <a:schemeClr val="tx1"/>
                </a:solidFill>
                <a:latin typeface="Times New Roman" pitchFamily="18" charset="0"/>
              </a:rPr>
              <a:t>Реальный валютный курс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учитывает уровень инфляции в странах-эмитентах обмениваемых валют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2667000" y="2743200"/>
          <a:ext cx="3657600" cy="1766626"/>
        </p:xfrm>
        <a:graphic>
          <a:graphicData uri="http://schemas.openxmlformats.org/presentationml/2006/ole">
            <p:oleObj spid="_x0000_s1028" name="Формула" r:id="rId3" imgW="965200" imgH="431800" progId="Equation.3">
              <p:embed/>
            </p:oleObj>
          </a:graphicData>
        </a:graphic>
      </p:graphicFrame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572000"/>
            <a:ext cx="7632700" cy="1892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где </a:t>
            </a:r>
            <a:r>
              <a:rPr lang="en-US" sz="1800" b="1" i="1" dirty="0">
                <a:solidFill>
                  <a:schemeClr val="tx1"/>
                </a:solidFill>
                <a:latin typeface="Times New Roman" pitchFamily="18" charset="0"/>
              </a:rPr>
              <a:t>ER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 – реальный валютный курс в прямой котировке (количество единиц национальной валюты за единицу иностранной); 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EN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– номинальный валютный курс в прямой котировке; </a:t>
            </a:r>
            <a:endParaRPr lang="ru-RU" sz="1800" b="1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IPF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– индекс цен (уровень инфляции) в 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</a:rPr>
              <a:t>другой стране; </a:t>
            </a:r>
          </a:p>
          <a:p>
            <a:pPr>
              <a:spcBef>
                <a:spcPct val="50000"/>
              </a:spcBef>
            </a:pPr>
            <a:r>
              <a:rPr lang="en-US" sz="1800" b="1" i="1" dirty="0" smtClean="0">
                <a:solidFill>
                  <a:schemeClr val="tx1"/>
                </a:solidFill>
                <a:latin typeface="Times New Roman" pitchFamily="18" charset="0"/>
              </a:rPr>
              <a:t>IPD</a:t>
            </a:r>
            <a:r>
              <a:rPr lang="ru-RU" sz="18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latin typeface="Times New Roman" pitchFamily="18" charset="0"/>
              </a:rPr>
              <a:t>– индекс цен внутри страны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971800" y="152400"/>
            <a:ext cx="5795962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u="sng" dirty="0" smtClean="0">
                <a:solidFill>
                  <a:schemeClr val="tx1"/>
                </a:solidFill>
                <a:latin typeface="Times New Roman" pitchFamily="18" charset="0"/>
              </a:rPr>
              <a:t>Паритет </a:t>
            </a:r>
            <a:r>
              <a:rPr lang="ru-RU" sz="2000" b="1" u="sng" dirty="0">
                <a:solidFill>
                  <a:schemeClr val="tx1"/>
                </a:solidFill>
                <a:latin typeface="Times New Roman" pitchFamily="18" charset="0"/>
              </a:rPr>
              <a:t>покупательной </a:t>
            </a:r>
            <a:r>
              <a:rPr lang="ru-RU" sz="2000" b="1" u="sng" dirty="0" smtClean="0">
                <a:solidFill>
                  <a:schemeClr val="tx1"/>
                </a:solidFill>
                <a:latin typeface="Times New Roman" pitchFamily="18" charset="0"/>
              </a:rPr>
              <a:t>способности</a:t>
            </a:r>
            <a:r>
              <a:rPr lang="ru-RU" sz="2000" b="1" dirty="0" smtClean="0">
                <a:solidFill>
                  <a:schemeClr val="tx1"/>
                </a:solidFill>
                <a:latin typeface="Times New Roman" pitchFamily="18" charset="0"/>
              </a:rPr>
              <a:t> - курс 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валют, устанавливаемый по их покупательной способности применительно к </a:t>
            </a:r>
            <a:r>
              <a:rPr lang="ru-RU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определенному</a:t>
            </a:r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</a:rPr>
              <a:t> набору товаров и услуг 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133600" y="1447800"/>
            <a:ext cx="7310437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«Индекс 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гамбургера </a:t>
            </a:r>
          </a:p>
          <a:p>
            <a:pPr algn="ctr">
              <a:spcBef>
                <a:spcPct val="50000"/>
              </a:spcBef>
            </a:pP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(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биг-мака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)»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</a:endParaRPr>
          </a:p>
        </p:txBody>
      </p:sp>
      <p:pic>
        <p:nvPicPr>
          <p:cNvPr id="40962" name="Picture 2" descr="Индекс Биг-мака в разных странах"/>
          <p:cNvPicPr>
            <a:picLocks noChangeAspect="1" noChangeArrowheads="1"/>
          </p:cNvPicPr>
          <p:nvPr/>
        </p:nvPicPr>
        <p:blipFill>
          <a:blip r:embed="rId2" cstate="print"/>
          <a:srcRect b="3003"/>
          <a:stretch>
            <a:fillRect/>
          </a:stretch>
        </p:blipFill>
        <p:spPr bwMode="auto">
          <a:xfrm>
            <a:off x="-1" y="0"/>
            <a:ext cx="2837793" cy="6858000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71800" y="3124200"/>
            <a:ext cx="5795962" cy="31700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Считается, что стоимость производства 1 гамбургера во всех странах примерно одинакова</a:t>
            </a:r>
          </a:p>
          <a:p>
            <a:pPr>
              <a:spcBef>
                <a:spcPct val="50000"/>
              </a:spcBef>
            </a:pPr>
            <a:r>
              <a:rPr lang="ru-RU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валюта оценена точно, если за одни и те же деньги в разных странах можно купить одинаковые товары или услуги</a:t>
            </a:r>
            <a:endParaRPr lang="ru-RU" sz="20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ru-RU" sz="2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Индекс показывает недооцененную (-) и переоцененную (+) валюту по отношению к доллару США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"/>
            <a:ext cx="8610600" cy="1676400"/>
          </a:xfrm>
        </p:spPr>
        <p:txBody>
          <a:bodyPr>
            <a:noAutofit/>
          </a:bodyPr>
          <a:lstStyle/>
          <a:p>
            <a:pPr marL="685800" indent="-685800">
              <a:buNone/>
            </a:pPr>
            <a:r>
              <a:rPr lang="ru-RU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 </a:t>
            </a:r>
            <a:r>
              <a:rPr lang="ru-RU" sz="3200" b="1" dirty="0" smtClean="0">
                <a:solidFill>
                  <a:srgbClr val="FF33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ru-RU" sz="32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Мировая экономика  и ее структура.</a:t>
            </a:r>
            <a:endParaRPr lang="ru-RU" sz="3200" b="1" i="1" dirty="0" smtClean="0">
              <a:solidFill>
                <a:srgbClr val="005DA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52400" y="1752600"/>
            <a:ext cx="80010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ru-RU" sz="4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667000" y="1295400"/>
            <a:ext cx="39608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600" b="1">
                <a:solidFill>
                  <a:schemeClr val="tx1"/>
                </a:solidFill>
                <a:latin typeface="Times New Roman" pitchFamily="18" charset="0"/>
              </a:rPr>
              <a:t>Мировая экономика</a:t>
            </a:r>
          </a:p>
        </p:txBody>
      </p: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457200" y="2590803"/>
            <a:ext cx="3816350" cy="1416052"/>
            <a:chOff x="204" y="1071"/>
            <a:chExt cx="2404" cy="892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204" y="1207"/>
              <a:ext cx="240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это совокупность всех национальных экономик мира </a:t>
              </a: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1565" y="1071"/>
              <a:ext cx="5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ru-RU" sz="60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4648200" y="2743203"/>
            <a:ext cx="4103687" cy="1416052"/>
            <a:chOff x="2925" y="1071"/>
            <a:chExt cx="2585" cy="892"/>
          </a:xfrm>
        </p:grpSpPr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925" y="1207"/>
              <a:ext cx="258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400" b="1" dirty="0">
                  <a:solidFill>
                    <a:schemeClr val="tx1"/>
                  </a:solidFill>
                  <a:latin typeface="Times New Roman" pitchFamily="18" charset="0"/>
                </a:rPr>
                <a:t>это система международных экономических взаимоотношений 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833" y="1071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ru-RU" sz="6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" y="-1066800"/>
            <a:ext cx="7772400" cy="3342162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  <a:t>Спасибо за внимание!</a:t>
            </a:r>
            <a:br>
              <a:rPr lang="ru-RU" sz="4800" dirty="0" smtClean="0">
                <a:solidFill>
                  <a:srgbClr val="005DA2"/>
                </a:solidFill>
                <a:latin typeface="Arial" pitchFamily="34" charset="0"/>
                <a:cs typeface="Arial" pitchFamily="34" charset="0"/>
              </a:rPr>
            </a:br>
            <a:endParaRPr lang="ru-RU" sz="4800" dirty="0">
              <a:solidFill>
                <a:srgbClr val="005DA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734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print"/>
          <a:srcRect b="7556"/>
          <a:stretch>
            <a:fillRect/>
          </a:stretch>
        </p:blipFill>
        <p:spPr bwMode="auto">
          <a:xfrm>
            <a:off x="2439865" y="1905000"/>
            <a:ext cx="6704135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05DA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Предпосылки становления мировой экономики</a:t>
            </a:r>
            <a:endParaRPr lang="ru-RU" sz="3600" b="1" dirty="0">
              <a:solidFill>
                <a:srgbClr val="005DA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7467600" cy="380695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международное разделение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труда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усилением экономического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взаимодействия и взаимозависимости наций</a:t>
            </a:r>
          </a:p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НТП и развитие 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промышленности</a:t>
            </a:r>
          </a:p>
          <a:p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глобализация</a:t>
            </a:r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44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195513" y="476250"/>
            <a:ext cx="54006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>
                <a:solidFill>
                  <a:srgbClr val="0033CC"/>
                </a:solidFill>
                <a:latin typeface="Times New Roman" pitchFamily="18" charset="0"/>
              </a:rPr>
              <a:t>Структура мировой экономики</a:t>
            </a: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5638800" y="1600200"/>
            <a:ext cx="2971800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u="sng" dirty="0" smtClean="0">
                <a:solidFill>
                  <a:schemeClr val="tx1"/>
                </a:solidFill>
                <a:latin typeface="Times New Roman" pitchFamily="18" charset="0"/>
              </a:rPr>
              <a:t>Территориальная: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деление на географические регионы (Европа, Азия, Ближний и Средний Восток). </a:t>
            </a:r>
          </a:p>
          <a:p>
            <a:pPr algn="ctr">
              <a:spcBef>
                <a:spcPct val="50000"/>
              </a:spcBef>
            </a:pPr>
            <a:endParaRPr lang="ru-RU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152400" y="1447800"/>
            <a:ext cx="2590800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u="sng" dirty="0">
                <a:solidFill>
                  <a:schemeClr val="tx1"/>
                </a:solidFill>
                <a:latin typeface="Times New Roman" pitchFamily="18" charset="0"/>
              </a:rPr>
              <a:t>По уровню экономического </a:t>
            </a:r>
            <a:r>
              <a:rPr lang="ru-RU" sz="2400" b="1" u="sng" dirty="0" smtClean="0">
                <a:solidFill>
                  <a:schemeClr val="tx1"/>
                </a:solidFill>
                <a:latin typeface="Times New Roman" pitchFamily="18" charset="0"/>
              </a:rPr>
              <a:t>развития:</a:t>
            </a:r>
          </a:p>
          <a:p>
            <a:pPr algn="ctr">
              <a:spcBef>
                <a:spcPct val="500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По ВВП на душу населения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>
            <a:off x="7239000" y="990600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44398" name="Line 14"/>
          <p:cNvSpPr>
            <a:spLocks noChangeShapeType="1"/>
          </p:cNvSpPr>
          <p:nvPr/>
        </p:nvSpPr>
        <p:spPr bwMode="auto">
          <a:xfrm flipH="1">
            <a:off x="2133600" y="1052513"/>
            <a:ext cx="998538" cy="319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2895600" y="2438400"/>
            <a:ext cx="2590800" cy="2492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u="sng" dirty="0">
                <a:solidFill>
                  <a:schemeClr val="tx1"/>
                </a:solidFill>
                <a:latin typeface="Times New Roman" pitchFamily="18" charset="0"/>
              </a:rPr>
              <a:t>По величине экономического </a:t>
            </a:r>
            <a:r>
              <a:rPr lang="ru-RU" sz="2400" b="1" u="sng" dirty="0" smtClean="0">
                <a:solidFill>
                  <a:schemeClr val="tx1"/>
                </a:solidFill>
                <a:latin typeface="Times New Roman" pitchFamily="18" charset="0"/>
              </a:rPr>
              <a:t>потенциала:</a:t>
            </a:r>
          </a:p>
          <a:p>
            <a:pPr algn="ctr">
              <a:spcBef>
                <a:spcPct val="500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Развитые, развивающиеся, переходные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4953000" y="4267200"/>
            <a:ext cx="3733800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u="sng" dirty="0">
                <a:solidFill>
                  <a:schemeClr val="tx1"/>
                </a:solidFill>
                <a:latin typeface="Times New Roman" pitchFamily="18" charset="0"/>
              </a:rPr>
              <a:t>По характеру внешнеэкономических </a:t>
            </a:r>
            <a:r>
              <a:rPr lang="ru-RU" sz="2400" b="1" u="sng" dirty="0" smtClean="0">
                <a:solidFill>
                  <a:schemeClr val="tx1"/>
                </a:solidFill>
                <a:latin typeface="Times New Roman" pitchFamily="18" charset="0"/>
              </a:rPr>
              <a:t>связей:</a:t>
            </a:r>
          </a:p>
          <a:p>
            <a:pPr algn="ctr">
              <a:spcBef>
                <a:spcPct val="500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Открытые и закрытые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4402" name="Line 18"/>
          <p:cNvSpPr>
            <a:spLocks noChangeShapeType="1"/>
          </p:cNvSpPr>
          <p:nvPr/>
        </p:nvSpPr>
        <p:spPr bwMode="auto">
          <a:xfrm>
            <a:off x="4356100" y="105251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44404" name="Line 20"/>
          <p:cNvSpPr>
            <a:spLocks noChangeShapeType="1"/>
          </p:cNvSpPr>
          <p:nvPr/>
        </p:nvSpPr>
        <p:spPr bwMode="auto">
          <a:xfrm>
            <a:off x="5338442" y="1066799"/>
            <a:ext cx="452758" cy="3276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 flipH="1">
            <a:off x="2209800" y="1066800"/>
            <a:ext cx="1109662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144406" name="Text Box 22"/>
          <p:cNvSpPr txBox="1">
            <a:spLocks noChangeArrowheads="1"/>
          </p:cNvSpPr>
          <p:nvPr/>
        </p:nvSpPr>
        <p:spPr bwMode="auto">
          <a:xfrm>
            <a:off x="533400" y="4953000"/>
            <a:ext cx="327660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u="sng" dirty="0">
                <a:solidFill>
                  <a:schemeClr val="tx1"/>
                </a:solidFill>
                <a:latin typeface="Times New Roman" pitchFamily="18" charset="0"/>
              </a:rPr>
              <a:t>По степени влияния на </a:t>
            </a:r>
            <a:r>
              <a:rPr lang="ru-RU" sz="2400" b="1" u="sng" dirty="0" smtClean="0">
                <a:solidFill>
                  <a:schemeClr val="tx1"/>
                </a:solidFill>
                <a:latin typeface="Times New Roman" pitchFamily="18" charset="0"/>
              </a:rPr>
              <a:t>мировые рынки:</a:t>
            </a:r>
          </a:p>
          <a:p>
            <a:pPr algn="ctr">
              <a:spcBef>
                <a:spcPct val="50000"/>
              </a:spcBef>
            </a:pP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</a:rPr>
              <a:t>Малые и большие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6802" name="Picture 2" descr="Картинки по запросу world econom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74376"/>
            <a:ext cx="9144000" cy="5378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62914" cy="11430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2800" b="1" dirty="0" smtClean="0">
                <a:solidFill>
                  <a:srgbClr val="005DA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Глобализация как фактор развития современной мировой экономики                                                                          </a:t>
            </a:r>
            <a:endParaRPr lang="ru-RU" sz="2800" b="1" dirty="0">
              <a:solidFill>
                <a:srgbClr val="005DA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18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Г</a:t>
            </a:r>
            <a:r>
              <a:rPr lang="ru-RU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лобализация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– высшая стадия взаимосвязи хозяйственной жизни разных стран. 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Черты:</a:t>
            </a:r>
          </a:p>
          <a:p>
            <a:pPr>
              <a:buNone/>
            </a:pP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1) Установление единых принципов рыночного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хозяйства.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2)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Гармонизация 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технологических, статистических, бухгалтерских,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финансовых и 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др. стандартов.</a:t>
            </a:r>
          </a:p>
          <a:p>
            <a:pPr>
              <a:buNone/>
            </a:pP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3) Возрастающая роль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ТНК - наиболее 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отчетливо выражено в банковской сфере.</a:t>
            </a:r>
          </a:p>
          <a:p>
            <a:pPr>
              <a:buNone/>
            </a:pP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4) Усиление роли 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международных экономических и финансовых организаций (МВФ, МБРР, ВТО и др.).</a:t>
            </a:r>
          </a:p>
          <a:p>
            <a:pPr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Расширение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интеграционных 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связей 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ru-RU" dirty="0">
                <a:latin typeface="Verdana" pitchFamily="34" charset="0"/>
                <a:ea typeface="Verdana" pitchFamily="34" charset="0"/>
                <a:cs typeface="Verdana" pitchFamily="34" charset="0"/>
              </a:rPr>
              <a:t>ЕС, БРИКС, НАФТА, АСЕАН, МЕРКОСУР и др</a:t>
            </a:r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.)  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ru-RU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09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35258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ГЛОБАЛИЗАЦИЯ – ПЛЮСЫ И МИНУСЫ – </a:t>
            </a:r>
          </a:p>
          <a:p>
            <a:pPr algn="ctr">
              <a:buNone/>
            </a:pP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</a:rPr>
              <a:t>что перевешивает?</a:t>
            </a:r>
            <a:endParaRPr lang="ru-RU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ÐÐ°ÑÑÐ¸Ð½ÐºÐ¸ Ð¿Ð¾ Ð·Ð°Ð¿ÑÐ¾ÑÑ Ð³Ð»Ð¾Ð±Ð°Ð»Ð¸Ð·Ð°ÑÐ¸Ñ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000372"/>
            <a:ext cx="3643338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762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6092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Плюсы: 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способствует повышению эффективности мирового хозяйства, 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ускорение НТП и социального прогресса человечества.</a:t>
            </a: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Минусы: 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выигрыши распределяются неравномерно: есть выигравшие, есть проигравшие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быстрое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перенесение экономических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кризисов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из одних стран в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другие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ослабляет возможности национальных экономик 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88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1411</Words>
  <Application>Microsoft Office PowerPoint</Application>
  <PresentationFormat>Экран (4:3)</PresentationFormat>
  <Paragraphs>163</Paragraphs>
  <Slides>30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2" baseType="lpstr">
      <vt:lpstr>Эркер</vt:lpstr>
      <vt:lpstr>Формула</vt:lpstr>
      <vt:lpstr>Тема 13: МИРОВАЯ ЭКОНОМИКА И ТЕНДЕНЦИИ  ЕЕ РАЗВИТИЯ  </vt:lpstr>
      <vt:lpstr>Слайд 2</vt:lpstr>
      <vt:lpstr>Слайд 3</vt:lpstr>
      <vt:lpstr>Предпосылки становления мировой экономики</vt:lpstr>
      <vt:lpstr>Слайд 5</vt:lpstr>
      <vt:lpstr>Слайд 6</vt:lpstr>
      <vt:lpstr>Глобализация как фактор развития современной мировой экономики                                                                          </vt:lpstr>
      <vt:lpstr>Слайд 8</vt:lpstr>
      <vt:lpstr>Слайд 9</vt:lpstr>
      <vt:lpstr>Слайд 10</vt:lpstr>
      <vt:lpstr>Развитие теорий международной торговли</vt:lpstr>
      <vt:lpstr>Развитие теорий международной торговли (2)</vt:lpstr>
      <vt:lpstr>Регулирование международной торговли</vt:lpstr>
      <vt:lpstr>Нетарифные методы торгового регулирования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Спасибо за внимание! </vt:lpstr>
    </vt:vector>
  </TitlesOfParts>
  <Company>Asbs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ket</dc:creator>
  <cp:lastModifiedBy>Дом</cp:lastModifiedBy>
  <cp:revision>396</cp:revision>
  <dcterms:created xsi:type="dcterms:W3CDTF">2005-11-15T18:07:50Z</dcterms:created>
  <dcterms:modified xsi:type="dcterms:W3CDTF">2019-12-02T21:07:14Z</dcterms:modified>
</cp:coreProperties>
</file>