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56"/>
  </p:notesMasterIdLst>
  <p:handoutMasterIdLst>
    <p:handoutMasterId r:id="rId57"/>
  </p:handoutMasterIdLst>
  <p:sldIdLst>
    <p:sldId id="687" r:id="rId2"/>
    <p:sldId id="531" r:id="rId3"/>
    <p:sldId id="488" r:id="rId4"/>
    <p:sldId id="683" r:id="rId5"/>
    <p:sldId id="633" r:id="rId6"/>
    <p:sldId id="627" r:id="rId7"/>
    <p:sldId id="628" r:id="rId8"/>
    <p:sldId id="634" r:id="rId9"/>
    <p:sldId id="697" r:id="rId10"/>
    <p:sldId id="629" r:id="rId11"/>
    <p:sldId id="631" r:id="rId12"/>
    <p:sldId id="632" r:id="rId13"/>
    <p:sldId id="688" r:id="rId14"/>
    <p:sldId id="684" r:id="rId15"/>
    <p:sldId id="636" r:id="rId16"/>
    <p:sldId id="637" r:id="rId17"/>
    <p:sldId id="689" r:id="rId18"/>
    <p:sldId id="638" r:id="rId19"/>
    <p:sldId id="690" r:id="rId20"/>
    <p:sldId id="639" r:id="rId21"/>
    <p:sldId id="698" r:id="rId22"/>
    <p:sldId id="640" r:id="rId23"/>
    <p:sldId id="692" r:id="rId24"/>
    <p:sldId id="642" r:id="rId25"/>
    <p:sldId id="644" r:id="rId26"/>
    <p:sldId id="691" r:id="rId27"/>
    <p:sldId id="701" r:id="rId28"/>
    <p:sldId id="648" r:id="rId29"/>
    <p:sldId id="651" r:id="rId30"/>
    <p:sldId id="652" r:id="rId31"/>
    <p:sldId id="693" r:id="rId32"/>
    <p:sldId id="653" r:id="rId33"/>
    <p:sldId id="654" r:id="rId34"/>
    <p:sldId id="655" r:id="rId35"/>
    <p:sldId id="699" r:id="rId36"/>
    <p:sldId id="657" r:id="rId37"/>
    <p:sldId id="658" r:id="rId38"/>
    <p:sldId id="659" r:id="rId39"/>
    <p:sldId id="660" r:id="rId40"/>
    <p:sldId id="663" r:id="rId41"/>
    <p:sldId id="668" r:id="rId42"/>
    <p:sldId id="669" r:id="rId43"/>
    <p:sldId id="671" r:id="rId44"/>
    <p:sldId id="672" r:id="rId45"/>
    <p:sldId id="685" r:id="rId46"/>
    <p:sldId id="675" r:id="rId47"/>
    <p:sldId id="686" r:id="rId48"/>
    <p:sldId id="677" r:id="rId49"/>
    <p:sldId id="678" r:id="rId50"/>
    <p:sldId id="694" r:id="rId51"/>
    <p:sldId id="695" r:id="rId52"/>
    <p:sldId id="700" r:id="rId53"/>
    <p:sldId id="682" r:id="rId54"/>
    <p:sldId id="525" r:id="rId55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D795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3" autoAdjust="0"/>
    <p:restoredTop sz="94539" autoAdjust="0"/>
  </p:normalViewPr>
  <p:slideViewPr>
    <p:cSldViewPr>
      <p:cViewPr varScale="1">
        <p:scale>
          <a:sx n="86" d="100"/>
          <a:sy n="86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" y="233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3D46D4-E8CA-4CA7-8221-F3B65DB1AB2F}" type="datetimeFigureOut">
              <a:rPr lang="ru-RU"/>
              <a:pPr>
                <a:defRPr/>
              </a:pPr>
              <a:t>17.11.2020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3FFA8F2-7D85-4A0E-B96A-8BFE15304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94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7252D7B9-6CE2-4F43-940B-AB77345677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e-BY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E242E-37E5-438C-BD6F-3F4DCA032FF6}" type="slidenum">
              <a:rPr lang="ru-RU" smtClean="0">
                <a:cs typeface="Arial" charset="0"/>
              </a:rPr>
              <a:pPr/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C37393-9BCC-400C-B0F6-2117719FCC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48D00-D11F-494B-A847-3BEB3C4EC0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90A4-6249-447E-B8D2-F1D49DDCA5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08675-8A66-4CE4-A687-6C8DF0198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B265-86B8-48B4-A41D-D3CB99F02B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C14C6-46C0-445F-84CA-56F1CA941F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5D30-1D0E-4B7B-ABCA-524E33DD3A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07CB3-70CF-480F-9C49-CDB166D170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C49A28-5DE4-4F31-A303-1FBB3B0BE3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5614-44D4-4E92-8FFF-38DF9BAE8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726A3A-D55B-4F7D-A672-EAD043DC89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CEE9A1-EF81-4BCB-9242-922D69F2F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AB54A-7681-4B3D-A78F-0069972DDD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AC0434D-0624-41AE-9E47-B4AC958A1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1" r:id="rId3"/>
    <p:sldLayoutId id="2147483820" r:id="rId4"/>
    <p:sldLayoutId id="2147483826" r:id="rId5"/>
    <p:sldLayoutId id="2147483819" r:id="rId6"/>
    <p:sldLayoutId id="2147483827" r:id="rId7"/>
    <p:sldLayoutId id="2147483828" r:id="rId8"/>
    <p:sldLayoutId id="2147483818" r:id="rId9"/>
    <p:sldLayoutId id="2147483817" r:id="rId10"/>
    <p:sldLayoutId id="2147483822" r:id="rId11"/>
    <p:sldLayoutId id="2147483823" r:id="rId12"/>
    <p:sldLayoutId id="214748382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 txBox="1">
            <a:spLocks noChangeArrowheads="1"/>
          </p:cNvSpPr>
          <p:nvPr/>
        </p:nvSpPr>
        <p:spPr bwMode="auto">
          <a:xfrm>
            <a:off x="1981200" y="914400"/>
            <a:ext cx="6172200" cy="1893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1" u="sng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ТЕМА 5. </a:t>
            </a:r>
            <a:br>
              <a:rPr kumimoji="0" lang="ru-RU" sz="3600" b="1" i="1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</a:br>
            <a:r>
              <a:rPr kumimoji="0" lang="ru-RU" sz="3600" b="1" i="0" u="sng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СПРОС, ПРЕДЛОЖЕНИЕ И РЫНОЧНОЕ РАВНОВЕСИЕ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6" name="Picture 5" descr="http://svet7i.ru/wp-content/uploads/2013/09/i-21.jpg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/>
          <a:stretch>
            <a:fillRect/>
          </a:stretch>
        </p:blipFill>
        <p:spPr bwMode="auto">
          <a:xfrm>
            <a:off x="3733800" y="2971800"/>
            <a:ext cx="5257800" cy="3719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52401" y="914400"/>
            <a:ext cx="8001000" cy="5693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Т. </a:t>
            </a:r>
            <a:r>
              <a:rPr lang="ru-RU" sz="2800" dirty="0" err="1">
                <a:solidFill>
                  <a:schemeClr val="tx1"/>
                </a:solidFill>
                <a:latin typeface="Verdana" pitchFamily="34" charset="0"/>
              </a:rPr>
              <a:t>Веблен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: существуют </a:t>
            </a:r>
          </a:p>
          <a:p>
            <a:pPr algn="just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категории товаров, </a:t>
            </a:r>
          </a:p>
          <a:p>
            <a:pPr algn="just">
              <a:spcBef>
                <a:spcPts val="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</a:rPr>
              <a:t>спрос на которые возрастает </a:t>
            </a:r>
          </a:p>
          <a:p>
            <a:pPr algn="just">
              <a:spcBef>
                <a:spcPts val="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</a:rPr>
              <a:t>с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Verdana" pitchFamily="34" charset="0"/>
              </a:rPr>
              <a:t>ростом цены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Verdana" pitchFamily="34" charset="0"/>
            </a:endParaRP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					Товары роскоши (бриллианты) – их покупают в первую очередь ради престижа (высокого социального статуса),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и потому с ростом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цены бриллиантов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величина спроса на них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может вырасти.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09600" y="152400"/>
            <a:ext cx="541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Эффект </a:t>
            </a:r>
            <a:r>
              <a:rPr lang="ru-RU" sz="3200" b="1" dirty="0" err="1">
                <a:solidFill>
                  <a:schemeClr val="accent1"/>
                </a:solidFill>
                <a:latin typeface="Verdana" pitchFamily="34" charset="0"/>
              </a:rPr>
              <a:t>Веблена</a:t>
            </a:r>
            <a:endParaRPr lang="ru-RU" sz="3200" b="1" dirty="0">
              <a:solidFill>
                <a:schemeClr val="accent1"/>
              </a:solidFill>
              <a:latin typeface="Verdana" pitchFamily="34" charset="0"/>
            </a:endParaRPr>
          </a:p>
        </p:txBody>
      </p:sp>
      <p:pic>
        <p:nvPicPr>
          <p:cNvPr id="48130" name="Picture 2" descr="Картинки по запросу веблен"/>
          <p:cNvPicPr>
            <a:picLocks noChangeAspect="1" noChangeArrowheads="1"/>
          </p:cNvPicPr>
          <p:nvPr/>
        </p:nvPicPr>
        <p:blipFill>
          <a:blip r:embed="rId2"/>
          <a:srcRect l="45333" r="6667" b="14793"/>
          <a:stretch>
            <a:fillRect/>
          </a:stretch>
        </p:blipFill>
        <p:spPr bwMode="auto">
          <a:xfrm>
            <a:off x="6477000" y="0"/>
            <a:ext cx="2667000" cy="2667000"/>
          </a:xfrm>
          <a:prstGeom prst="rect">
            <a:avLst/>
          </a:prstGeom>
          <a:noFill/>
        </p:spPr>
      </p:pic>
      <p:pic>
        <p:nvPicPr>
          <p:cNvPr id="48134" name="Picture 6" descr="Картинки по запросу товары роскоши"/>
          <p:cNvPicPr>
            <a:picLocks noChangeAspect="1" noChangeArrowheads="1"/>
          </p:cNvPicPr>
          <p:nvPr/>
        </p:nvPicPr>
        <p:blipFill>
          <a:blip r:embed="rId3"/>
          <a:srcRect l="7449" t="12500" r="28492" b="17500"/>
          <a:stretch>
            <a:fillRect/>
          </a:stretch>
        </p:blipFill>
        <p:spPr bwMode="auto">
          <a:xfrm>
            <a:off x="228600" y="4648200"/>
            <a:ext cx="3230334" cy="210347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135938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</a:rPr>
              <a:t>в условиях экономической нестабильности повышение цен отдельных товаров может привести к росту объема покупок этих товаров (попытка избежать дефицита или купить товар долгосрочного пользования)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2089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>
                <a:solidFill>
                  <a:schemeClr val="accent1"/>
                </a:solidFill>
                <a:latin typeface="Verdana" pitchFamily="34" charset="0"/>
              </a:rPr>
              <a:t>Эффект ожидаемого роста цен</a:t>
            </a:r>
          </a:p>
        </p:txBody>
      </p:sp>
      <p:pic>
        <p:nvPicPr>
          <p:cNvPr id="46084" name="Picture 4" descr="Картинки по запросу потребительская паника холодильники"/>
          <p:cNvPicPr>
            <a:picLocks noChangeAspect="1" noChangeArrowheads="1"/>
          </p:cNvPicPr>
          <p:nvPr/>
        </p:nvPicPr>
        <p:blipFill>
          <a:blip r:embed="rId2"/>
          <a:srcRect l="25809" r="32159" b="24528"/>
          <a:stretch>
            <a:fillRect/>
          </a:stretch>
        </p:blipFill>
        <p:spPr bwMode="auto">
          <a:xfrm>
            <a:off x="152400" y="3657600"/>
            <a:ext cx="3176111" cy="2971800"/>
          </a:xfrm>
          <a:prstGeom prst="rect">
            <a:avLst/>
          </a:prstGeom>
          <a:noFill/>
        </p:spPr>
      </p:pic>
      <p:pic>
        <p:nvPicPr>
          <p:cNvPr id="46082" name="Picture 2" descr="Картинки по запросу продуктовая пани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534972"/>
            <a:ext cx="5372100" cy="33230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830580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Низкие цены «сигнализируют» потребителю о низком качестве товара, или наоборот. 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Неважно, правда это или нет, потребитель связывает рост цены с ростом качества и повышает величину спроса.</a:t>
            </a:r>
            <a:r>
              <a:rPr lang="ru-RU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089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Эффект «цена – качество» и асимметричность информации</a:t>
            </a:r>
          </a:p>
        </p:txBody>
      </p:sp>
      <p:pic>
        <p:nvPicPr>
          <p:cNvPr id="45058" name="Picture 2" descr="Картинки по запросу асимметричность информаци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733800"/>
            <a:ext cx="5189042" cy="3124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Импульсивные покупки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914400"/>
            <a:ext cx="7924800" cy="2666999"/>
          </a:xfrm>
        </p:spPr>
        <p:txBody>
          <a:bodyPr/>
          <a:lstStyle/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«Нерациональный» спрос не связан с анализом цен, выбором между разными вариантами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Спонтанный выбор «здесь и сейчас»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Легко манипулировать</a:t>
            </a:r>
          </a:p>
        </p:txBody>
      </p:sp>
      <p:pic>
        <p:nvPicPr>
          <p:cNvPr id="71682" name="Picture 2" descr="Картинки по запросу импульсивные покупк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600"/>
            <a:ext cx="7162800" cy="3462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Aspect="1" noChangeShapeType="1"/>
          </p:cNvSpPr>
          <p:nvPr/>
        </p:nvSpPr>
        <p:spPr bwMode="auto">
          <a:xfrm flipV="1">
            <a:off x="1619250" y="1700213"/>
            <a:ext cx="0" cy="3359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156675" name="Line 3"/>
          <p:cNvSpPr>
            <a:spLocks noChangeAspect="1" noChangeShapeType="1"/>
          </p:cNvSpPr>
          <p:nvPr/>
        </p:nvSpPr>
        <p:spPr bwMode="auto">
          <a:xfrm>
            <a:off x="1619250" y="5084763"/>
            <a:ext cx="6292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156676" name="Line 4"/>
          <p:cNvSpPr>
            <a:spLocks noChangeAspect="1" noChangeShapeType="1"/>
          </p:cNvSpPr>
          <p:nvPr/>
        </p:nvSpPr>
        <p:spPr bwMode="auto">
          <a:xfrm>
            <a:off x="1619250" y="2492375"/>
            <a:ext cx="11890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156677" name="Line 5"/>
          <p:cNvSpPr>
            <a:spLocks noChangeAspect="1" noChangeShapeType="1"/>
          </p:cNvSpPr>
          <p:nvPr/>
        </p:nvSpPr>
        <p:spPr bwMode="auto">
          <a:xfrm>
            <a:off x="2843213" y="2492375"/>
            <a:ext cx="0" cy="25955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56678" name="Line 6"/>
          <p:cNvSpPr>
            <a:spLocks noChangeAspect="1" noChangeShapeType="1"/>
          </p:cNvSpPr>
          <p:nvPr/>
        </p:nvSpPr>
        <p:spPr bwMode="auto">
          <a:xfrm>
            <a:off x="1619250" y="3284538"/>
            <a:ext cx="25765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156679" name="Line 7"/>
          <p:cNvSpPr>
            <a:spLocks noChangeAspect="1" noChangeShapeType="1"/>
          </p:cNvSpPr>
          <p:nvPr/>
        </p:nvSpPr>
        <p:spPr bwMode="auto">
          <a:xfrm>
            <a:off x="4211638" y="3284538"/>
            <a:ext cx="0" cy="18319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56680" name="Line 8"/>
          <p:cNvSpPr>
            <a:spLocks noChangeAspect="1" noChangeShapeType="1"/>
          </p:cNvSpPr>
          <p:nvPr/>
        </p:nvSpPr>
        <p:spPr bwMode="auto">
          <a:xfrm>
            <a:off x="1979613" y="1989138"/>
            <a:ext cx="5151437" cy="290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56681" name="Line 9"/>
          <p:cNvSpPr>
            <a:spLocks noChangeAspect="1" noChangeShapeType="1"/>
          </p:cNvSpPr>
          <p:nvPr/>
        </p:nvSpPr>
        <p:spPr bwMode="auto">
          <a:xfrm>
            <a:off x="1619250" y="4149725"/>
            <a:ext cx="416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156682" name="Line 10"/>
          <p:cNvSpPr>
            <a:spLocks noChangeAspect="1" noChangeShapeType="1"/>
          </p:cNvSpPr>
          <p:nvPr/>
        </p:nvSpPr>
        <p:spPr bwMode="auto">
          <a:xfrm>
            <a:off x="5795963" y="4149725"/>
            <a:ext cx="0" cy="9159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56683" name="Text Box 11"/>
          <p:cNvSpPr txBox="1">
            <a:spLocks noChangeAspect="1" noChangeArrowheads="1"/>
          </p:cNvSpPr>
          <p:nvPr/>
        </p:nvSpPr>
        <p:spPr bwMode="auto">
          <a:xfrm>
            <a:off x="250825" y="1700213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Р 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(price)</a:t>
            </a: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 – цена товара</a:t>
            </a:r>
          </a:p>
        </p:txBody>
      </p:sp>
      <p:sp>
        <p:nvSpPr>
          <p:cNvPr id="156684" name="Text Box 12"/>
          <p:cNvSpPr txBox="1">
            <a:spLocks noChangeAspect="1" noChangeArrowheads="1"/>
          </p:cNvSpPr>
          <p:nvPr/>
        </p:nvSpPr>
        <p:spPr bwMode="auto">
          <a:xfrm>
            <a:off x="1187450" y="2311400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16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85" name="Text Box 13"/>
          <p:cNvSpPr txBox="1">
            <a:spLocks noChangeAspect="1" noChangeArrowheads="1"/>
          </p:cNvSpPr>
          <p:nvPr/>
        </p:nvSpPr>
        <p:spPr bwMode="auto">
          <a:xfrm>
            <a:off x="1190625" y="3073400"/>
            <a:ext cx="593725" cy="45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16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86" name="Text Box 14"/>
          <p:cNvSpPr txBox="1">
            <a:spLocks noChangeAspect="1" noChangeArrowheads="1"/>
          </p:cNvSpPr>
          <p:nvPr/>
        </p:nvSpPr>
        <p:spPr bwMode="auto">
          <a:xfrm>
            <a:off x="1190625" y="3836988"/>
            <a:ext cx="593725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16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87" name="Text Box 15"/>
          <p:cNvSpPr txBox="1">
            <a:spLocks noChangeAspect="1" noChangeArrowheads="1"/>
          </p:cNvSpPr>
          <p:nvPr/>
        </p:nvSpPr>
        <p:spPr bwMode="auto">
          <a:xfrm>
            <a:off x="2555875" y="515778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6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88" name="Text Box 16"/>
          <p:cNvSpPr txBox="1">
            <a:spLocks noChangeAspect="1" noChangeArrowheads="1"/>
          </p:cNvSpPr>
          <p:nvPr/>
        </p:nvSpPr>
        <p:spPr bwMode="auto">
          <a:xfrm>
            <a:off x="3995738" y="515778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6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89" name="Text Box 17"/>
          <p:cNvSpPr txBox="1">
            <a:spLocks noChangeAspect="1" noChangeArrowheads="1"/>
          </p:cNvSpPr>
          <p:nvPr/>
        </p:nvSpPr>
        <p:spPr bwMode="auto">
          <a:xfrm>
            <a:off x="5508625" y="5157788"/>
            <a:ext cx="395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6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90" name="Text Box 18"/>
          <p:cNvSpPr txBox="1">
            <a:spLocks noChangeAspect="1" noChangeArrowheads="1"/>
          </p:cNvSpPr>
          <p:nvPr/>
        </p:nvSpPr>
        <p:spPr bwMode="auto">
          <a:xfrm>
            <a:off x="6372225" y="5229225"/>
            <a:ext cx="1620838" cy="45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(quantity) </a:t>
            </a: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– количество товара</a:t>
            </a:r>
          </a:p>
        </p:txBody>
      </p:sp>
      <p:sp>
        <p:nvSpPr>
          <p:cNvPr id="156691" name="Text Box 19"/>
          <p:cNvSpPr txBox="1">
            <a:spLocks noChangeAspect="1" noChangeArrowheads="1"/>
          </p:cNvSpPr>
          <p:nvPr/>
        </p:nvSpPr>
        <p:spPr bwMode="auto">
          <a:xfrm>
            <a:off x="2774950" y="2157413"/>
            <a:ext cx="595313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92" name="Text Box 20"/>
          <p:cNvSpPr txBox="1">
            <a:spLocks noChangeAspect="1" noChangeArrowheads="1"/>
          </p:cNvSpPr>
          <p:nvPr/>
        </p:nvSpPr>
        <p:spPr bwMode="auto">
          <a:xfrm>
            <a:off x="4162425" y="2921000"/>
            <a:ext cx="396875" cy="45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93" name="Text Box 21"/>
          <p:cNvSpPr txBox="1">
            <a:spLocks noChangeAspect="1" noChangeArrowheads="1"/>
          </p:cNvSpPr>
          <p:nvPr/>
        </p:nvSpPr>
        <p:spPr bwMode="auto">
          <a:xfrm>
            <a:off x="5748338" y="3836988"/>
            <a:ext cx="593725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6694" name="Text Box 22"/>
          <p:cNvSpPr txBox="1">
            <a:spLocks noChangeAspect="1" noChangeArrowheads="1"/>
          </p:cNvSpPr>
          <p:nvPr/>
        </p:nvSpPr>
        <p:spPr bwMode="auto">
          <a:xfrm>
            <a:off x="5219700" y="3284538"/>
            <a:ext cx="2016125" cy="360362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demand) – </a:t>
            </a: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спрос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685800" y="457200"/>
            <a:ext cx="748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be-BY" sz="2400" b="1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609600" y="152400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Когда при изменении цены товара изменяется величина покупок на рынке, говорят об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</a:rPr>
              <a:t>изменении величины спроса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. При этом происходит движение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</a:rPr>
              <a:t>по кривой спроса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(из точки 1 в точку 2, 3, и наоборот)</a:t>
            </a:r>
            <a:r>
              <a:rPr lang="ru-RU" dirty="0"/>
              <a:t> 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3124200" y="2971800"/>
            <a:ext cx="17526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1600200" y="3429000"/>
            <a:ext cx="3106738" cy="1778000"/>
            <a:chOff x="2517" y="1661"/>
            <a:chExt cx="2036" cy="1030"/>
          </a:xfrm>
        </p:grpSpPr>
        <p:sp>
          <p:nvSpPr>
            <p:cNvPr id="87043" name="Text Box 3"/>
            <p:cNvSpPr txBox="1">
              <a:spLocks noChangeAspect="1" noChangeArrowheads="1"/>
            </p:cNvSpPr>
            <p:nvPr/>
          </p:nvSpPr>
          <p:spPr bwMode="auto">
            <a:xfrm>
              <a:off x="2517" y="1888"/>
              <a:ext cx="240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044" name="Line 4"/>
            <p:cNvSpPr>
              <a:spLocks noChangeAspect="1" noChangeShapeType="1"/>
            </p:cNvSpPr>
            <p:nvPr/>
          </p:nvSpPr>
          <p:spPr bwMode="auto">
            <a:xfrm>
              <a:off x="2517" y="1661"/>
              <a:ext cx="2036" cy="10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2627313" y="1916113"/>
            <a:ext cx="4943475" cy="2589212"/>
            <a:chOff x="1837" y="935"/>
            <a:chExt cx="3114" cy="1631"/>
          </a:xfrm>
        </p:grpSpPr>
        <p:sp>
          <p:nvSpPr>
            <p:cNvPr id="87046" name="Text Box 6"/>
            <p:cNvSpPr txBox="1">
              <a:spLocks noChangeAspect="1" noChangeArrowheads="1"/>
            </p:cNvSpPr>
            <p:nvPr/>
          </p:nvSpPr>
          <p:spPr bwMode="auto">
            <a:xfrm>
              <a:off x="4513" y="2024"/>
              <a:ext cx="359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047" name="Line 7"/>
            <p:cNvSpPr>
              <a:spLocks noChangeAspect="1" noChangeShapeType="1"/>
            </p:cNvSpPr>
            <p:nvPr/>
          </p:nvSpPr>
          <p:spPr bwMode="auto">
            <a:xfrm rot="191211">
              <a:off x="1837" y="935"/>
              <a:ext cx="3114" cy="16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323528" y="468547"/>
            <a:ext cx="8305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Если цена остается неизменной, а на спрос влияют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</a:rPr>
              <a:t>неценовые факторы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, говорят об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</a:rPr>
              <a:t>изменении спроса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</a:rPr>
              <a:t>. При этом смещается сама кривая спроса (влево или вправо)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7061" name="Group 21"/>
          <p:cNvGrpSpPr>
            <a:grpSpLocks/>
          </p:cNvGrpSpPr>
          <p:nvPr/>
        </p:nvGrpSpPr>
        <p:grpSpPr bwMode="auto">
          <a:xfrm>
            <a:off x="971550" y="1916113"/>
            <a:ext cx="7081838" cy="3870325"/>
            <a:chOff x="612" y="1480"/>
            <a:chExt cx="4461" cy="2438"/>
          </a:xfrm>
        </p:grpSpPr>
        <p:sp>
          <p:nvSpPr>
            <p:cNvPr id="87062" name="Line 22"/>
            <p:cNvSpPr>
              <a:spLocks noChangeAspect="1" noChangeShapeType="1"/>
            </p:cNvSpPr>
            <p:nvPr/>
          </p:nvSpPr>
          <p:spPr bwMode="auto">
            <a:xfrm flipH="1" flipV="1">
              <a:off x="896" y="1480"/>
              <a:ext cx="0" cy="21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87063" name="Line 23"/>
            <p:cNvSpPr>
              <a:spLocks noChangeAspect="1" noChangeShapeType="1"/>
            </p:cNvSpPr>
            <p:nvPr/>
          </p:nvSpPr>
          <p:spPr bwMode="auto">
            <a:xfrm>
              <a:off x="896" y="3626"/>
              <a:ext cx="4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87064" name="Line 24"/>
            <p:cNvSpPr>
              <a:spLocks noChangeAspect="1" noChangeShapeType="1"/>
            </p:cNvSpPr>
            <p:nvPr/>
          </p:nvSpPr>
          <p:spPr bwMode="auto">
            <a:xfrm rot="197887">
              <a:off x="1143" y="1987"/>
              <a:ext cx="2754" cy="14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87065" name="Text Box 25"/>
            <p:cNvSpPr txBox="1">
              <a:spLocks noChangeAspect="1" noChangeArrowheads="1"/>
            </p:cNvSpPr>
            <p:nvPr/>
          </p:nvSpPr>
          <p:spPr bwMode="auto">
            <a:xfrm>
              <a:off x="1156" y="1706"/>
              <a:ext cx="359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612" y="1525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4785" y="3702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898525" y="3500438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3563938" y="53721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752600" y="54864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5722938" y="53721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1828800" y="4495800"/>
            <a:ext cx="12954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>
                <a:solidFill>
                  <a:schemeClr val="tx1"/>
                </a:solidFill>
                <a:latin typeface="Times New Roman" pitchFamily="18" charset="0"/>
              </a:rPr>
              <a:t>Снижение спроса</a:t>
            </a: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3276600" y="29718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>
                <a:solidFill>
                  <a:schemeClr val="tx1"/>
                </a:solidFill>
                <a:latin typeface="Times New Roman" pitchFamily="18" charset="0"/>
              </a:rPr>
              <a:t>Рост спроса</a:t>
            </a:r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609600" y="-80960"/>
            <a:ext cx="71294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accent1"/>
                </a:solidFill>
                <a:latin typeface="Verdana" pitchFamily="34" charset="0"/>
              </a:rPr>
              <a:t>Сдвиги кривой спроса</a:t>
            </a:r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1447800" y="3657600"/>
            <a:ext cx="441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be-BY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>
            <a:off x="19812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be-BY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36576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be-BY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5791200" y="3657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be-BY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514600" y="25908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10800000">
            <a:off x="2057400" y="34290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4" grpId="0"/>
      <p:bldP spid="870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62000" y="0"/>
            <a:ext cx="7416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131175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</a:rPr>
              <a:t>Цены на блага-заменители (субституты)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– товары, которые удовлетворяют одну потребность. 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Если цены на товары-заменители растут, то спрос на изучаемый товар также растет; 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Если цены на товары-заменители падают, то падает и спрос на изучаемый товар.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0" name="Picture 6" descr="Картинки по запросу ушк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3657600" cy="2438400"/>
          </a:xfrm>
          <a:prstGeom prst="rect">
            <a:avLst/>
          </a:prstGeom>
          <a:noFill/>
        </p:spPr>
      </p:pic>
      <p:pic>
        <p:nvPicPr>
          <p:cNvPr id="72712" name="Picture 8" descr="Картинки по запросу сочник"/>
          <p:cNvPicPr>
            <a:picLocks noChangeAspect="1" noChangeArrowheads="1"/>
          </p:cNvPicPr>
          <p:nvPr/>
        </p:nvPicPr>
        <p:blipFill>
          <a:blip r:embed="rId3"/>
          <a:srcRect t="20833" b="10417"/>
          <a:stretch>
            <a:fillRect/>
          </a:stretch>
        </p:blipFill>
        <p:spPr bwMode="auto">
          <a:xfrm>
            <a:off x="4953000" y="609600"/>
            <a:ext cx="3657600" cy="25146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Субституты</a:t>
            </a:r>
          </a:p>
        </p:txBody>
      </p:sp>
      <p:pic>
        <p:nvPicPr>
          <p:cNvPr id="72706" name="Picture 2" descr="Картинки по запросу субституты спрос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469" y="2743200"/>
            <a:ext cx="8579331" cy="3905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207375" cy="4401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</a:rPr>
              <a:t>Цены на блага-комплементы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– блага, которые потребляются вместе. </a:t>
            </a:r>
          </a:p>
          <a:p>
            <a:pPr algn="just">
              <a:spcBef>
                <a:spcPct val="50000"/>
              </a:spcBef>
            </a:pPr>
            <a:endParaRPr lang="ru-RU" sz="2800" dirty="0">
              <a:solidFill>
                <a:schemeClr val="tx1"/>
              </a:solidFill>
              <a:latin typeface="Verdan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Если цены на </a:t>
            </a:r>
            <a:r>
              <a:rPr lang="ru-RU" sz="2800" dirty="0" err="1">
                <a:solidFill>
                  <a:schemeClr val="tx1"/>
                </a:solidFill>
                <a:latin typeface="Verdana" pitchFamily="34" charset="0"/>
              </a:rPr>
              <a:t>товары-дополнители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растут, то спрос на изучаемый товар снижается;</a:t>
            </a:r>
          </a:p>
          <a:p>
            <a:pPr algn="just">
              <a:spcBef>
                <a:spcPct val="50000"/>
              </a:spcBef>
            </a:pPr>
            <a:endParaRPr lang="ru-RU" sz="2800" dirty="0">
              <a:solidFill>
                <a:schemeClr val="tx1"/>
              </a:solidFill>
              <a:latin typeface="Verdan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Если цены на товары-заменители падают, то растет спрос на изучаемый товар.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62000" y="0"/>
            <a:ext cx="7416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6" name="Picture 8" descr="Картинки по запросу джи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57200"/>
            <a:ext cx="3452241" cy="25908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0400" y="0"/>
            <a:ext cx="5486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Комплементы</a:t>
            </a:r>
          </a:p>
        </p:txBody>
      </p:sp>
      <p:pic>
        <p:nvPicPr>
          <p:cNvPr id="73730" name="Picture 2" descr="http://n2tutor.ru/materials/handbook/chapter7/part4/7g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8382000" cy="3886923"/>
          </a:xfrm>
          <a:prstGeom prst="rect">
            <a:avLst/>
          </a:prstGeom>
          <a:noFill/>
        </p:spPr>
      </p:pic>
      <p:pic>
        <p:nvPicPr>
          <p:cNvPr id="73732" name="Picture 4" descr="Картинки по запросу бензи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1000"/>
            <a:ext cx="3625702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79248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>
                <a:solidFill>
                  <a:srgbClr val="E75C01"/>
                </a:solidFill>
                <a:latin typeface="Verdana" pitchFamily="34" charset="0"/>
              </a:rPr>
              <a:t>ТЕМА 5. </a:t>
            </a:r>
            <a:r>
              <a:rPr lang="ru-RU" sz="3200" b="1" cap="none">
                <a:solidFill>
                  <a:srgbClr val="E75C01"/>
                </a:solidFill>
                <a:latin typeface="Arial" charset="0"/>
              </a:rPr>
              <a:t>ВОПРОСЫ:</a:t>
            </a:r>
            <a:endParaRPr lang="ru-RU" b="1" cap="none">
              <a:latin typeface="Arial" charset="0"/>
            </a:endParaRPr>
          </a:p>
        </p:txBody>
      </p:sp>
      <p:sp>
        <p:nvSpPr>
          <p:cNvPr id="17410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382000" cy="5562600"/>
          </a:xfrm>
        </p:spPr>
        <p:txBody>
          <a:bodyPr/>
          <a:lstStyle/>
          <a:p>
            <a:pPr marL="342900" indent="-342900"/>
            <a:r>
              <a:rPr lang="ru-RU" sz="2200" dirty="0">
                <a:latin typeface="Verdana" pitchFamily="34" charset="0"/>
              </a:rPr>
              <a:t>1. Рыночный спрос: понятие, функция. Кривая спроса. Закон спроса. Неценовые факторы  спроса.</a:t>
            </a:r>
          </a:p>
          <a:p>
            <a:pPr marL="342900" indent="-342900"/>
            <a:r>
              <a:rPr lang="ru-RU" sz="2200" dirty="0">
                <a:latin typeface="Verdana" pitchFamily="34" charset="0"/>
              </a:rPr>
              <a:t>2. Рыночное предложение: понятие, функция.  Закон предложения. Неценовые факторы  предложения.</a:t>
            </a:r>
          </a:p>
          <a:p>
            <a:pPr marL="342900" indent="-342900"/>
            <a:r>
              <a:rPr lang="ru-RU" sz="2200" dirty="0">
                <a:latin typeface="Verdana" pitchFamily="34" charset="0"/>
              </a:rPr>
              <a:t>3. Отраслевое рыночное равновесие. Последствия отклонения цены от равновесного уровня. </a:t>
            </a:r>
          </a:p>
          <a:p>
            <a:pPr marL="342900" indent="-342900"/>
            <a:r>
              <a:rPr lang="ru-RU" sz="2200" dirty="0">
                <a:latin typeface="Verdana" pitchFamily="34" charset="0"/>
              </a:rPr>
              <a:t>4. Изменения спроса и предложения и их влияние на цену.</a:t>
            </a:r>
          </a:p>
          <a:p>
            <a:pPr marL="342900" indent="-342900"/>
            <a:r>
              <a:rPr lang="ru-RU" sz="2200" dirty="0">
                <a:latin typeface="Verdana" pitchFamily="34" charset="0"/>
              </a:rPr>
              <a:t>5.  Выигрыш от обмена: излишки потребителя и производителя.</a:t>
            </a:r>
          </a:p>
          <a:p>
            <a:pPr marL="342900" indent="-342900"/>
            <a:r>
              <a:rPr lang="ru-RU" sz="2200" dirty="0">
                <a:latin typeface="Verdana" pitchFamily="34" charset="0"/>
              </a:rPr>
              <a:t>6*. Государственное вмешательство и рыночное неравновесие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207375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i="1" dirty="0">
                <a:solidFill>
                  <a:schemeClr val="tx1"/>
                </a:solidFill>
                <a:latin typeface="Verdana" pitchFamily="34" charset="0"/>
              </a:rPr>
              <a:t>Вкусы потребителей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– приводят к росту или снижению спроса независимо от цены.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09600" y="152400"/>
            <a:ext cx="7416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</a:p>
        </p:txBody>
      </p:sp>
      <p:pic>
        <p:nvPicPr>
          <p:cNvPr id="40962" name="Picture 2" descr="ÐÐ°ÑÑÐ¸Ð½ÐºÐ¸ Ð¿Ð¾ Ð·Ð°Ð¿ÑÐ¾ÑÑ ÑÐ¾ÐºÐµÑÑ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352800"/>
            <a:ext cx="4673599" cy="350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534400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Эффект сноба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вы покупаете то, чего не покупает никто или не покупаете то, что покупают все</a:t>
            </a:r>
          </a:p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Эффект толпы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покупаете то же, что и все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Эффект сноба зависит от потребления других людей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87689" y="487362"/>
            <a:ext cx="82089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Эффект сноба и эффект толпы</a:t>
            </a:r>
          </a:p>
        </p:txBody>
      </p:sp>
      <p:pic>
        <p:nvPicPr>
          <p:cNvPr id="47106" name="Picture 2" descr="Картинки по запросу джинсы с дыркам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495800"/>
            <a:ext cx="4572000" cy="2212849"/>
          </a:xfrm>
          <a:prstGeom prst="rect">
            <a:avLst/>
          </a:prstGeom>
          <a:noFill/>
        </p:spPr>
      </p:pic>
      <p:pic>
        <p:nvPicPr>
          <p:cNvPr id="51202" name="Picture 2" descr="ÐÐ°ÑÑÐ¸Ð½ÐºÐ¸ Ð¿Ð¾ Ð·Ð°Ð¿ÑÐ¾ÑÑ ÑÐ½Ð¾Ð±Ð¸Ð·Ð¼"/>
          <p:cNvPicPr>
            <a:picLocks noChangeAspect="1" noChangeArrowheads="1"/>
          </p:cNvPicPr>
          <p:nvPr/>
        </p:nvPicPr>
        <p:blipFill>
          <a:blip r:embed="rId3"/>
          <a:srcRect l="14545" r="30909" b="23636"/>
          <a:stretch>
            <a:fillRect/>
          </a:stretch>
        </p:blipFill>
        <p:spPr bwMode="auto">
          <a:xfrm>
            <a:off x="5715000" y="4084319"/>
            <a:ext cx="2971800" cy="27736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20737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i="1" dirty="0">
                <a:solidFill>
                  <a:schemeClr val="tx1"/>
                </a:solidFill>
                <a:latin typeface="Verdana" pitchFamily="34" charset="0"/>
              </a:rPr>
              <a:t>Доходы потребителей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– при росте доходов спрос </a:t>
            </a:r>
            <a:r>
              <a:rPr lang="ru-RU" sz="2800" u="sng" dirty="0">
                <a:solidFill>
                  <a:schemeClr val="tx1"/>
                </a:solidFill>
                <a:latin typeface="Verdana" pitchFamily="34" charset="0"/>
              </a:rPr>
              <a:t>на нормальные блага и предметы роскоши 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растет; 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Спрос </a:t>
            </a:r>
            <a:r>
              <a:rPr lang="ru-RU" sz="2800" u="sng" dirty="0">
                <a:solidFill>
                  <a:schemeClr val="tx1"/>
                </a:solidFill>
                <a:latin typeface="Verdana" pitchFamily="34" charset="0"/>
              </a:rPr>
              <a:t>на блага низшей категории и товары </a:t>
            </a:r>
            <a:r>
              <a:rPr lang="ru-RU" sz="2800" u="sng" dirty="0" err="1">
                <a:solidFill>
                  <a:schemeClr val="tx1"/>
                </a:solidFill>
                <a:latin typeface="Verdana" pitchFamily="34" charset="0"/>
              </a:rPr>
              <a:t>Гиффе</a:t>
            </a:r>
            <a:r>
              <a:rPr lang="ru-RU" sz="2800" dirty="0" err="1">
                <a:solidFill>
                  <a:schemeClr val="tx1"/>
                </a:solidFill>
                <a:latin typeface="Verdana" pitchFamily="34" charset="0"/>
              </a:rPr>
              <a:t>на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падает.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0"/>
            <a:ext cx="7416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</a:p>
        </p:txBody>
      </p:sp>
      <p:pic>
        <p:nvPicPr>
          <p:cNvPr id="38916" name="Picture 4" descr="Картинки по запросу пельмен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3795622" cy="2514600"/>
          </a:xfrm>
          <a:prstGeom prst="rect">
            <a:avLst/>
          </a:prstGeom>
          <a:noFill/>
        </p:spPr>
      </p:pic>
      <p:pic>
        <p:nvPicPr>
          <p:cNvPr id="38918" name="Picture 6" descr="Картинки по запросу морепродукт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733800"/>
            <a:ext cx="3771900" cy="2514600"/>
          </a:xfrm>
          <a:prstGeom prst="rect">
            <a:avLst/>
          </a:prstGeom>
          <a:noFill/>
        </p:spPr>
      </p:pic>
      <p:sp>
        <p:nvSpPr>
          <p:cNvPr id="7" name="Стрелка вниз 6"/>
          <p:cNvSpPr/>
          <p:nvPr/>
        </p:nvSpPr>
        <p:spPr>
          <a:xfrm>
            <a:off x="381000" y="5638800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4724400" y="5715000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4873625"/>
          </a:xfrm>
        </p:spPr>
        <p:txBody>
          <a:bodyPr/>
          <a:lstStyle/>
          <a:p>
            <a:r>
              <a:rPr lang="ru-RU" sz="2800" dirty="0">
                <a:latin typeface="Verdana" pitchFamily="34" charset="0"/>
              </a:rPr>
              <a:t>Государство: </a:t>
            </a:r>
            <a:r>
              <a:rPr lang="ru-RU" sz="2800" b="1" dirty="0">
                <a:latin typeface="Verdana" pitchFamily="34" charset="0"/>
              </a:rPr>
              <a:t>изменение размера налогов и трансфертов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latin typeface="Verdana" pitchFamily="34" charset="0"/>
              </a:rPr>
              <a:t>При росте налогов и снижении трансфертов спрос на товары падает; 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latin typeface="Verdana" pitchFamily="34" charset="0"/>
              </a:rPr>
              <a:t>При снижении налогов и росте трансфертов спрос на товары растет. </a:t>
            </a:r>
          </a:p>
          <a:p>
            <a:endParaRPr lang="ru-RU" sz="2800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467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</a:p>
        </p:txBody>
      </p:sp>
      <p:pic>
        <p:nvPicPr>
          <p:cNvPr id="74754" name="Picture 2" descr="Картинки по запросу налог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184" y="4267201"/>
            <a:ext cx="3745731" cy="2590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207375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Verdana" pitchFamily="34" charset="0"/>
              </a:rPr>
              <a:t>Потребительские ожидания относительно возможного изменения цен или доходов в будущем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. </a:t>
            </a:r>
          </a:p>
          <a:p>
            <a:pPr algn="just">
              <a:spcBef>
                <a:spcPct val="50000"/>
              </a:spcBef>
            </a:pPr>
            <a:endParaRPr lang="ru-RU" sz="28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62000" y="0"/>
            <a:ext cx="74168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</a:p>
        </p:txBody>
      </p:sp>
      <p:pic>
        <p:nvPicPr>
          <p:cNvPr id="37890" name="Picture 2" descr="http://n2tutor.ru/materials/handbook/chapter7/part4/7g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734" y="2924944"/>
            <a:ext cx="8311301" cy="35528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485188" cy="2655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Спрос со стороны отдельного потребителя – это </a:t>
            </a: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индивидуальный спрос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. </a:t>
            </a:r>
          </a:p>
          <a:p>
            <a:pPr algn="ctr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Все потребители данного товара создают </a:t>
            </a: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рыночный спрос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ru-RU" sz="28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Картинки по запросу количество покупателей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514600"/>
            <a:ext cx="3857624" cy="41148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accent1"/>
                </a:solidFill>
                <a:latin typeface="Verdana" pitchFamily="34" charset="0"/>
              </a:rPr>
              <a:t>Неценовые факторы изменения спроса</a:t>
            </a:r>
            <a:br>
              <a:rPr lang="ru-RU" sz="2800" b="1" dirty="0">
                <a:solidFill>
                  <a:schemeClr val="accent1"/>
                </a:solidFill>
                <a:latin typeface="Verdana" pitchFamily="34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066800"/>
            <a:ext cx="8382000" cy="4873625"/>
          </a:xfrm>
        </p:spPr>
        <p:txBody>
          <a:bodyPr/>
          <a:lstStyle/>
          <a:p>
            <a:r>
              <a:rPr lang="ru-RU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Количество покупателей:</a:t>
            </a:r>
            <a:endParaRPr lang="ru-RU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Чем больше покупателей на рынке, тем больше их рыночный (суммарный) спрос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285720" y="142852"/>
            <a:ext cx="849788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accent1"/>
                </a:solidFill>
                <a:latin typeface="Verdana" pitchFamily="34" charset="0"/>
              </a:rPr>
              <a:t>Суммирование индивидуальных кривых спроса для  получения кривой  рыночного спроса </a:t>
            </a:r>
          </a:p>
        </p:txBody>
      </p:sp>
      <p:pic>
        <p:nvPicPr>
          <p:cNvPr id="1026" name="Picture 2" descr="ÐÐ°ÑÑÐ¸Ð½ÐºÐ¸ Ð¿Ð¾ Ð·Ð°Ð¿ÑÐ¾ÑÑ ÐºÑÐ¸Ð²Ð°Ñ ÑÑÐ½Ð¾ÑÐ½Ð¾Ð³Ð¾ ÑÐ¿ÑÐ¾ÑÐ°"/>
          <p:cNvPicPr>
            <a:picLocks noChangeAspect="1" noChangeArrowheads="1"/>
          </p:cNvPicPr>
          <p:nvPr/>
        </p:nvPicPr>
        <p:blipFill>
          <a:blip r:embed="rId2"/>
          <a:srcRect l="2309" r="2999" b="26094"/>
          <a:stretch>
            <a:fillRect/>
          </a:stretch>
        </p:blipFill>
        <p:spPr bwMode="auto">
          <a:xfrm>
            <a:off x="0" y="1643050"/>
            <a:ext cx="9112314" cy="40005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AutoShape 2"/>
          <p:cNvSpPr>
            <a:spLocks noChangeArrowheads="1"/>
          </p:cNvSpPr>
          <p:nvPr/>
        </p:nvSpPr>
        <p:spPr bwMode="auto">
          <a:xfrm>
            <a:off x="152400" y="1524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algn="ctr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solidFill>
                  <a:srgbClr val="FF0000"/>
                </a:solidFill>
                <a:latin typeface="Verdana" pitchFamily="34" charset="0"/>
              </a:rPr>
              <a:t>Вопрос 2</a:t>
            </a:r>
            <a:r>
              <a:rPr lang="ru-RU" sz="2400" b="1" dirty="0">
                <a:solidFill>
                  <a:srgbClr val="0070C0"/>
                </a:solidFill>
                <a:latin typeface="Verdana" pitchFamily="34" charset="0"/>
              </a:rPr>
              <a:t>. </a:t>
            </a:r>
            <a:r>
              <a:rPr lang="ru-RU" sz="2400" b="1" dirty="0">
                <a:solidFill>
                  <a:srgbClr val="005DA2"/>
                </a:solidFill>
                <a:latin typeface="Verdana" pitchFamily="34" charset="0"/>
              </a:rPr>
              <a:t>Предложение. Закон предложения. График функции предложения. Неценовые факторы предложения.</a:t>
            </a:r>
          </a:p>
        </p:txBody>
      </p:sp>
      <p:sp>
        <p:nvSpPr>
          <p:cNvPr id="99333" name="Rectangle 5"/>
          <p:cNvSpPr>
            <a:spLocks noGrp="1"/>
          </p:cNvSpPr>
          <p:nvPr>
            <p:ph type="body" idx="1"/>
          </p:nvPr>
        </p:nvSpPr>
        <p:spPr>
          <a:xfrm>
            <a:off x="228600" y="1828800"/>
            <a:ext cx="8077200" cy="5029200"/>
          </a:xfrm>
        </p:spPr>
        <p:txBody>
          <a:bodyPr/>
          <a:lstStyle/>
          <a:p>
            <a:r>
              <a:rPr lang="ru-RU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 – это товары и услуги, которые производители </a:t>
            </a:r>
            <a:r>
              <a:rPr lang="ru-RU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желают и могут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произвести и реализовать в данных экономических условиях.</a:t>
            </a:r>
          </a:p>
          <a:p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Величина (объем) предложения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– это количество благ, которое отдельный производитель или  их группа могут произвести и продать по определенной цене при данных условиях.</a:t>
            </a:r>
            <a:endParaRPr lang="be-BY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058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3200" dirty="0">
                <a:solidFill>
                  <a:schemeClr val="tx1"/>
                </a:solidFill>
                <a:latin typeface="Verdana" pitchFamily="34" charset="0"/>
              </a:rPr>
              <a:t>При росте цены величина предложения растет, при снижении цены величина предложения снижается </a:t>
            </a:r>
          </a:p>
          <a:p>
            <a:pPr algn="just">
              <a:spcBef>
                <a:spcPct val="50000"/>
              </a:spcBef>
            </a:pPr>
            <a:r>
              <a:rPr lang="ru-RU" sz="3200" dirty="0">
                <a:solidFill>
                  <a:schemeClr val="tx1"/>
                </a:solidFill>
                <a:latin typeface="Verdana" pitchFamily="34" charset="0"/>
              </a:rPr>
              <a:t>(могут быть исключения)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8497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>
                <a:solidFill>
                  <a:schemeClr val="accent1"/>
                </a:solidFill>
                <a:latin typeface="Verdana" pitchFamily="34" charset="0"/>
              </a:rPr>
              <a:t>Закон предложения</a:t>
            </a:r>
            <a:r>
              <a:rPr lang="ru-RU" sz="1800" b="1">
                <a:solidFill>
                  <a:schemeClr val="accent1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62200" y="4495800"/>
            <a:ext cx="9380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5400" y="4419600"/>
            <a:ext cx="14061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</a:t>
            </a:r>
            <a:r>
              <a:rPr lang="en-US" sz="4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</a:t>
            </a:r>
            <a:endParaRPr lang="ru-RU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Стрелка вверх 6"/>
          <p:cNvSpPr/>
          <p:nvPr/>
        </p:nvSpPr>
        <p:spPr>
          <a:xfrm>
            <a:off x="1447800" y="4343400"/>
            <a:ext cx="8382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>
            <a:off x="4343400" y="4343400"/>
            <a:ext cx="838200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152400" y="0"/>
            <a:ext cx="8763000" cy="1524000"/>
          </a:xfrm>
        </p:spPr>
        <p:txBody>
          <a:bodyPr/>
          <a:lstStyle/>
          <a:p>
            <a:pPr marL="685800" indent="-685800" algn="ctr" eaLnBrk="1" hangingPunct="1">
              <a:buFont typeface="Wingdings" pitchFamily="2" charset="2"/>
              <a:buNone/>
            </a:pPr>
            <a:r>
              <a:rPr lang="ru-RU" b="1">
                <a:solidFill>
                  <a:srgbClr val="FF0000"/>
                </a:solidFill>
                <a:latin typeface="Verdana" pitchFamily="34" charset="0"/>
              </a:rPr>
              <a:t>Вопрос 1</a:t>
            </a:r>
            <a:r>
              <a:rPr lang="ru-RU" b="1">
                <a:solidFill>
                  <a:srgbClr val="0070C0"/>
                </a:solidFill>
                <a:latin typeface="Verdana" pitchFamily="34" charset="0"/>
              </a:rPr>
              <a:t>.</a:t>
            </a:r>
            <a:r>
              <a:rPr lang="ru-RU" sz="3700" b="1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ru-RU" b="1">
                <a:solidFill>
                  <a:srgbClr val="005DA2"/>
                </a:solidFill>
                <a:latin typeface="Verdana" pitchFamily="34" charset="0"/>
              </a:rPr>
              <a:t>Рыночный спрос: понятие, функция. Кривая спроса. Закон спроса. Неценовые факторы  спроса.</a:t>
            </a:r>
          </a:p>
        </p:txBody>
      </p:sp>
      <p:sp>
        <p:nvSpPr>
          <p:cNvPr id="18434" name="Содержимое 2"/>
          <p:cNvSpPr txBox="1">
            <a:spLocks/>
          </p:cNvSpPr>
          <p:nvPr/>
        </p:nvSpPr>
        <p:spPr bwMode="auto">
          <a:xfrm>
            <a:off x="152400" y="22860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ru-RU" sz="4000" b="1">
              <a:solidFill>
                <a:schemeClr val="tx1"/>
              </a:solidFill>
              <a:latin typeface="Century Schoolbook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400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304800" y="46482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be-BY" sz="260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8353425" cy="308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>
                <a:solidFill>
                  <a:schemeClr val="tx1"/>
                </a:solidFill>
                <a:latin typeface="Verdana" pitchFamily="34" charset="0"/>
              </a:rPr>
              <a:t>Спрос - </a:t>
            </a:r>
            <a:r>
              <a:rPr lang="ru-RU" sz="2800" u="sng">
                <a:solidFill>
                  <a:schemeClr val="tx1"/>
                </a:solidFill>
                <a:latin typeface="Verdana" pitchFamily="34" charset="0"/>
              </a:rPr>
              <a:t>желание</a:t>
            </a:r>
            <a:r>
              <a:rPr lang="ru-RU" sz="2800">
                <a:solidFill>
                  <a:schemeClr val="tx1"/>
                </a:solidFill>
                <a:latin typeface="Verdana" pitchFamily="34" charset="0"/>
              </a:rPr>
              <a:t> и </a:t>
            </a:r>
            <a:r>
              <a:rPr lang="ru-RU" sz="2800" u="sng">
                <a:solidFill>
                  <a:schemeClr val="tx1"/>
                </a:solidFill>
                <a:latin typeface="Verdana" pitchFamily="34" charset="0"/>
              </a:rPr>
              <a:t>возможность</a:t>
            </a:r>
            <a:r>
              <a:rPr lang="ru-RU" sz="2800">
                <a:solidFill>
                  <a:schemeClr val="tx1"/>
                </a:solidFill>
                <a:latin typeface="Verdana" pitchFamily="34" charset="0"/>
              </a:rPr>
              <a:t> приобрести конкретные товары и услуги. </a:t>
            </a:r>
          </a:p>
          <a:p>
            <a:pPr algn="just">
              <a:spcBef>
                <a:spcPct val="50000"/>
              </a:spcBef>
            </a:pPr>
            <a:endParaRPr lang="ru-RU" sz="2800">
              <a:solidFill>
                <a:schemeClr val="tx1"/>
              </a:solidFill>
              <a:latin typeface="Verdan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sz="2800" b="1">
                <a:solidFill>
                  <a:schemeClr val="tx1"/>
                </a:solidFill>
                <a:latin typeface="Verdana" pitchFamily="34" charset="0"/>
              </a:rPr>
              <a:t>Величина (объем) спроса</a:t>
            </a:r>
            <a:r>
              <a:rPr lang="ru-RU" sz="2800">
                <a:solidFill>
                  <a:schemeClr val="tx1"/>
                </a:solidFill>
                <a:latin typeface="Verdana" pitchFamily="34" charset="0"/>
              </a:rPr>
              <a:t> – это количество блага, которое потребители купят по определенной цене при данных условиях.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1547813" y="1196975"/>
            <a:ext cx="7062788" cy="4032250"/>
            <a:chOff x="1111" y="981"/>
            <a:chExt cx="4449" cy="2540"/>
          </a:xfrm>
        </p:grpSpPr>
        <p:sp>
          <p:nvSpPr>
            <p:cNvPr id="103427" name="Line 3"/>
            <p:cNvSpPr>
              <a:spLocks noChangeShapeType="1"/>
            </p:cNvSpPr>
            <p:nvPr/>
          </p:nvSpPr>
          <p:spPr bwMode="auto">
            <a:xfrm flipV="1">
              <a:off x="1304" y="981"/>
              <a:ext cx="2" cy="21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>
              <a:off x="1304" y="3152"/>
              <a:ext cx="35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3429" name="Text Box 5"/>
            <p:cNvSpPr txBox="1">
              <a:spLocks noChangeArrowheads="1"/>
            </p:cNvSpPr>
            <p:nvPr/>
          </p:nvSpPr>
          <p:spPr bwMode="auto">
            <a:xfrm>
              <a:off x="1111" y="981"/>
              <a:ext cx="19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4683" y="3216"/>
              <a:ext cx="193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431" name="Text Box 7"/>
            <p:cNvSpPr txBox="1">
              <a:spLocks noChangeArrowheads="1"/>
            </p:cNvSpPr>
            <p:nvPr/>
          </p:nvSpPr>
          <p:spPr bwMode="auto">
            <a:xfrm>
              <a:off x="4006" y="1324"/>
              <a:ext cx="1554" cy="3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</a:t>
              </a:r>
              <a:r>
                <a:rPr lang="ru-RU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(</a:t>
              </a:r>
              <a:r>
                <a:rPr lang="en-US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supply)</a:t>
              </a:r>
              <a:r>
                <a:rPr lang="ru-RU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– предложение </a:t>
              </a:r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 flipH="1">
              <a:off x="1883" y="1222"/>
              <a:ext cx="2219" cy="16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1304" y="2238"/>
              <a:ext cx="144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1304" y="1527"/>
              <a:ext cx="24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2751" y="2238"/>
              <a:ext cx="0" cy="9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3716" y="1527"/>
              <a:ext cx="0" cy="16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03437" name="Text Box 13"/>
            <p:cNvSpPr txBox="1">
              <a:spLocks noChangeArrowheads="1"/>
            </p:cNvSpPr>
            <p:nvPr/>
          </p:nvSpPr>
          <p:spPr bwMode="auto">
            <a:xfrm>
              <a:off x="1111" y="1425"/>
              <a:ext cx="289" cy="305"/>
            </a:xfrm>
            <a:prstGeom prst="rect">
              <a:avLst/>
            </a:prstGeom>
            <a:noFill/>
            <a:ln w="952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1111" y="2136"/>
              <a:ext cx="289" cy="305"/>
            </a:xfrm>
            <a:prstGeom prst="rect">
              <a:avLst/>
            </a:prstGeom>
            <a:noFill/>
            <a:ln w="952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2653" y="3203"/>
              <a:ext cx="289" cy="305"/>
            </a:xfrm>
            <a:prstGeom prst="rect">
              <a:avLst/>
            </a:prstGeom>
            <a:noFill/>
            <a:ln w="952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3606" y="3203"/>
              <a:ext cx="289" cy="305"/>
            </a:xfrm>
            <a:prstGeom prst="rect">
              <a:avLst/>
            </a:prstGeom>
            <a:noFill/>
            <a:ln w="952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103441" name="Group 17"/>
            <p:cNvGrpSpPr>
              <a:grpSpLocks/>
            </p:cNvGrpSpPr>
            <p:nvPr/>
          </p:nvGrpSpPr>
          <p:grpSpPr bwMode="auto">
            <a:xfrm>
              <a:off x="2655" y="1308"/>
              <a:ext cx="1254" cy="1016"/>
              <a:chOff x="5481" y="11394"/>
              <a:chExt cx="2340" cy="1800"/>
            </a:xfrm>
          </p:grpSpPr>
          <p:sp>
            <p:nvSpPr>
              <p:cNvPr id="103442" name="Text Box 18"/>
              <p:cNvSpPr txBox="1">
                <a:spLocks noChangeArrowheads="1"/>
              </p:cNvSpPr>
              <p:nvPr/>
            </p:nvSpPr>
            <p:spPr bwMode="auto">
              <a:xfrm>
                <a:off x="5481" y="12654"/>
                <a:ext cx="540" cy="5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3" name="Text Box 19"/>
              <p:cNvSpPr txBox="1">
                <a:spLocks noChangeArrowheads="1"/>
              </p:cNvSpPr>
              <p:nvPr/>
            </p:nvSpPr>
            <p:spPr bwMode="auto">
              <a:xfrm>
                <a:off x="7281" y="11394"/>
                <a:ext cx="540" cy="5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</p:grp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533400" y="152400"/>
            <a:ext cx="77057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>
                <a:solidFill>
                  <a:schemeClr val="accent1"/>
                </a:solidFill>
                <a:latin typeface="Verdana" pitchFamily="34" charset="0"/>
              </a:rPr>
              <a:t>График зависимости величины предложения от цены товара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Объяснение закона предложения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873625"/>
          </a:xfrm>
        </p:spPr>
        <p:txBody>
          <a:bodyPr/>
          <a:lstStyle/>
          <a:p>
            <a: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Эффект убывающей предельной производительности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: при повышении объема производства данного товара на каждую дополнительную единицу нужно затрачивать все больше ресурсов. Поэтому производитель будет готов предложить больший объем только по большей цене.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351838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Следует различать </a:t>
            </a:r>
            <a:r>
              <a:rPr lang="ru-RU" sz="2800" i="1" dirty="0">
                <a:solidFill>
                  <a:schemeClr val="tx1"/>
                </a:solidFill>
                <a:latin typeface="Verdana" pitchFamily="34" charset="0"/>
              </a:rPr>
              <a:t>изменение величины предложения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и </a:t>
            </a:r>
            <a:r>
              <a:rPr lang="ru-RU" sz="2800" i="1" dirty="0">
                <a:solidFill>
                  <a:schemeClr val="tx1"/>
                </a:solidFill>
                <a:latin typeface="Verdana" pitchFamily="34" charset="0"/>
              </a:rPr>
              <a:t>изменение предложения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Изменение величины предложения 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показывает зависимость величины предложения от цены. На графике происходит движение по кривой предложения.</a:t>
            </a:r>
          </a:p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Изменение предложения 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под воздействием </a:t>
            </a:r>
            <a:r>
              <a:rPr lang="ru-RU" sz="2800" i="1" dirty="0">
                <a:solidFill>
                  <a:schemeClr val="tx1"/>
                </a:solidFill>
                <a:latin typeface="Verdana" pitchFamily="34" charset="0"/>
              </a:rPr>
              <a:t>неценовых факторов предложения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 показывается сдвигом кривой предложения.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6407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>
                <a:solidFill>
                  <a:schemeClr val="accent1"/>
                </a:solidFill>
                <a:latin typeface="Verdana" pitchFamily="34" charset="0"/>
              </a:rPr>
              <a:t>Изменение предложения под воздействием неценовых факторов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1547813" y="1690688"/>
            <a:ext cx="2935287" cy="1454150"/>
            <a:chOff x="793" y="1480"/>
            <a:chExt cx="1849" cy="916"/>
          </a:xfrm>
        </p:grpSpPr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 rot="211156" flipH="1">
              <a:off x="793" y="1480"/>
              <a:ext cx="1620" cy="9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5478" name="Text Box 6"/>
            <p:cNvSpPr txBox="1">
              <a:spLocks noChangeArrowheads="1"/>
            </p:cNvSpPr>
            <p:nvPr/>
          </p:nvSpPr>
          <p:spPr bwMode="auto">
            <a:xfrm>
              <a:off x="2426" y="1525"/>
              <a:ext cx="216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3276600" y="2266950"/>
            <a:ext cx="4186238" cy="1811338"/>
            <a:chOff x="2880" y="2115"/>
            <a:chExt cx="2637" cy="1141"/>
          </a:xfrm>
        </p:grpSpPr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5193" y="2296"/>
              <a:ext cx="324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 flipH="1">
              <a:off x="2880" y="2115"/>
              <a:ext cx="2585" cy="1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5867400" y="2895600"/>
            <a:ext cx="0" cy="12874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1828800" y="2895600"/>
            <a:ext cx="0" cy="13716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3886200" y="2895600"/>
            <a:ext cx="0" cy="13001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H="1">
            <a:off x="1116013" y="2895600"/>
            <a:ext cx="4751387" cy="2063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684213" y="3563938"/>
            <a:ext cx="34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684213" y="1979613"/>
            <a:ext cx="34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684213" y="2843213"/>
            <a:ext cx="34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1752600" y="4343400"/>
            <a:ext cx="34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5715000" y="4343400"/>
            <a:ext cx="344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05493" name="Group 21"/>
          <p:cNvGrpSpPr>
            <a:grpSpLocks/>
          </p:cNvGrpSpPr>
          <p:nvPr/>
        </p:nvGrpSpPr>
        <p:grpSpPr bwMode="auto">
          <a:xfrm>
            <a:off x="755650" y="1557338"/>
            <a:ext cx="6705600" cy="3087687"/>
            <a:chOff x="476" y="1758"/>
            <a:chExt cx="4224" cy="1945"/>
          </a:xfrm>
        </p:grpSpPr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4422" y="3475"/>
              <a:ext cx="216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 flipV="1">
              <a:off x="694" y="1758"/>
              <a:ext cx="0" cy="16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>
              <a:off x="703" y="3430"/>
              <a:ext cx="39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5497" name="Text Box 25"/>
            <p:cNvSpPr txBox="1">
              <a:spLocks noChangeArrowheads="1"/>
            </p:cNvSpPr>
            <p:nvPr/>
          </p:nvSpPr>
          <p:spPr bwMode="auto">
            <a:xfrm>
              <a:off x="3789" y="1938"/>
              <a:ext cx="324" cy="22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H="1">
              <a:off x="1232" y="2029"/>
              <a:ext cx="2485" cy="1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auto">
            <a:xfrm>
              <a:off x="703" y="3475"/>
              <a:ext cx="324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40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5500" name="Text Box 28"/>
            <p:cNvSpPr txBox="1">
              <a:spLocks noChangeArrowheads="1"/>
            </p:cNvSpPr>
            <p:nvPr/>
          </p:nvSpPr>
          <p:spPr bwMode="auto">
            <a:xfrm>
              <a:off x="476" y="1794"/>
              <a:ext cx="216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</a:p>
          </p:txBody>
        </p:sp>
      </p:grp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3810000" y="4343400"/>
            <a:ext cx="34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rot="10800000">
            <a:off x="3733800" y="22098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5334000" y="24384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089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accent1"/>
                </a:solidFill>
                <a:latin typeface="Verdana" pitchFamily="34" charset="0"/>
              </a:rPr>
              <a:t>Неценовые факторы, влияющие на предложение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80400" cy="57246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</a:rPr>
              <a:t>Так как предложение напрямую зависит от производственных издержек, то </a:t>
            </a:r>
            <a:r>
              <a:rPr lang="ru-RU" sz="2400" i="1" dirty="0">
                <a:solidFill>
                  <a:schemeClr val="tx1"/>
                </a:solidFill>
                <a:latin typeface="Verdana" pitchFamily="34" charset="0"/>
              </a:rPr>
              <a:t>при росте издержек предложение уменьшается, при снижении –  увеличивается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</a:rPr>
              <a:t>. 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ru-RU" sz="20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РАЗОБРАТЬ   САМОСТОЯТЕЛЬНО    К    СЕМИНАРУ!</a:t>
            </a:r>
          </a:p>
          <a:p>
            <a:pPr marL="457200" indent="-457200" algn="just">
              <a:spcBef>
                <a:spcPct val="50000"/>
              </a:spcBef>
              <a:buAutoNum type="arabicPeriod"/>
            </a:pPr>
            <a:endParaRPr lang="ru-RU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152400" y="3048000"/>
            <a:ext cx="1728788" cy="1776413"/>
            <a:chOff x="158" y="1434"/>
            <a:chExt cx="1089" cy="1119"/>
          </a:xfrm>
        </p:grpSpPr>
        <p:sp>
          <p:nvSpPr>
            <p:cNvPr id="106501" name="Line 5"/>
            <p:cNvSpPr>
              <a:spLocks noChangeShapeType="1"/>
            </p:cNvSpPr>
            <p:nvPr/>
          </p:nvSpPr>
          <p:spPr bwMode="auto">
            <a:xfrm flipH="1">
              <a:off x="748" y="1434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 sz="4800"/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158" y="1797"/>
              <a:ext cx="1089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Изменения цен на ресурсы</a:t>
              </a:r>
            </a:p>
          </p:txBody>
        </p:sp>
      </p:grpSp>
      <p:grpSp>
        <p:nvGrpSpPr>
          <p:cNvPr id="106503" name="Group 7"/>
          <p:cNvGrpSpPr>
            <a:grpSpLocks/>
          </p:cNvGrpSpPr>
          <p:nvPr/>
        </p:nvGrpSpPr>
        <p:grpSpPr bwMode="auto">
          <a:xfrm>
            <a:off x="2133600" y="2895600"/>
            <a:ext cx="2160588" cy="1919287"/>
            <a:chOff x="1338" y="1389"/>
            <a:chExt cx="1361" cy="1209"/>
          </a:xfrm>
        </p:grpSpPr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1927" y="138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 sz="4800"/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1338" y="1842"/>
              <a:ext cx="1361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Изменения технологий производства</a:t>
              </a:r>
            </a:p>
          </p:txBody>
        </p:sp>
      </p:grp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4343400" y="2819400"/>
            <a:ext cx="2232025" cy="1992312"/>
            <a:chOff x="2699" y="1389"/>
            <a:chExt cx="1406" cy="1255"/>
          </a:xfrm>
        </p:grpSpPr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3334" y="138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 sz="4800"/>
            </a:p>
          </p:txBody>
        </p:sp>
        <p:sp>
          <p:nvSpPr>
            <p:cNvPr id="106508" name="Text Box 12"/>
            <p:cNvSpPr txBox="1">
              <a:spLocks noChangeArrowheads="1"/>
            </p:cNvSpPr>
            <p:nvPr/>
          </p:nvSpPr>
          <p:spPr bwMode="auto">
            <a:xfrm>
              <a:off x="2699" y="1888"/>
              <a:ext cx="1406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Изменения налогов и субсидий</a:t>
              </a:r>
            </a:p>
          </p:txBody>
        </p:sp>
      </p:grpSp>
      <p:grpSp>
        <p:nvGrpSpPr>
          <p:cNvPr id="106509" name="Group 13"/>
          <p:cNvGrpSpPr>
            <a:grpSpLocks/>
          </p:cNvGrpSpPr>
          <p:nvPr/>
        </p:nvGrpSpPr>
        <p:grpSpPr bwMode="auto">
          <a:xfrm>
            <a:off x="6629400" y="2743200"/>
            <a:ext cx="2016125" cy="2336799"/>
            <a:chOff x="4176" y="1389"/>
            <a:chExt cx="1270" cy="1472"/>
          </a:xfrm>
        </p:grpSpPr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4876" y="138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 sz="4800"/>
            </a:p>
          </p:txBody>
        </p:sp>
        <p:sp>
          <p:nvSpPr>
            <p:cNvPr id="106511" name="Text Box 15"/>
            <p:cNvSpPr txBox="1">
              <a:spLocks noChangeArrowheads="1"/>
            </p:cNvSpPr>
            <p:nvPr/>
          </p:nvSpPr>
          <p:spPr bwMode="auto">
            <a:xfrm>
              <a:off x="4176" y="1872"/>
              <a:ext cx="1270" cy="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Форс-мажорные обстоятельства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На величину предложения товара оказывают влияние:</a:t>
            </a:r>
          </a:p>
          <a:p>
            <a:pPr algn="just">
              <a:spcBef>
                <a:spcPct val="50000"/>
              </a:spcBef>
            </a:pPr>
            <a:r>
              <a:rPr lang="ru-RU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изменения цен на прочие товары, </a:t>
            </a:r>
          </a:p>
          <a:p>
            <a:pPr algn="just">
              <a:spcBef>
                <a:spcPct val="50000"/>
              </a:spcBef>
            </a:pPr>
            <a:r>
              <a:rPr lang="ru-RU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ожидания продавцов, </a:t>
            </a:r>
          </a:p>
          <a:p>
            <a:pPr algn="just">
              <a:spcBef>
                <a:spcPct val="50000"/>
              </a:spcBef>
            </a:pPr>
            <a:r>
              <a:rPr lang="ru-RU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сезонные колебания, </a:t>
            </a:r>
          </a:p>
          <a:p>
            <a:pPr algn="just">
              <a:spcBef>
                <a:spcPct val="50000"/>
              </a:spcBef>
            </a:pPr>
            <a:r>
              <a:rPr lang="ru-RU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количество продавцов.</a:t>
            </a:r>
            <a:r>
              <a:rPr lang="ru-RU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>
              <a:spcBef>
                <a:spcPct val="50000"/>
              </a:spcBef>
              <a:buNone/>
            </a:pPr>
            <a:endParaRPr lang="ru-RU" sz="20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ru-RU" sz="20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РАЗОБРАТЬ   САМОСТОЯТЕЛЬНО    К    СЕМИНАРУ!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4676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Неценовые факторы, влияющие на предложение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8600" y="0"/>
            <a:ext cx="8064500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Необходимо различать предложение товара со стороны </a:t>
            </a: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отдельного предприятия </a:t>
            </a:r>
          </a:p>
          <a:p>
            <a:pPr algn="just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и</a:t>
            </a: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 рыночное предложение 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товара всеми производителями. </a:t>
            </a:r>
          </a:p>
          <a:p>
            <a:pPr algn="just">
              <a:spcBef>
                <a:spcPct val="50000"/>
              </a:spcBef>
            </a:pPr>
            <a:endParaRPr lang="ru-RU" sz="28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6626" name="Picture 2" descr="http://n2tutor.ru/materials/handbook/chapter8/part5/8g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52800"/>
            <a:ext cx="8534401" cy="302619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AutoShape 2"/>
          <p:cNvSpPr>
            <a:spLocks noChangeArrowheads="1"/>
          </p:cNvSpPr>
          <p:nvPr/>
        </p:nvSpPr>
        <p:spPr bwMode="auto">
          <a:xfrm>
            <a:off x="152400" y="1524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algn="ctr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solidFill>
                  <a:srgbClr val="FF0000"/>
                </a:solidFill>
                <a:latin typeface="Verdana" pitchFamily="34" charset="0"/>
              </a:rPr>
              <a:t>Вопрос 3</a:t>
            </a:r>
            <a:r>
              <a:rPr lang="ru-RU" sz="2400" b="1" dirty="0">
                <a:solidFill>
                  <a:srgbClr val="0070C0"/>
                </a:solidFill>
                <a:latin typeface="Verdana" pitchFamily="34" charset="0"/>
              </a:rPr>
              <a:t>. </a:t>
            </a:r>
            <a:r>
              <a:rPr lang="ru-RU" sz="2400" b="1" dirty="0">
                <a:solidFill>
                  <a:srgbClr val="005DA2"/>
                </a:solidFill>
                <a:latin typeface="Verdana" pitchFamily="34" charset="0"/>
              </a:rPr>
              <a:t>Отраслевое рыночное равновесие. Последствия отклонения цены от равновесного уровня. Товарный дефицит и товарные излишки</a:t>
            </a:r>
          </a:p>
        </p:txBody>
      </p:sp>
      <p:sp>
        <p:nvSpPr>
          <p:cNvPr id="109573" name="Rectangle 5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305800" cy="4495800"/>
          </a:xfrm>
        </p:spPr>
        <p:txBody>
          <a:bodyPr/>
          <a:lstStyle/>
          <a:p>
            <a:r>
              <a:rPr lang="ru-RU" dirty="0">
                <a:latin typeface="Verdana" pitchFamily="34" charset="0"/>
              </a:rPr>
              <a:t>Когда рассматривается рынок одного товара, такой анализ называется анализом </a:t>
            </a:r>
            <a:r>
              <a:rPr lang="ru-RU" b="1" dirty="0">
                <a:solidFill>
                  <a:srgbClr val="005DA2"/>
                </a:solidFill>
                <a:latin typeface="Verdana" pitchFamily="34" charset="0"/>
              </a:rPr>
              <a:t>частичного, или отраслевого равновесия. </a:t>
            </a:r>
          </a:p>
          <a:p>
            <a:endParaRPr lang="ru-RU" i="1" dirty="0">
              <a:solidFill>
                <a:srgbClr val="990033"/>
              </a:solidFill>
              <a:latin typeface="Verdana" pitchFamily="34" charset="0"/>
            </a:endParaRPr>
          </a:p>
          <a:p>
            <a:r>
              <a:rPr lang="ru-RU" dirty="0">
                <a:latin typeface="Verdana" pitchFamily="34" charset="0"/>
              </a:rPr>
              <a:t>Когда рынки всех благ и ресурсов анализируются во взаимосвязи, такой анализ называется анализом </a:t>
            </a:r>
            <a:r>
              <a:rPr lang="ru-RU" b="1" dirty="0">
                <a:solidFill>
                  <a:srgbClr val="005DA2"/>
                </a:solidFill>
                <a:latin typeface="Verdana" pitchFamily="34" charset="0"/>
              </a:rPr>
              <a:t>общего равновесия.</a:t>
            </a:r>
          </a:p>
          <a:p>
            <a:endParaRPr lang="be-BY" dirty="0"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/>
          <p:cNvSpPr>
            <a:spLocks noChangeShapeType="1"/>
          </p:cNvSpPr>
          <p:nvPr/>
        </p:nvSpPr>
        <p:spPr bwMode="auto">
          <a:xfrm flipH="1">
            <a:off x="1331913" y="3933825"/>
            <a:ext cx="2998787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4284663" y="3933825"/>
            <a:ext cx="0" cy="1408113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oval" w="med" len="med"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11188" y="3789363"/>
            <a:ext cx="577850" cy="344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4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979488" y="2565400"/>
            <a:ext cx="354012" cy="2816225"/>
            <a:chOff x="617" y="1616"/>
            <a:chExt cx="223" cy="1774"/>
          </a:xfrm>
        </p:grpSpPr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 flipV="1">
              <a:off x="838" y="1616"/>
              <a:ext cx="0" cy="17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617" y="1616"/>
              <a:ext cx="223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140200" y="5445125"/>
            <a:ext cx="528638" cy="352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10601" name="Group 9"/>
          <p:cNvGrpSpPr>
            <a:grpSpLocks/>
          </p:cNvGrpSpPr>
          <p:nvPr/>
        </p:nvGrpSpPr>
        <p:grpSpPr bwMode="auto">
          <a:xfrm>
            <a:off x="1331913" y="5373688"/>
            <a:ext cx="6648450" cy="423862"/>
            <a:chOff x="839" y="3385"/>
            <a:chExt cx="4188" cy="267"/>
          </a:xfrm>
        </p:grpSpPr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 flipV="1">
              <a:off x="839" y="3385"/>
              <a:ext cx="40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0603" name="Text Box 11"/>
            <p:cNvSpPr txBox="1">
              <a:spLocks noChangeArrowheads="1"/>
            </p:cNvSpPr>
            <p:nvPr/>
          </p:nvSpPr>
          <p:spPr bwMode="auto">
            <a:xfrm>
              <a:off x="4694" y="3430"/>
              <a:ext cx="333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067175" y="3573463"/>
            <a:ext cx="528638" cy="20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1547813" y="2997200"/>
            <a:ext cx="5106987" cy="2111375"/>
            <a:chOff x="476" y="119"/>
            <a:chExt cx="3217" cy="1330"/>
          </a:xfrm>
        </p:grpSpPr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 flipV="1">
              <a:off x="476" y="119"/>
              <a:ext cx="3111" cy="1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3470" y="210"/>
              <a:ext cx="223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1509713" y="2800350"/>
            <a:ext cx="5819775" cy="2346325"/>
            <a:chOff x="951" y="1764"/>
            <a:chExt cx="3666" cy="1478"/>
          </a:xfrm>
        </p:grpSpPr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951" y="1764"/>
              <a:ext cx="3555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4284" y="2947"/>
              <a:ext cx="333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533400" y="152400"/>
            <a:ext cx="76327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1"/>
                </a:solidFill>
                <a:latin typeface="Verdana" pitchFamily="34" charset="0"/>
              </a:rPr>
              <a:t>Рыночное равновесие</a:t>
            </a:r>
          </a:p>
        </p:txBody>
      </p:sp>
      <p:grpSp>
        <p:nvGrpSpPr>
          <p:cNvPr id="110612" name="Group 20"/>
          <p:cNvGrpSpPr>
            <a:grpSpLocks/>
          </p:cNvGrpSpPr>
          <p:nvPr/>
        </p:nvGrpSpPr>
        <p:grpSpPr bwMode="auto">
          <a:xfrm>
            <a:off x="4191000" y="1295400"/>
            <a:ext cx="2959101" cy="2278063"/>
            <a:chOff x="2640" y="816"/>
            <a:chExt cx="1864" cy="1435"/>
          </a:xfrm>
        </p:grpSpPr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 flipH="1">
              <a:off x="2744" y="1616"/>
              <a:ext cx="18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/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2640" y="816"/>
              <a:ext cx="1864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Точка рыночного равновесия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137525" cy="7632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Математически точку рыночного равновесия можно найти, решив систему из двух уравнений </a:t>
            </a:r>
          </a:p>
          <a:p>
            <a:pPr algn="ctr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Q</a:t>
            </a:r>
            <a:r>
              <a:rPr lang="en-US" sz="2800" baseline="-25000" dirty="0">
                <a:solidFill>
                  <a:schemeClr val="tx1"/>
                </a:solidFill>
                <a:latin typeface="Verdana" pitchFamily="34" charset="0"/>
              </a:rPr>
              <a:t>s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ru-RU" sz="2800" baseline="-25000" dirty="0">
                <a:solidFill>
                  <a:schemeClr val="tx1"/>
                </a:solidFill>
                <a:latin typeface="Verdana" pitchFamily="34" charset="0"/>
              </a:rPr>
              <a:t>2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) и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  <a:latin typeface="Verdana" pitchFamily="34" charset="0"/>
              </a:rPr>
              <a:t>d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ru-RU" sz="2800" baseline="-25000" dirty="0">
                <a:solidFill>
                  <a:schemeClr val="tx1"/>
                </a:solidFill>
                <a:latin typeface="Verdana" pitchFamily="34" charset="0"/>
              </a:rPr>
              <a:t>1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)) </a:t>
            </a:r>
          </a:p>
          <a:p>
            <a:pPr algn="ctr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с двумя неизвестными (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Q 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и Р).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ct val="50000"/>
              </a:spcBef>
            </a:pPr>
            <a:endParaRPr lang="ru-RU" sz="28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ru-RU" sz="2800" dirty="0">
                <a:solidFill>
                  <a:schemeClr val="tx1"/>
                </a:solidFill>
                <a:latin typeface="Verdana" pitchFamily="34" charset="0"/>
              </a:rPr>
              <a:t>В состоянии равновесия ни у покупателей, ни у продавцов нет стимулов менять свое поведение, т.е. изменять величину спроса или предложения. </a:t>
            </a:r>
          </a:p>
          <a:p>
            <a:pPr algn="ctr">
              <a:spcBef>
                <a:spcPct val="50000"/>
              </a:spcBef>
            </a:pPr>
            <a:endParaRPr lang="ru-RU" sz="28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ru-RU" sz="28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838200" y="152400"/>
            <a:ext cx="74676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800" b="1" cap="none">
                <a:solidFill>
                  <a:schemeClr val="accent1"/>
                </a:solidFill>
                <a:latin typeface="Verdana" pitchFamily="34" charset="0"/>
              </a:rPr>
              <a:t>ЗАКОН СПРОСА</a:t>
            </a:r>
            <a:endParaRPr lang="be-BY" sz="3800" b="1" cap="none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35171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143000"/>
            <a:ext cx="8229600" cy="487362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b="1" dirty="0">
                <a:latin typeface="Verdana" pitchFamily="34" charset="0"/>
              </a:rPr>
              <a:t>Закон спроса</a:t>
            </a:r>
            <a:r>
              <a:rPr lang="ru-RU" dirty="0">
                <a:latin typeface="Verdana" pitchFamily="34" charset="0"/>
              </a:rPr>
              <a:t> – при прочих равных условиях, чем выше цена товара, тем меньше величина спроса на него </a:t>
            </a:r>
            <a:r>
              <a:rPr lang="en-US" dirty="0">
                <a:latin typeface="Verdana" pitchFamily="34" charset="0"/>
              </a:rPr>
              <a:t>(</a:t>
            </a:r>
            <a:r>
              <a:rPr lang="ru-RU" dirty="0">
                <a:latin typeface="Verdana" pitchFamily="34" charset="0"/>
              </a:rPr>
              <a:t>и наоборот, чем меньше цена, тем больше величина спроса</a:t>
            </a:r>
            <a:r>
              <a:rPr lang="en-US" dirty="0">
                <a:latin typeface="Verdana" pitchFamily="34" charset="0"/>
              </a:rPr>
              <a:t>)</a:t>
            </a:r>
            <a:r>
              <a:rPr lang="ru-RU" dirty="0">
                <a:latin typeface="Verdana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dirty="0">
                <a:latin typeface="Verdana" pitchFamily="34" charset="0"/>
              </a:rPr>
              <a:t>Объяснение: каждая последующая единица блага приносит все меньше удовольствия потребителю, и он готов купить ее только по более низкой цене.</a:t>
            </a:r>
            <a:endParaRPr lang="be-BY" dirty="0">
              <a:latin typeface="Verdana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2743200"/>
            <a:ext cx="9549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</a:t>
            </a:r>
            <a:endParaRPr lang="ru-RU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Стрелка вниз 4"/>
          <p:cNvSpPr/>
          <p:nvPr/>
        </p:nvSpPr>
        <p:spPr>
          <a:xfrm rot="10800000">
            <a:off x="1600200" y="2819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886200" y="2819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495800" y="2743200"/>
            <a:ext cx="1295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</a:t>
            </a:r>
            <a:endParaRPr lang="ru-RU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Line 3"/>
          <p:cNvSpPr>
            <a:spLocks noChangeShapeType="1"/>
          </p:cNvSpPr>
          <p:nvPr/>
        </p:nvSpPr>
        <p:spPr bwMode="auto">
          <a:xfrm flipV="1">
            <a:off x="1389063" y="1125538"/>
            <a:ext cx="0" cy="3582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393825" y="4708526"/>
            <a:ext cx="6819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743075" y="1274763"/>
            <a:ext cx="5770562" cy="31353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V="1">
            <a:off x="1917700" y="1423988"/>
            <a:ext cx="5072062" cy="26876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1403350" y="2779713"/>
            <a:ext cx="3168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500563" y="2779713"/>
            <a:ext cx="0" cy="1941513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oval" w="med" len="med"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1042988" y="2474913"/>
            <a:ext cx="350837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042988" y="1125538"/>
            <a:ext cx="350837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4191000" y="4708526"/>
            <a:ext cx="525462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4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800" b="1" baseline="-2500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7862888" y="4708526"/>
            <a:ext cx="525462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365625" y="2436813"/>
            <a:ext cx="523875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6648450" y="1125538"/>
            <a:ext cx="349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S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7034213" y="3822701"/>
            <a:ext cx="527050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D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1389063" y="1871663"/>
            <a:ext cx="47259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1389063" y="3663951"/>
            <a:ext cx="47228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1042988" y="1722438"/>
            <a:ext cx="350837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3514726"/>
            <a:ext cx="350837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617788" y="4676776"/>
            <a:ext cx="523875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940425" y="4676776"/>
            <a:ext cx="523875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6115050" y="1871663"/>
            <a:ext cx="0" cy="28368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2792413" y="1871663"/>
            <a:ext cx="0" cy="28368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2792413" y="1573213"/>
            <a:ext cx="5238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940425" y="1543051"/>
            <a:ext cx="523875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2792413" y="3332163"/>
            <a:ext cx="523875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5940425" y="3332163"/>
            <a:ext cx="523875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3490913" y="2020888"/>
            <a:ext cx="874712" cy="4476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V="1">
            <a:off x="3665538" y="3035301"/>
            <a:ext cx="700087" cy="4159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H="1">
            <a:off x="4716463" y="2020888"/>
            <a:ext cx="873125" cy="4476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 flipH="1" flipV="1">
            <a:off x="4541838" y="3035301"/>
            <a:ext cx="873125" cy="4476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200653" y="71439"/>
            <a:ext cx="7920037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accent1"/>
                </a:solidFill>
                <a:latin typeface="Verdana" pitchFamily="34" charset="0"/>
              </a:rPr>
              <a:t>Установление рыночного равновесия</a:t>
            </a:r>
          </a:p>
        </p:txBody>
      </p:sp>
      <p:sp>
        <p:nvSpPr>
          <p:cNvPr id="114721" name="Text Box 33"/>
          <p:cNvSpPr txBox="1">
            <a:spLocks noChangeArrowheads="1"/>
          </p:cNvSpPr>
          <p:nvPr/>
        </p:nvSpPr>
        <p:spPr bwMode="auto">
          <a:xfrm>
            <a:off x="2971800" y="3886200"/>
            <a:ext cx="302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Дефицит товара</a:t>
            </a:r>
          </a:p>
        </p:txBody>
      </p:sp>
      <p:sp>
        <p:nvSpPr>
          <p:cNvPr id="114722" name="Text Box 34"/>
          <p:cNvSpPr txBox="1">
            <a:spLocks noChangeArrowheads="1"/>
          </p:cNvSpPr>
          <p:nvPr/>
        </p:nvSpPr>
        <p:spPr bwMode="auto">
          <a:xfrm>
            <a:off x="2895600" y="1143000"/>
            <a:ext cx="302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Излишек товара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701" grpId="0"/>
      <p:bldP spid="114704" grpId="0" animBg="1"/>
      <p:bldP spid="114705" grpId="0" animBg="1"/>
      <p:bldP spid="114708" grpId="0"/>
      <p:bldP spid="114709" grpId="0"/>
      <p:bldP spid="114710" grpId="0" animBg="1"/>
      <p:bldP spid="114711" grpId="0" animBg="1"/>
      <p:bldP spid="114712" grpId="0"/>
      <p:bldP spid="114713" grpId="0"/>
      <p:bldP spid="114714" grpId="0"/>
      <p:bldP spid="114715" grpId="0"/>
      <p:bldP spid="114716" grpId="0" animBg="1"/>
      <p:bldP spid="114717" grpId="0" animBg="1"/>
      <p:bldP spid="114718" grpId="0" animBg="1"/>
      <p:bldP spid="114719" grpId="0" animBg="1"/>
      <p:bldP spid="114721" grpId="0"/>
      <p:bldP spid="1147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0" name="Group 2"/>
          <p:cNvGrpSpPr>
            <a:grpSpLocks/>
          </p:cNvGrpSpPr>
          <p:nvPr/>
        </p:nvGrpSpPr>
        <p:grpSpPr bwMode="auto">
          <a:xfrm>
            <a:off x="539750" y="2565400"/>
            <a:ext cx="8135938" cy="3924300"/>
            <a:chOff x="340" y="1344"/>
            <a:chExt cx="5125" cy="2472"/>
          </a:xfrm>
        </p:grpSpPr>
        <p:sp>
          <p:nvSpPr>
            <p:cNvPr id="119811" name="Line 3"/>
            <p:cNvSpPr>
              <a:spLocks noChangeShapeType="1"/>
            </p:cNvSpPr>
            <p:nvPr/>
          </p:nvSpPr>
          <p:spPr bwMode="auto">
            <a:xfrm flipV="1">
              <a:off x="555" y="1344"/>
              <a:ext cx="0" cy="1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12" name="Line 4"/>
            <p:cNvSpPr>
              <a:spLocks noChangeShapeType="1"/>
            </p:cNvSpPr>
            <p:nvPr/>
          </p:nvSpPr>
          <p:spPr bwMode="auto">
            <a:xfrm>
              <a:off x="555" y="3263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13" name="Line 5"/>
            <p:cNvSpPr>
              <a:spLocks noChangeShapeType="1"/>
            </p:cNvSpPr>
            <p:nvPr/>
          </p:nvSpPr>
          <p:spPr bwMode="auto">
            <a:xfrm>
              <a:off x="3027" y="3263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14" name="Line 6"/>
            <p:cNvSpPr>
              <a:spLocks noChangeShapeType="1"/>
            </p:cNvSpPr>
            <p:nvPr/>
          </p:nvSpPr>
          <p:spPr bwMode="auto">
            <a:xfrm flipV="1">
              <a:off x="3027" y="1344"/>
              <a:ext cx="0" cy="1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2562" y="3249"/>
              <a:ext cx="226" cy="2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4967" y="3249"/>
              <a:ext cx="249" cy="16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340" y="1344"/>
              <a:ext cx="430" cy="30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2812" y="1344"/>
              <a:ext cx="430" cy="30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1093" y="2354"/>
              <a:ext cx="322" cy="30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20" name="Text Box 12"/>
            <p:cNvSpPr txBox="1">
              <a:spLocks noChangeArrowheads="1"/>
            </p:cNvSpPr>
            <p:nvPr/>
          </p:nvSpPr>
          <p:spPr bwMode="auto">
            <a:xfrm>
              <a:off x="4515" y="1424"/>
              <a:ext cx="430" cy="3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340" y="3183"/>
              <a:ext cx="322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2812" y="3183"/>
              <a:ext cx="322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9823" name="Text Box 15"/>
            <p:cNvSpPr txBox="1">
              <a:spLocks noChangeArrowheads="1"/>
            </p:cNvSpPr>
            <p:nvPr/>
          </p:nvSpPr>
          <p:spPr bwMode="auto">
            <a:xfrm>
              <a:off x="1878" y="1644"/>
              <a:ext cx="323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24" name="Text Box 16"/>
            <p:cNvSpPr txBox="1">
              <a:spLocks noChangeArrowheads="1"/>
            </p:cNvSpPr>
            <p:nvPr/>
          </p:nvSpPr>
          <p:spPr bwMode="auto">
            <a:xfrm>
              <a:off x="4317" y="2859"/>
              <a:ext cx="322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1093" y="1344"/>
              <a:ext cx="429" cy="303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(а)</a:t>
              </a:r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3887" y="1344"/>
              <a:ext cx="430" cy="303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(б)</a:t>
              </a:r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>
              <a:off x="877" y="1647"/>
              <a:ext cx="323" cy="16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 flipV="1">
              <a:off x="1630" y="1647"/>
              <a:ext cx="322" cy="16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29" name="Line 21"/>
            <p:cNvSpPr>
              <a:spLocks noChangeShapeType="1"/>
            </p:cNvSpPr>
            <p:nvPr/>
          </p:nvSpPr>
          <p:spPr bwMode="auto">
            <a:xfrm flipV="1">
              <a:off x="3027" y="1546"/>
              <a:ext cx="1612" cy="7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30" name="Line 22"/>
            <p:cNvSpPr>
              <a:spLocks noChangeShapeType="1"/>
            </p:cNvSpPr>
            <p:nvPr/>
          </p:nvSpPr>
          <p:spPr bwMode="auto">
            <a:xfrm>
              <a:off x="3027" y="2455"/>
              <a:ext cx="1612" cy="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567" y="3566"/>
              <a:ext cx="48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>
                  <a:solidFill>
                    <a:srgbClr val="000099"/>
                  </a:solidFill>
                </a:rPr>
                <a:t>Непересекающиеся кривые спроса и предложения</a:t>
              </a:r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09600" y="0"/>
            <a:ext cx="76327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accent1"/>
                </a:solidFill>
                <a:latin typeface="Verdana" pitchFamily="34" charset="0"/>
              </a:rPr>
              <a:t>Частные случаи:</a:t>
            </a:r>
          </a:p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accent1"/>
                </a:solidFill>
                <a:latin typeface="Verdana" pitchFamily="34" charset="0"/>
              </a:rPr>
              <a:t>а – свободное благо   б - нет рынка блага</a:t>
            </a:r>
          </a:p>
        </p:txBody>
      </p:sp>
      <p:pic>
        <p:nvPicPr>
          <p:cNvPr id="15362" name="Picture 2" descr="ÐÐ°ÑÑÐ¸Ð½ÐºÐ¸ Ð¿Ð¾ Ð·Ð°Ð¿ÑÐ¾ÑÑ Ð¿Ð»ÑÐ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2552700" cy="1524000"/>
          </a:xfrm>
          <a:prstGeom prst="rect">
            <a:avLst/>
          </a:prstGeom>
          <a:noFill/>
        </p:spPr>
      </p:pic>
      <p:pic>
        <p:nvPicPr>
          <p:cNvPr id="15364" name="Picture 4" descr="ÐÐ°ÑÑÐ¸Ð½ÐºÐ¸ Ð¿Ð¾ Ð·Ð°Ð¿ÑÐ¾ÑÑ Ð°Ð±ÑÑÑÐ´Ð½Ð¾ Ð´Ð¾ÑÐ¾Ð³Ð¾Ð¹ ÑÐ¾Ð²Ð°Ñ"/>
          <p:cNvPicPr>
            <a:picLocks noChangeAspect="1" noChangeArrowheads="1"/>
          </p:cNvPicPr>
          <p:nvPr/>
        </p:nvPicPr>
        <p:blipFill>
          <a:blip r:embed="rId3"/>
          <a:srcRect r="49666"/>
          <a:stretch>
            <a:fillRect/>
          </a:stretch>
        </p:blipFill>
        <p:spPr bwMode="auto">
          <a:xfrm>
            <a:off x="6781800" y="990600"/>
            <a:ext cx="1530626" cy="1600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/>
          <p:cNvGrpSpPr>
            <a:grpSpLocks/>
          </p:cNvGrpSpPr>
          <p:nvPr/>
        </p:nvGrpSpPr>
        <p:grpSpPr bwMode="auto">
          <a:xfrm>
            <a:off x="468313" y="2060575"/>
            <a:ext cx="8207375" cy="4157663"/>
            <a:chOff x="295" y="1525"/>
            <a:chExt cx="5170" cy="2619"/>
          </a:xfrm>
        </p:grpSpPr>
        <p:sp>
          <p:nvSpPr>
            <p:cNvPr id="120835" name="Line 3"/>
            <p:cNvSpPr>
              <a:spLocks noChangeShapeType="1"/>
            </p:cNvSpPr>
            <p:nvPr/>
          </p:nvSpPr>
          <p:spPr bwMode="auto">
            <a:xfrm flipV="1">
              <a:off x="644" y="1525"/>
              <a:ext cx="0" cy="17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36" name="Line 4"/>
            <p:cNvSpPr>
              <a:spLocks noChangeShapeType="1"/>
            </p:cNvSpPr>
            <p:nvPr/>
          </p:nvSpPr>
          <p:spPr bwMode="auto">
            <a:xfrm>
              <a:off x="644" y="3249"/>
              <a:ext cx="2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>
              <a:off x="3093" y="3249"/>
              <a:ext cx="2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 flipV="1">
              <a:off x="3093" y="1525"/>
              <a:ext cx="0" cy="17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39" name="Freeform 7"/>
            <p:cNvSpPr>
              <a:spLocks/>
            </p:cNvSpPr>
            <p:nvPr/>
          </p:nvSpPr>
          <p:spPr bwMode="auto">
            <a:xfrm>
              <a:off x="1176" y="1797"/>
              <a:ext cx="852" cy="1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540"/>
                </a:cxn>
                <a:cxn ang="0">
                  <a:pos x="540" y="1080"/>
                </a:cxn>
                <a:cxn ang="0">
                  <a:pos x="1260" y="1800"/>
                </a:cxn>
                <a:cxn ang="0">
                  <a:pos x="1980" y="2340"/>
                </a:cxn>
                <a:cxn ang="0">
                  <a:pos x="2340" y="2520"/>
                </a:cxn>
              </a:cxnLst>
              <a:rect l="0" t="0" r="r" b="b"/>
              <a:pathLst>
                <a:path w="2340" h="2520">
                  <a:moveTo>
                    <a:pt x="0" y="0"/>
                  </a:moveTo>
                  <a:cubicBezTo>
                    <a:pt x="45" y="180"/>
                    <a:pt x="90" y="360"/>
                    <a:pt x="180" y="540"/>
                  </a:cubicBezTo>
                  <a:cubicBezTo>
                    <a:pt x="270" y="720"/>
                    <a:pt x="360" y="870"/>
                    <a:pt x="540" y="1080"/>
                  </a:cubicBezTo>
                  <a:cubicBezTo>
                    <a:pt x="720" y="1290"/>
                    <a:pt x="1020" y="1590"/>
                    <a:pt x="1260" y="1800"/>
                  </a:cubicBezTo>
                  <a:cubicBezTo>
                    <a:pt x="1500" y="2010"/>
                    <a:pt x="1800" y="2220"/>
                    <a:pt x="1980" y="2340"/>
                  </a:cubicBezTo>
                  <a:cubicBezTo>
                    <a:pt x="2160" y="2460"/>
                    <a:pt x="2280" y="2520"/>
                    <a:pt x="2340" y="252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40" name="Freeform 8"/>
            <p:cNvSpPr>
              <a:spLocks/>
            </p:cNvSpPr>
            <p:nvPr/>
          </p:nvSpPr>
          <p:spPr bwMode="auto">
            <a:xfrm>
              <a:off x="3178" y="1770"/>
              <a:ext cx="1952" cy="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810"/>
                </a:cxn>
                <a:cxn ang="0">
                  <a:pos x="765" y="1515"/>
                </a:cxn>
                <a:cxn ang="0">
                  <a:pos x="1740" y="1635"/>
                </a:cxn>
                <a:cxn ang="0">
                  <a:pos x="3300" y="1560"/>
                </a:cxn>
              </a:cxnLst>
              <a:rect l="0" t="0" r="r" b="b"/>
              <a:pathLst>
                <a:path w="3300" h="1652">
                  <a:moveTo>
                    <a:pt x="0" y="0"/>
                  </a:moveTo>
                  <a:cubicBezTo>
                    <a:pt x="25" y="135"/>
                    <a:pt x="8" y="558"/>
                    <a:pt x="135" y="810"/>
                  </a:cubicBezTo>
                  <a:cubicBezTo>
                    <a:pt x="262" y="1062"/>
                    <a:pt x="497" y="1378"/>
                    <a:pt x="765" y="1515"/>
                  </a:cubicBezTo>
                  <a:cubicBezTo>
                    <a:pt x="1033" y="1652"/>
                    <a:pt x="1318" y="1628"/>
                    <a:pt x="1740" y="1635"/>
                  </a:cubicBezTo>
                  <a:cubicBezTo>
                    <a:pt x="2162" y="1642"/>
                    <a:pt x="2975" y="1576"/>
                    <a:pt x="3300" y="156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2454" y="3249"/>
              <a:ext cx="426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4903" y="3249"/>
              <a:ext cx="426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431" y="1525"/>
              <a:ext cx="426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2880" y="1525"/>
              <a:ext cx="426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1709" y="2795"/>
              <a:ext cx="319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3306" y="2927"/>
              <a:ext cx="426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431" y="3177"/>
              <a:ext cx="319" cy="1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2880" y="3177"/>
              <a:ext cx="319" cy="1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750" y="2927"/>
              <a:ext cx="320" cy="18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3199" y="1747"/>
              <a:ext cx="320" cy="1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851" name="Text Box 19"/>
            <p:cNvSpPr txBox="1">
              <a:spLocks noChangeArrowheads="1"/>
            </p:cNvSpPr>
            <p:nvPr/>
          </p:nvSpPr>
          <p:spPr bwMode="auto">
            <a:xfrm>
              <a:off x="1176" y="1525"/>
              <a:ext cx="426" cy="272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(а)</a:t>
              </a:r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3923" y="1525"/>
              <a:ext cx="426" cy="272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(б)</a:t>
              </a:r>
            </a:p>
          </p:txBody>
        </p:sp>
        <p:sp>
          <p:nvSpPr>
            <p:cNvPr id="120853" name="Freeform 21"/>
            <p:cNvSpPr>
              <a:spLocks/>
            </p:cNvSpPr>
            <p:nvPr/>
          </p:nvSpPr>
          <p:spPr bwMode="auto">
            <a:xfrm>
              <a:off x="782" y="1900"/>
              <a:ext cx="1055" cy="1284"/>
            </a:xfrm>
            <a:custGeom>
              <a:avLst/>
              <a:gdLst/>
              <a:ahLst/>
              <a:cxnLst>
                <a:cxn ang="0">
                  <a:pos x="0" y="2548"/>
                </a:cxn>
                <a:cxn ang="0">
                  <a:pos x="300" y="2413"/>
                </a:cxn>
                <a:cxn ang="0">
                  <a:pos x="980" y="1964"/>
                </a:cxn>
                <a:cxn ang="0">
                  <a:pos x="1350" y="1633"/>
                </a:cxn>
                <a:cxn ang="0">
                  <a:pos x="1710" y="1213"/>
                </a:cxn>
                <a:cxn ang="0">
                  <a:pos x="1691" y="823"/>
                </a:cxn>
                <a:cxn ang="0">
                  <a:pos x="1167" y="430"/>
                </a:cxn>
                <a:cxn ang="0">
                  <a:pos x="756" y="206"/>
                </a:cxn>
                <a:cxn ang="0">
                  <a:pos x="344" y="0"/>
                </a:cxn>
              </a:cxnLst>
              <a:rect l="0" t="0" r="r" b="b"/>
              <a:pathLst>
                <a:path w="1782" h="2548">
                  <a:moveTo>
                    <a:pt x="0" y="2548"/>
                  </a:moveTo>
                  <a:cubicBezTo>
                    <a:pt x="50" y="2521"/>
                    <a:pt x="137" y="2510"/>
                    <a:pt x="300" y="2413"/>
                  </a:cubicBezTo>
                  <a:cubicBezTo>
                    <a:pt x="463" y="2316"/>
                    <a:pt x="805" y="2094"/>
                    <a:pt x="980" y="1964"/>
                  </a:cubicBezTo>
                  <a:cubicBezTo>
                    <a:pt x="1155" y="1834"/>
                    <a:pt x="1228" y="1758"/>
                    <a:pt x="1350" y="1633"/>
                  </a:cubicBezTo>
                  <a:cubicBezTo>
                    <a:pt x="1472" y="1508"/>
                    <a:pt x="1653" y="1348"/>
                    <a:pt x="1710" y="1213"/>
                  </a:cubicBezTo>
                  <a:cubicBezTo>
                    <a:pt x="1767" y="1078"/>
                    <a:pt x="1782" y="954"/>
                    <a:pt x="1691" y="823"/>
                  </a:cubicBezTo>
                  <a:cubicBezTo>
                    <a:pt x="1600" y="692"/>
                    <a:pt x="1323" y="533"/>
                    <a:pt x="1167" y="430"/>
                  </a:cubicBezTo>
                  <a:cubicBezTo>
                    <a:pt x="1011" y="327"/>
                    <a:pt x="893" y="278"/>
                    <a:pt x="756" y="206"/>
                  </a:cubicBezTo>
                  <a:cubicBezTo>
                    <a:pt x="619" y="134"/>
                    <a:pt x="430" y="43"/>
                    <a:pt x="344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54" name="Freeform 22"/>
            <p:cNvSpPr>
              <a:spLocks/>
            </p:cNvSpPr>
            <p:nvPr/>
          </p:nvSpPr>
          <p:spPr bwMode="auto">
            <a:xfrm>
              <a:off x="3199" y="2549"/>
              <a:ext cx="1878" cy="544"/>
            </a:xfrm>
            <a:custGeom>
              <a:avLst/>
              <a:gdLst/>
              <a:ahLst/>
              <a:cxnLst>
                <a:cxn ang="0">
                  <a:pos x="0" y="1080"/>
                </a:cxn>
                <a:cxn ang="0">
                  <a:pos x="465" y="600"/>
                </a:cxn>
                <a:cxn ang="0">
                  <a:pos x="894" y="345"/>
                </a:cxn>
                <a:cxn ang="0">
                  <a:pos x="1569" y="120"/>
                </a:cxn>
                <a:cxn ang="0">
                  <a:pos x="2604" y="45"/>
                </a:cxn>
                <a:cxn ang="0">
                  <a:pos x="3174" y="0"/>
                </a:cxn>
              </a:cxnLst>
              <a:rect l="0" t="0" r="r" b="b"/>
              <a:pathLst>
                <a:path w="3174" h="1080">
                  <a:moveTo>
                    <a:pt x="0" y="1080"/>
                  </a:moveTo>
                  <a:cubicBezTo>
                    <a:pt x="77" y="1000"/>
                    <a:pt x="316" y="723"/>
                    <a:pt x="465" y="600"/>
                  </a:cubicBezTo>
                  <a:cubicBezTo>
                    <a:pt x="614" y="477"/>
                    <a:pt x="710" y="425"/>
                    <a:pt x="894" y="345"/>
                  </a:cubicBezTo>
                  <a:cubicBezTo>
                    <a:pt x="1078" y="265"/>
                    <a:pt x="1284" y="170"/>
                    <a:pt x="1569" y="120"/>
                  </a:cubicBezTo>
                  <a:cubicBezTo>
                    <a:pt x="1854" y="70"/>
                    <a:pt x="2337" y="65"/>
                    <a:pt x="2604" y="45"/>
                  </a:cubicBezTo>
                  <a:cubicBezTo>
                    <a:pt x="2871" y="25"/>
                    <a:pt x="3055" y="9"/>
                    <a:pt x="3174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295" y="3702"/>
              <a:ext cx="5170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Случаи </a:t>
              </a:r>
              <a:r>
                <a:rPr lang="ru-RU" sz="2000" b="1" dirty="0" err="1">
                  <a:solidFill>
                    <a:schemeClr val="tx1"/>
                  </a:solidFill>
                  <a:latin typeface="Times New Roman" pitchFamily="18" charset="0"/>
                </a:rPr>
                <a:t>неединственности</a:t>
              </a:r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 (а) и неопределенности (б) рыночного равновесия. </a:t>
              </a:r>
            </a:p>
          </p:txBody>
        </p:sp>
      </p:grp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228600" y="228600"/>
            <a:ext cx="84248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Еще одной проблемой теории рынка является  возможность существования более чем одной точки равновесия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755650" y="1881188"/>
            <a:ext cx="8137525" cy="4552950"/>
            <a:chOff x="385" y="1367"/>
            <a:chExt cx="5126" cy="2868"/>
          </a:xfrm>
        </p:grpSpPr>
        <p:sp>
          <p:nvSpPr>
            <p:cNvPr id="122883" name="Line 3"/>
            <p:cNvSpPr>
              <a:spLocks noChangeAspect="1" noChangeShapeType="1"/>
            </p:cNvSpPr>
            <p:nvPr/>
          </p:nvSpPr>
          <p:spPr bwMode="auto">
            <a:xfrm flipV="1">
              <a:off x="697" y="1367"/>
              <a:ext cx="0" cy="20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884" name="Line 4"/>
            <p:cNvSpPr>
              <a:spLocks noChangeAspect="1" noChangeShapeType="1"/>
            </p:cNvSpPr>
            <p:nvPr/>
          </p:nvSpPr>
          <p:spPr bwMode="auto">
            <a:xfrm>
              <a:off x="698" y="3443"/>
              <a:ext cx="43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885" name="Line 5"/>
            <p:cNvSpPr>
              <a:spLocks noChangeAspect="1" noChangeShapeType="1"/>
            </p:cNvSpPr>
            <p:nvPr/>
          </p:nvSpPr>
          <p:spPr bwMode="auto">
            <a:xfrm>
              <a:off x="810" y="1627"/>
              <a:ext cx="3782" cy="16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886" name="Line 6"/>
            <p:cNvSpPr>
              <a:spLocks noChangeAspect="1" noChangeShapeType="1"/>
            </p:cNvSpPr>
            <p:nvPr/>
          </p:nvSpPr>
          <p:spPr bwMode="auto">
            <a:xfrm flipV="1">
              <a:off x="1032" y="1627"/>
              <a:ext cx="3115" cy="15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887" name="Line 7"/>
            <p:cNvSpPr>
              <a:spLocks noChangeAspect="1" noChangeShapeType="1"/>
            </p:cNvSpPr>
            <p:nvPr/>
          </p:nvSpPr>
          <p:spPr bwMode="auto">
            <a:xfrm flipH="1">
              <a:off x="703" y="2387"/>
              <a:ext cx="189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888" name="Line 8"/>
            <p:cNvSpPr>
              <a:spLocks noChangeAspect="1" noChangeShapeType="1"/>
            </p:cNvSpPr>
            <p:nvPr/>
          </p:nvSpPr>
          <p:spPr bwMode="auto">
            <a:xfrm>
              <a:off x="2608" y="2432"/>
              <a:ext cx="0" cy="1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889" name="Text Box 9"/>
            <p:cNvSpPr txBox="1">
              <a:spLocks noChangeAspect="1" noChangeArrowheads="1"/>
            </p:cNvSpPr>
            <p:nvPr/>
          </p:nvSpPr>
          <p:spPr bwMode="auto">
            <a:xfrm>
              <a:off x="476" y="2251"/>
              <a:ext cx="222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890" name="Text Box 10"/>
            <p:cNvSpPr txBox="1">
              <a:spLocks noChangeAspect="1" noChangeArrowheads="1"/>
            </p:cNvSpPr>
            <p:nvPr/>
          </p:nvSpPr>
          <p:spPr bwMode="auto">
            <a:xfrm>
              <a:off x="476" y="1367"/>
              <a:ext cx="222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891" name="Text Box 11"/>
            <p:cNvSpPr txBox="1">
              <a:spLocks noChangeAspect="1" noChangeArrowheads="1"/>
            </p:cNvSpPr>
            <p:nvPr/>
          </p:nvSpPr>
          <p:spPr bwMode="auto">
            <a:xfrm>
              <a:off x="2478" y="3443"/>
              <a:ext cx="33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892" name="Text Box 12"/>
            <p:cNvSpPr txBox="1">
              <a:spLocks noChangeAspect="1" noChangeArrowheads="1"/>
            </p:cNvSpPr>
            <p:nvPr/>
          </p:nvSpPr>
          <p:spPr bwMode="auto">
            <a:xfrm>
              <a:off x="4814" y="3443"/>
              <a:ext cx="33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893" name="Text Box 13"/>
            <p:cNvSpPr txBox="1">
              <a:spLocks noChangeAspect="1" noChangeArrowheads="1"/>
            </p:cNvSpPr>
            <p:nvPr/>
          </p:nvSpPr>
          <p:spPr bwMode="auto">
            <a:xfrm>
              <a:off x="2426" y="2523"/>
              <a:ext cx="33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894" name="Text Box 14"/>
            <p:cNvSpPr txBox="1">
              <a:spLocks noChangeAspect="1" noChangeArrowheads="1"/>
            </p:cNvSpPr>
            <p:nvPr/>
          </p:nvSpPr>
          <p:spPr bwMode="auto">
            <a:xfrm>
              <a:off x="3702" y="1540"/>
              <a:ext cx="222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895" name="Text Box 15"/>
            <p:cNvSpPr txBox="1">
              <a:spLocks noChangeAspect="1" noChangeArrowheads="1"/>
            </p:cNvSpPr>
            <p:nvPr/>
          </p:nvSpPr>
          <p:spPr bwMode="auto">
            <a:xfrm>
              <a:off x="4147" y="2924"/>
              <a:ext cx="33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896" name="Text Box 16"/>
            <p:cNvSpPr txBox="1">
              <a:spLocks noChangeArrowheads="1"/>
            </p:cNvSpPr>
            <p:nvPr/>
          </p:nvSpPr>
          <p:spPr bwMode="auto">
            <a:xfrm>
              <a:off x="385" y="3793"/>
              <a:ext cx="5126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>
                  <a:solidFill>
                    <a:srgbClr val="000099"/>
                  </a:solidFill>
                </a:rPr>
                <a:t>Воздействие изменения предложения на рыночную ситуацию.</a:t>
              </a:r>
              <a:r>
                <a:rPr lang="ru-RU" sz="2000" b="1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22898" name="Line 18"/>
          <p:cNvSpPr>
            <a:spLocks noChangeAspect="1" noChangeShapeType="1"/>
          </p:cNvSpPr>
          <p:nvPr/>
        </p:nvSpPr>
        <p:spPr bwMode="auto">
          <a:xfrm flipV="1">
            <a:off x="3779838" y="2924175"/>
            <a:ext cx="4062412" cy="1966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2899" name="Text Box 19"/>
          <p:cNvSpPr txBox="1">
            <a:spLocks noChangeAspect="1" noChangeArrowheads="1"/>
          </p:cNvSpPr>
          <p:nvPr/>
        </p:nvSpPr>
        <p:spPr bwMode="auto">
          <a:xfrm>
            <a:off x="7308850" y="2635250"/>
            <a:ext cx="352425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00" name="Line 20"/>
          <p:cNvSpPr>
            <a:spLocks noChangeAspect="1" noChangeShapeType="1"/>
          </p:cNvSpPr>
          <p:nvPr/>
        </p:nvSpPr>
        <p:spPr bwMode="auto">
          <a:xfrm flipH="1">
            <a:off x="1260475" y="2924175"/>
            <a:ext cx="165576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oval" w="med" len="med"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2901" name="Line 21"/>
          <p:cNvSpPr>
            <a:spLocks noChangeAspect="1" noChangeShapeType="1"/>
          </p:cNvSpPr>
          <p:nvPr/>
        </p:nvSpPr>
        <p:spPr bwMode="auto">
          <a:xfrm flipH="1">
            <a:off x="1260475" y="4076700"/>
            <a:ext cx="42386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oval" w="med" len="med"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2902" name="Line 22"/>
          <p:cNvSpPr>
            <a:spLocks noChangeAspect="1" noChangeShapeType="1"/>
          </p:cNvSpPr>
          <p:nvPr/>
        </p:nvSpPr>
        <p:spPr bwMode="auto">
          <a:xfrm>
            <a:off x="5508625" y="4076700"/>
            <a:ext cx="0" cy="109855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2903" name="Text Box 23"/>
          <p:cNvSpPr txBox="1">
            <a:spLocks noChangeAspect="1" noChangeArrowheads="1"/>
          </p:cNvSpPr>
          <p:nvPr/>
        </p:nvSpPr>
        <p:spPr bwMode="auto">
          <a:xfrm>
            <a:off x="2844800" y="2419350"/>
            <a:ext cx="528637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2904" name="Text Box 24"/>
          <p:cNvSpPr txBox="1">
            <a:spLocks noChangeAspect="1" noChangeArrowheads="1"/>
          </p:cNvSpPr>
          <p:nvPr/>
        </p:nvSpPr>
        <p:spPr bwMode="auto">
          <a:xfrm>
            <a:off x="5437188" y="3644900"/>
            <a:ext cx="530225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22905" name="Text Box 25"/>
          <p:cNvSpPr txBox="1">
            <a:spLocks noChangeAspect="1" noChangeArrowheads="1"/>
          </p:cNvSpPr>
          <p:nvPr/>
        </p:nvSpPr>
        <p:spPr bwMode="auto">
          <a:xfrm>
            <a:off x="971550" y="2635250"/>
            <a:ext cx="352425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06" name="Text Box 26"/>
          <p:cNvSpPr txBox="1">
            <a:spLocks noChangeAspect="1" noChangeArrowheads="1"/>
          </p:cNvSpPr>
          <p:nvPr/>
        </p:nvSpPr>
        <p:spPr bwMode="auto">
          <a:xfrm>
            <a:off x="900113" y="3860800"/>
            <a:ext cx="352425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22907" name="Group 27"/>
          <p:cNvGrpSpPr>
            <a:grpSpLocks/>
          </p:cNvGrpSpPr>
          <p:nvPr/>
        </p:nvGrpSpPr>
        <p:grpSpPr bwMode="auto">
          <a:xfrm>
            <a:off x="2771775" y="2924175"/>
            <a:ext cx="528637" cy="2643188"/>
            <a:chOff x="1655" y="2024"/>
            <a:chExt cx="333" cy="1665"/>
          </a:xfrm>
        </p:grpSpPr>
        <p:sp>
          <p:nvSpPr>
            <p:cNvPr id="122908" name="Line 28"/>
            <p:cNvSpPr>
              <a:spLocks noChangeAspect="1" noChangeShapeType="1"/>
            </p:cNvSpPr>
            <p:nvPr/>
          </p:nvSpPr>
          <p:spPr bwMode="auto">
            <a:xfrm>
              <a:off x="1746" y="2024"/>
              <a:ext cx="0" cy="138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2909" name="Text Box 29"/>
            <p:cNvSpPr txBox="1">
              <a:spLocks noChangeAspect="1" noChangeArrowheads="1"/>
            </p:cNvSpPr>
            <p:nvPr/>
          </p:nvSpPr>
          <p:spPr bwMode="auto">
            <a:xfrm>
              <a:off x="1655" y="3430"/>
              <a:ext cx="333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2910" name="Text Box 30"/>
          <p:cNvSpPr txBox="1">
            <a:spLocks noChangeAspect="1" noChangeArrowheads="1"/>
          </p:cNvSpPr>
          <p:nvPr/>
        </p:nvSpPr>
        <p:spPr bwMode="auto">
          <a:xfrm>
            <a:off x="5364163" y="5156200"/>
            <a:ext cx="530225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1" name="Line 31"/>
          <p:cNvSpPr>
            <a:spLocks noChangeAspect="1" noChangeShapeType="1"/>
          </p:cNvSpPr>
          <p:nvPr/>
        </p:nvSpPr>
        <p:spPr bwMode="auto">
          <a:xfrm flipV="1">
            <a:off x="1476375" y="1771650"/>
            <a:ext cx="3532187" cy="1922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2912" name="Text Box 32"/>
          <p:cNvSpPr txBox="1">
            <a:spLocks noChangeAspect="1" noChangeArrowheads="1"/>
          </p:cNvSpPr>
          <p:nvPr/>
        </p:nvSpPr>
        <p:spPr bwMode="auto">
          <a:xfrm>
            <a:off x="5003800" y="1771650"/>
            <a:ext cx="352425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ru-RU" sz="18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H="1" flipV="1">
            <a:off x="3733800" y="2590800"/>
            <a:ext cx="1985963" cy="45719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be-BY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>
            <a:off x="4800600" y="3352800"/>
            <a:ext cx="1739900" cy="45719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be-BY"/>
          </a:p>
        </p:txBody>
      </p:sp>
      <p:sp>
        <p:nvSpPr>
          <p:cNvPr id="35" name="AutoShape 2"/>
          <p:cNvSpPr>
            <a:spLocks noChangeArrowheads="1"/>
          </p:cNvSpPr>
          <p:nvPr/>
        </p:nvSpPr>
        <p:spPr bwMode="auto">
          <a:xfrm>
            <a:off x="152400" y="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algn="ctr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solidFill>
                  <a:srgbClr val="FF0000"/>
                </a:solidFill>
                <a:latin typeface="Verdana" pitchFamily="34" charset="0"/>
              </a:rPr>
              <a:t>Вопрос 4</a:t>
            </a:r>
            <a:r>
              <a:rPr lang="ru-RU" sz="2400" b="1" dirty="0">
                <a:solidFill>
                  <a:srgbClr val="0070C0"/>
                </a:solidFill>
                <a:latin typeface="Verdana" pitchFamily="34" charset="0"/>
              </a:rPr>
              <a:t>.</a:t>
            </a:r>
            <a:r>
              <a:rPr lang="ru-RU" sz="3700" b="1" dirty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ru-RU" sz="2800" b="1" dirty="0">
                <a:solidFill>
                  <a:srgbClr val="005DA2"/>
                </a:solidFill>
                <a:latin typeface="Verdana" pitchFamily="34" charset="0"/>
              </a:rPr>
              <a:t>Изменения спроса и предложения и их влияние на цену</a:t>
            </a:r>
            <a:r>
              <a:rPr lang="ru-RU" sz="3200" b="1" dirty="0">
                <a:latin typeface="Century Schoolbook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122899" grpId="0"/>
      <p:bldP spid="122900" grpId="0" animBg="1"/>
      <p:bldP spid="122901" grpId="0" animBg="1"/>
      <p:bldP spid="122902" grpId="0" animBg="1"/>
      <p:bldP spid="122903" grpId="0"/>
      <p:bldP spid="122904" grpId="0"/>
      <p:bldP spid="122910" grpId="0"/>
      <p:bldP spid="122911" grpId="0" animBg="1"/>
      <p:bldP spid="122912" grpId="0"/>
      <p:bldP spid="122913" grpId="0" animBg="1"/>
      <p:bldP spid="1229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755650" y="1462088"/>
            <a:ext cx="7200900" cy="3983037"/>
            <a:chOff x="476" y="921"/>
            <a:chExt cx="4536" cy="2509"/>
          </a:xfrm>
        </p:grpSpPr>
        <p:sp>
          <p:nvSpPr>
            <p:cNvPr id="123907" name="Line 3"/>
            <p:cNvSpPr>
              <a:spLocks noChangeShapeType="1"/>
            </p:cNvSpPr>
            <p:nvPr/>
          </p:nvSpPr>
          <p:spPr bwMode="auto">
            <a:xfrm flipV="1">
              <a:off x="690" y="921"/>
              <a:ext cx="0" cy="2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3908" name="Line 4"/>
            <p:cNvSpPr>
              <a:spLocks noChangeShapeType="1"/>
            </p:cNvSpPr>
            <p:nvPr/>
          </p:nvSpPr>
          <p:spPr bwMode="auto">
            <a:xfrm>
              <a:off x="692" y="3151"/>
              <a:ext cx="4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>
              <a:off x="800" y="1200"/>
              <a:ext cx="3672" cy="17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flipV="1">
              <a:off x="1016" y="1200"/>
              <a:ext cx="3024" cy="16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 flipH="1">
              <a:off x="690" y="2036"/>
              <a:ext cx="183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3912" name="Line 8"/>
            <p:cNvSpPr>
              <a:spLocks noChangeShapeType="1"/>
            </p:cNvSpPr>
            <p:nvPr/>
          </p:nvSpPr>
          <p:spPr bwMode="auto">
            <a:xfrm>
              <a:off x="2517" y="2024"/>
              <a:ext cx="0" cy="11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476" y="1943"/>
              <a:ext cx="216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914" name="Text Box 10"/>
            <p:cNvSpPr txBox="1">
              <a:spLocks noChangeArrowheads="1"/>
            </p:cNvSpPr>
            <p:nvPr/>
          </p:nvSpPr>
          <p:spPr bwMode="auto">
            <a:xfrm>
              <a:off x="476" y="921"/>
              <a:ext cx="216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915" name="Text Box 11"/>
            <p:cNvSpPr txBox="1">
              <a:spLocks noChangeArrowheads="1"/>
            </p:cNvSpPr>
            <p:nvPr/>
          </p:nvSpPr>
          <p:spPr bwMode="auto">
            <a:xfrm>
              <a:off x="2420" y="3151"/>
              <a:ext cx="324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916" name="Text Box 12"/>
            <p:cNvSpPr txBox="1">
              <a:spLocks noChangeArrowheads="1"/>
            </p:cNvSpPr>
            <p:nvPr/>
          </p:nvSpPr>
          <p:spPr bwMode="auto">
            <a:xfrm>
              <a:off x="4688" y="3151"/>
              <a:ext cx="324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917" name="Text Box 13"/>
            <p:cNvSpPr txBox="1">
              <a:spLocks noChangeArrowheads="1"/>
            </p:cNvSpPr>
            <p:nvPr/>
          </p:nvSpPr>
          <p:spPr bwMode="auto">
            <a:xfrm>
              <a:off x="2420" y="1757"/>
              <a:ext cx="324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18" name="Text Box 14"/>
            <p:cNvSpPr txBox="1">
              <a:spLocks noChangeArrowheads="1"/>
            </p:cNvSpPr>
            <p:nvPr/>
          </p:nvSpPr>
          <p:spPr bwMode="auto">
            <a:xfrm>
              <a:off x="3608" y="1107"/>
              <a:ext cx="216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919" name="Text Box 15"/>
            <p:cNvSpPr txBox="1">
              <a:spLocks noChangeArrowheads="1"/>
            </p:cNvSpPr>
            <p:nvPr/>
          </p:nvSpPr>
          <p:spPr bwMode="auto">
            <a:xfrm>
              <a:off x="4040" y="2594"/>
              <a:ext cx="324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3920" name="Line 16"/>
          <p:cNvSpPr>
            <a:spLocks noChangeShapeType="1"/>
          </p:cNvSpPr>
          <p:nvPr/>
        </p:nvSpPr>
        <p:spPr bwMode="auto">
          <a:xfrm flipH="1">
            <a:off x="1116013" y="2565400"/>
            <a:ext cx="4032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oval" w="med" len="med"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 flipH="1" flipV="1">
            <a:off x="1116013" y="3789363"/>
            <a:ext cx="18303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oval" w="med" len="med"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2987675" y="3789363"/>
            <a:ext cx="0" cy="1223962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H="1">
            <a:off x="5148263" y="2636838"/>
            <a:ext cx="0" cy="2360612"/>
          </a:xfrm>
          <a:prstGeom prst="line">
            <a:avLst/>
          </a:prstGeom>
          <a:noFill/>
          <a:ln w="63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843213" y="3429000"/>
            <a:ext cx="514350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076825" y="2133600"/>
            <a:ext cx="514350" cy="44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55650" y="2349500"/>
            <a:ext cx="342900" cy="44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755650" y="3644900"/>
            <a:ext cx="342900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2700338" y="5013325"/>
            <a:ext cx="514350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003800" y="5013325"/>
            <a:ext cx="514350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3203575" y="1628775"/>
            <a:ext cx="4457700" cy="22129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1331913" y="2997200"/>
            <a:ext cx="3257550" cy="1476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7092950" y="2997200"/>
            <a:ext cx="514350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ru-RU" sz="18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3419475" y="4149725"/>
            <a:ext cx="514350" cy="444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ru-RU" sz="18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95288" y="5661025"/>
            <a:ext cx="8424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>
                <a:solidFill>
                  <a:srgbClr val="000099"/>
                </a:solidFill>
              </a:rPr>
              <a:t>Воздействие изменения спроса на рыночную ситуацию. 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1676400" y="2971800"/>
            <a:ext cx="1604963" cy="45719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be-BY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4800600" y="3352798"/>
            <a:ext cx="1600200" cy="76201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be-B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1" grpId="0" animBg="1"/>
      <p:bldP spid="123922" grpId="0" animBg="1"/>
      <p:bldP spid="123923" grpId="0" animBg="1"/>
      <p:bldP spid="123924" grpId="0"/>
      <p:bldP spid="123925" grpId="0"/>
      <p:bldP spid="123928" grpId="0"/>
      <p:bldP spid="123929" grpId="0"/>
      <p:bldP spid="123930" grpId="0" animBg="1"/>
      <p:bldP spid="123931" grpId="0" animBg="1"/>
      <p:bldP spid="123932" grpId="0"/>
      <p:bldP spid="123933" grpId="0"/>
      <p:bldP spid="33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229600" cy="4873625"/>
          </a:xfrm>
        </p:spPr>
        <p:txBody>
          <a:bodyPr/>
          <a:lstStyle/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Каждая точка на графике спроса показывает </a:t>
            </a:r>
            <a:r>
              <a:rPr lang="ru-RU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максимальную цену</a:t>
            </a: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которую готов уплатить потребитель за каждую единицу товара. </a:t>
            </a:r>
          </a:p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Аналогично каждая точка на кривой предложения показывает </a:t>
            </a:r>
            <a:r>
              <a:rPr lang="ru-RU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минимальную цену</a:t>
            </a: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за которую производитель готов продать свой товар. </a:t>
            </a:r>
          </a:p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При установлении рыночного равновесия все сделки совершаются примерно по одной цене. </a:t>
            </a:r>
          </a:p>
          <a:p>
            <a:endParaRPr lang="ru-RU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Исключением из данного правила является случай </a:t>
            </a:r>
            <a:r>
              <a:rPr lang="ru-RU" sz="20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ценовой дискриминации </a:t>
            </a:r>
            <a:r>
              <a:rPr lang="ru-RU" sz="2000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когда продавец запрашивает разную цену за один и тот же товар в зависимости от  характеристик потребителя. </a:t>
            </a:r>
            <a:endParaRPr lang="ru-RU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be-BY" sz="2000" dirty="0"/>
          </a:p>
        </p:txBody>
      </p:sp>
      <p:sp>
        <p:nvSpPr>
          <p:cNvPr id="200708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0010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685800" indent="-685800" algn="ctr" eaLnBrk="1" hangingPunct="1"/>
            <a:r>
              <a:rPr lang="ru-RU" sz="2600" b="1" cap="none" dirty="0">
                <a:solidFill>
                  <a:srgbClr val="FF3300"/>
                </a:solidFill>
                <a:latin typeface="Verdana" pitchFamily="34" charset="0"/>
              </a:rPr>
              <a:t>Вопрос 5.</a:t>
            </a:r>
            <a:r>
              <a:rPr lang="ru-RU" sz="2600" b="1" cap="none" dirty="0">
                <a:latin typeface="Verdana" pitchFamily="34" charset="0"/>
              </a:rPr>
              <a:t> </a:t>
            </a:r>
            <a:r>
              <a:rPr lang="ru-RU" sz="2600" b="1" cap="none" dirty="0">
                <a:solidFill>
                  <a:srgbClr val="005DA2"/>
                </a:solidFill>
                <a:latin typeface="Verdana" pitchFamily="34" charset="0"/>
              </a:rPr>
              <a:t>Выигрыш от обмена: излишки потребителя и производителя</a:t>
            </a:r>
            <a:r>
              <a:rPr lang="ru-RU" sz="2600" cap="non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Line 2"/>
          <p:cNvSpPr>
            <a:spLocks noChangeShapeType="1"/>
          </p:cNvSpPr>
          <p:nvPr/>
        </p:nvSpPr>
        <p:spPr bwMode="auto">
          <a:xfrm>
            <a:off x="2555875" y="3213100"/>
            <a:ext cx="0" cy="1584325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059113" y="3213100"/>
            <a:ext cx="0" cy="1247775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3563938" y="3213100"/>
            <a:ext cx="0" cy="866775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3563938" y="2492375"/>
            <a:ext cx="0" cy="773113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3995738" y="2781300"/>
            <a:ext cx="0" cy="46355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grpSp>
        <p:nvGrpSpPr>
          <p:cNvPr id="126983" name="Group 7"/>
          <p:cNvGrpSpPr>
            <a:grpSpLocks/>
          </p:cNvGrpSpPr>
          <p:nvPr/>
        </p:nvGrpSpPr>
        <p:grpSpPr bwMode="auto">
          <a:xfrm>
            <a:off x="1116013" y="1700213"/>
            <a:ext cx="1430337" cy="309562"/>
            <a:chOff x="703" y="1071"/>
            <a:chExt cx="901" cy="195"/>
          </a:xfrm>
        </p:grpSpPr>
        <p:sp>
          <p:nvSpPr>
            <p:cNvPr id="126984" name="Line 8"/>
            <p:cNvSpPr>
              <a:spLocks noChangeShapeType="1"/>
            </p:cNvSpPr>
            <p:nvPr/>
          </p:nvSpPr>
          <p:spPr bwMode="auto">
            <a:xfrm flipH="1">
              <a:off x="975" y="1162"/>
              <a:ext cx="62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6985" name="Text Box 9"/>
            <p:cNvSpPr txBox="1">
              <a:spLocks noChangeArrowheads="1"/>
            </p:cNvSpPr>
            <p:nvPr/>
          </p:nvSpPr>
          <p:spPr bwMode="auto">
            <a:xfrm>
              <a:off x="703" y="1071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1116013" y="2708275"/>
            <a:ext cx="2927350" cy="309563"/>
            <a:chOff x="703" y="1706"/>
            <a:chExt cx="1844" cy="195"/>
          </a:xfrm>
        </p:grpSpPr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 flipH="1">
              <a:off x="975" y="1752"/>
              <a:ext cx="15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6988" name="Text Box 12"/>
            <p:cNvSpPr txBox="1">
              <a:spLocks noChangeArrowheads="1"/>
            </p:cNvSpPr>
            <p:nvPr/>
          </p:nvSpPr>
          <p:spPr bwMode="auto">
            <a:xfrm>
              <a:off x="703" y="1706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1763713" y="5229225"/>
            <a:ext cx="666750" cy="636588"/>
            <a:chOff x="1111" y="3294"/>
            <a:chExt cx="420" cy="401"/>
          </a:xfrm>
        </p:grpSpPr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1292" y="3294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1111" y="3521"/>
              <a:ext cx="420" cy="174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6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=1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6992" name="Group 16"/>
          <p:cNvGrpSpPr>
            <a:grpSpLocks/>
          </p:cNvGrpSpPr>
          <p:nvPr/>
        </p:nvGrpSpPr>
        <p:grpSpPr bwMode="auto">
          <a:xfrm>
            <a:off x="2268538" y="4868863"/>
            <a:ext cx="665162" cy="1163637"/>
            <a:chOff x="1429" y="3067"/>
            <a:chExt cx="419" cy="733"/>
          </a:xfrm>
        </p:grpSpPr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>
              <a:off x="1610" y="3067"/>
              <a:ext cx="0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6994" name="Text Box 18"/>
            <p:cNvSpPr txBox="1">
              <a:spLocks noChangeArrowheads="1"/>
            </p:cNvSpPr>
            <p:nvPr/>
          </p:nvSpPr>
          <p:spPr bwMode="auto">
            <a:xfrm>
              <a:off x="1429" y="3612"/>
              <a:ext cx="419" cy="188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6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=2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6995" name="Group 19"/>
          <p:cNvGrpSpPr>
            <a:grpSpLocks/>
          </p:cNvGrpSpPr>
          <p:nvPr/>
        </p:nvGrpSpPr>
        <p:grpSpPr bwMode="auto">
          <a:xfrm>
            <a:off x="2843213" y="4508500"/>
            <a:ext cx="666750" cy="1357313"/>
            <a:chOff x="1791" y="2840"/>
            <a:chExt cx="420" cy="855"/>
          </a:xfrm>
        </p:grpSpPr>
        <p:sp>
          <p:nvSpPr>
            <p:cNvPr id="126996" name="Line 20"/>
            <p:cNvSpPr>
              <a:spLocks noChangeShapeType="1"/>
            </p:cNvSpPr>
            <p:nvPr/>
          </p:nvSpPr>
          <p:spPr bwMode="auto">
            <a:xfrm>
              <a:off x="1927" y="2840"/>
              <a:ext cx="0" cy="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6997" name="Text Box 21"/>
            <p:cNvSpPr txBox="1">
              <a:spLocks noChangeArrowheads="1"/>
            </p:cNvSpPr>
            <p:nvPr/>
          </p:nvSpPr>
          <p:spPr bwMode="auto">
            <a:xfrm>
              <a:off x="1791" y="3521"/>
              <a:ext cx="420" cy="174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600" b="1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=3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6998" name="Group 22"/>
          <p:cNvGrpSpPr>
            <a:grpSpLocks/>
          </p:cNvGrpSpPr>
          <p:nvPr/>
        </p:nvGrpSpPr>
        <p:grpSpPr bwMode="auto">
          <a:xfrm>
            <a:off x="3348038" y="4076700"/>
            <a:ext cx="665162" cy="2005013"/>
            <a:chOff x="2109" y="2568"/>
            <a:chExt cx="419" cy="1263"/>
          </a:xfrm>
        </p:grpSpPr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>
              <a:off x="2245" y="2568"/>
              <a:ext cx="0" cy="8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00" name="Text Box 24"/>
            <p:cNvSpPr txBox="1">
              <a:spLocks noChangeArrowheads="1"/>
            </p:cNvSpPr>
            <p:nvPr/>
          </p:nvSpPr>
          <p:spPr bwMode="auto">
            <a:xfrm>
              <a:off x="2109" y="3657"/>
              <a:ext cx="419" cy="174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600" b="1" baseline="-250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=4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01" name="Group 25"/>
          <p:cNvGrpSpPr>
            <a:grpSpLocks/>
          </p:cNvGrpSpPr>
          <p:nvPr/>
        </p:nvGrpSpPr>
        <p:grpSpPr bwMode="auto">
          <a:xfrm>
            <a:off x="3779838" y="3716338"/>
            <a:ext cx="665162" cy="2149475"/>
            <a:chOff x="2426" y="2341"/>
            <a:chExt cx="419" cy="1354"/>
          </a:xfrm>
        </p:grpSpPr>
        <p:sp>
          <p:nvSpPr>
            <p:cNvPr id="127002" name="Line 26"/>
            <p:cNvSpPr>
              <a:spLocks noChangeShapeType="1"/>
            </p:cNvSpPr>
            <p:nvPr/>
          </p:nvSpPr>
          <p:spPr bwMode="auto">
            <a:xfrm>
              <a:off x="2562" y="2341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2426" y="3521"/>
              <a:ext cx="419" cy="174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600" b="1" baseline="-25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r>
                <a:rPr lang="en-US" sz="1600" b="1">
                  <a:solidFill>
                    <a:schemeClr val="tx1"/>
                  </a:solidFill>
                  <a:latin typeface="Times New Roman" pitchFamily="18" charset="0"/>
                </a:rPr>
                <a:t>=5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2051050" y="3213100"/>
            <a:ext cx="0" cy="2011363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2051050" y="148431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2555875" y="1844675"/>
            <a:ext cx="0" cy="13922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3059113" y="2205038"/>
            <a:ext cx="0" cy="1008062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sp>
        <p:nvSpPr>
          <p:cNvPr id="127008" name="Line 32"/>
          <p:cNvSpPr>
            <a:spLocks noChangeShapeType="1"/>
          </p:cNvSpPr>
          <p:nvPr/>
        </p:nvSpPr>
        <p:spPr bwMode="auto">
          <a:xfrm>
            <a:off x="3995738" y="3213100"/>
            <a:ext cx="0" cy="46355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be-BY"/>
          </a:p>
        </p:txBody>
      </p:sp>
      <p:grpSp>
        <p:nvGrpSpPr>
          <p:cNvPr id="127009" name="Group 33"/>
          <p:cNvGrpSpPr>
            <a:grpSpLocks/>
          </p:cNvGrpSpPr>
          <p:nvPr/>
        </p:nvGrpSpPr>
        <p:grpSpPr bwMode="auto">
          <a:xfrm>
            <a:off x="1116013" y="2492375"/>
            <a:ext cx="2428875" cy="309563"/>
            <a:chOff x="703" y="1570"/>
            <a:chExt cx="1530" cy="195"/>
          </a:xfrm>
        </p:grpSpPr>
        <p:sp>
          <p:nvSpPr>
            <p:cNvPr id="127010" name="Text Box 34"/>
            <p:cNvSpPr txBox="1">
              <a:spLocks noChangeArrowheads="1"/>
            </p:cNvSpPr>
            <p:nvPr/>
          </p:nvSpPr>
          <p:spPr bwMode="auto">
            <a:xfrm>
              <a:off x="703" y="1570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11" name="Line 35"/>
            <p:cNvSpPr>
              <a:spLocks noChangeShapeType="1"/>
            </p:cNvSpPr>
            <p:nvPr/>
          </p:nvSpPr>
          <p:spPr bwMode="auto">
            <a:xfrm flipH="1">
              <a:off x="975" y="1570"/>
              <a:ext cx="125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</p:grpSp>
      <p:grpSp>
        <p:nvGrpSpPr>
          <p:cNvPr id="127012" name="Group 36"/>
          <p:cNvGrpSpPr>
            <a:grpSpLocks/>
          </p:cNvGrpSpPr>
          <p:nvPr/>
        </p:nvGrpSpPr>
        <p:grpSpPr bwMode="auto">
          <a:xfrm>
            <a:off x="1116013" y="2133600"/>
            <a:ext cx="1928812" cy="309563"/>
            <a:chOff x="703" y="1344"/>
            <a:chExt cx="1215" cy="195"/>
          </a:xfrm>
        </p:grpSpPr>
        <p:sp>
          <p:nvSpPr>
            <p:cNvPr id="127013" name="Text Box 37"/>
            <p:cNvSpPr txBox="1">
              <a:spLocks noChangeArrowheads="1"/>
            </p:cNvSpPr>
            <p:nvPr/>
          </p:nvSpPr>
          <p:spPr bwMode="auto">
            <a:xfrm>
              <a:off x="703" y="1344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14" name="Line 38"/>
            <p:cNvSpPr>
              <a:spLocks noChangeShapeType="1"/>
            </p:cNvSpPr>
            <p:nvPr/>
          </p:nvSpPr>
          <p:spPr bwMode="auto">
            <a:xfrm flipH="1">
              <a:off x="975" y="1389"/>
              <a:ext cx="94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</p:grpSp>
      <p:grpSp>
        <p:nvGrpSpPr>
          <p:cNvPr id="127015" name="Group 39"/>
          <p:cNvGrpSpPr>
            <a:grpSpLocks/>
          </p:cNvGrpSpPr>
          <p:nvPr/>
        </p:nvGrpSpPr>
        <p:grpSpPr bwMode="auto">
          <a:xfrm>
            <a:off x="1116013" y="1268413"/>
            <a:ext cx="930275" cy="328612"/>
            <a:chOff x="703" y="799"/>
            <a:chExt cx="586" cy="207"/>
          </a:xfrm>
        </p:grpSpPr>
        <p:sp>
          <p:nvSpPr>
            <p:cNvPr id="127016" name="Text Box 40"/>
            <p:cNvSpPr txBox="1">
              <a:spLocks noChangeArrowheads="1"/>
            </p:cNvSpPr>
            <p:nvPr/>
          </p:nvSpPr>
          <p:spPr bwMode="auto">
            <a:xfrm>
              <a:off x="703" y="799"/>
              <a:ext cx="213" cy="207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17" name="Line 41"/>
            <p:cNvSpPr>
              <a:spLocks noChangeShapeType="1"/>
            </p:cNvSpPr>
            <p:nvPr/>
          </p:nvSpPr>
          <p:spPr bwMode="auto">
            <a:xfrm flipH="1">
              <a:off x="975" y="935"/>
              <a:ext cx="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</p:grpSp>
      <p:grpSp>
        <p:nvGrpSpPr>
          <p:cNvPr id="127018" name="Group 42"/>
          <p:cNvGrpSpPr>
            <a:grpSpLocks/>
          </p:cNvGrpSpPr>
          <p:nvPr/>
        </p:nvGrpSpPr>
        <p:grpSpPr bwMode="auto">
          <a:xfrm>
            <a:off x="1187450" y="3429000"/>
            <a:ext cx="2784475" cy="309563"/>
            <a:chOff x="748" y="2160"/>
            <a:chExt cx="1754" cy="195"/>
          </a:xfrm>
        </p:grpSpPr>
        <p:sp>
          <p:nvSpPr>
            <p:cNvPr id="127019" name="Line 43"/>
            <p:cNvSpPr>
              <a:spLocks noChangeShapeType="1"/>
            </p:cNvSpPr>
            <p:nvPr/>
          </p:nvSpPr>
          <p:spPr bwMode="auto">
            <a:xfrm flipH="1">
              <a:off x="975" y="2296"/>
              <a:ext cx="15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20" name="Text Box 44"/>
            <p:cNvSpPr txBox="1">
              <a:spLocks noChangeArrowheads="1"/>
            </p:cNvSpPr>
            <p:nvPr/>
          </p:nvSpPr>
          <p:spPr bwMode="auto">
            <a:xfrm>
              <a:off x="748" y="2160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21" name="Group 45"/>
          <p:cNvGrpSpPr>
            <a:grpSpLocks/>
          </p:cNvGrpSpPr>
          <p:nvPr/>
        </p:nvGrpSpPr>
        <p:grpSpPr bwMode="auto">
          <a:xfrm>
            <a:off x="1187450" y="3860800"/>
            <a:ext cx="2357438" cy="309563"/>
            <a:chOff x="748" y="2432"/>
            <a:chExt cx="1485" cy="195"/>
          </a:xfrm>
        </p:grpSpPr>
        <p:sp>
          <p:nvSpPr>
            <p:cNvPr id="127022" name="Line 46"/>
            <p:cNvSpPr>
              <a:spLocks noChangeShapeType="1"/>
            </p:cNvSpPr>
            <p:nvPr/>
          </p:nvSpPr>
          <p:spPr bwMode="auto">
            <a:xfrm flipH="1">
              <a:off x="975" y="2568"/>
              <a:ext cx="125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748" y="2432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24" name="Group 48"/>
          <p:cNvGrpSpPr>
            <a:grpSpLocks/>
          </p:cNvGrpSpPr>
          <p:nvPr/>
        </p:nvGrpSpPr>
        <p:grpSpPr bwMode="auto">
          <a:xfrm>
            <a:off x="1116013" y="4292600"/>
            <a:ext cx="1928812" cy="309563"/>
            <a:chOff x="703" y="2704"/>
            <a:chExt cx="1215" cy="195"/>
          </a:xfrm>
        </p:grpSpPr>
        <p:sp>
          <p:nvSpPr>
            <p:cNvPr id="127025" name="Line 49"/>
            <p:cNvSpPr>
              <a:spLocks noChangeShapeType="1"/>
            </p:cNvSpPr>
            <p:nvPr/>
          </p:nvSpPr>
          <p:spPr bwMode="auto">
            <a:xfrm flipH="1">
              <a:off x="975" y="2795"/>
              <a:ext cx="94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26" name="Text Box 50"/>
            <p:cNvSpPr txBox="1">
              <a:spLocks noChangeArrowheads="1"/>
            </p:cNvSpPr>
            <p:nvPr/>
          </p:nvSpPr>
          <p:spPr bwMode="auto">
            <a:xfrm>
              <a:off x="703" y="2704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8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27" name="Group 51"/>
          <p:cNvGrpSpPr>
            <a:grpSpLocks/>
          </p:cNvGrpSpPr>
          <p:nvPr/>
        </p:nvGrpSpPr>
        <p:grpSpPr bwMode="auto">
          <a:xfrm>
            <a:off x="1116013" y="4652963"/>
            <a:ext cx="1430337" cy="309562"/>
            <a:chOff x="703" y="2931"/>
            <a:chExt cx="901" cy="195"/>
          </a:xfrm>
        </p:grpSpPr>
        <p:sp>
          <p:nvSpPr>
            <p:cNvPr id="127028" name="Line 52"/>
            <p:cNvSpPr>
              <a:spLocks noChangeShapeType="1"/>
            </p:cNvSpPr>
            <p:nvPr/>
          </p:nvSpPr>
          <p:spPr bwMode="auto">
            <a:xfrm flipH="1">
              <a:off x="975" y="3022"/>
              <a:ext cx="62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29" name="Text Box 53"/>
            <p:cNvSpPr txBox="1">
              <a:spLocks noChangeArrowheads="1"/>
            </p:cNvSpPr>
            <p:nvPr/>
          </p:nvSpPr>
          <p:spPr bwMode="auto">
            <a:xfrm>
              <a:off x="703" y="2931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9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30" name="Group 54"/>
          <p:cNvGrpSpPr>
            <a:grpSpLocks/>
          </p:cNvGrpSpPr>
          <p:nvPr/>
        </p:nvGrpSpPr>
        <p:grpSpPr bwMode="auto">
          <a:xfrm>
            <a:off x="1116013" y="5013325"/>
            <a:ext cx="930275" cy="309563"/>
            <a:chOff x="703" y="3158"/>
            <a:chExt cx="586" cy="195"/>
          </a:xfrm>
        </p:grpSpPr>
        <p:sp>
          <p:nvSpPr>
            <p:cNvPr id="127031" name="Line 55"/>
            <p:cNvSpPr>
              <a:spLocks noChangeShapeType="1"/>
            </p:cNvSpPr>
            <p:nvPr/>
          </p:nvSpPr>
          <p:spPr bwMode="auto">
            <a:xfrm flipH="1">
              <a:off x="975" y="3249"/>
              <a:ext cx="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32" name="Text Box 56"/>
            <p:cNvSpPr txBox="1">
              <a:spLocks noChangeArrowheads="1"/>
            </p:cNvSpPr>
            <p:nvPr/>
          </p:nvSpPr>
          <p:spPr bwMode="auto">
            <a:xfrm>
              <a:off x="703" y="3158"/>
              <a:ext cx="315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600" b="1" baseline="-25000">
                  <a:solidFill>
                    <a:schemeClr val="tx1"/>
                  </a:solidFill>
                  <a:latin typeface="Times New Roman" pitchFamily="18" charset="0"/>
                </a:rPr>
                <a:t>10</a:t>
              </a:r>
              <a:endParaRPr lang="ru-RU" sz="16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7033" name="Group 57"/>
          <p:cNvGrpSpPr>
            <a:grpSpLocks/>
          </p:cNvGrpSpPr>
          <p:nvPr/>
        </p:nvGrpSpPr>
        <p:grpSpPr bwMode="auto">
          <a:xfrm>
            <a:off x="762000" y="228600"/>
            <a:ext cx="7770813" cy="5637213"/>
            <a:chOff x="480" y="144"/>
            <a:chExt cx="4895" cy="3551"/>
          </a:xfrm>
        </p:grpSpPr>
        <p:sp>
          <p:nvSpPr>
            <p:cNvPr id="127034" name="Line 58"/>
            <p:cNvSpPr>
              <a:spLocks noChangeShapeType="1"/>
            </p:cNvSpPr>
            <p:nvPr/>
          </p:nvSpPr>
          <p:spPr bwMode="auto">
            <a:xfrm flipV="1">
              <a:off x="972" y="669"/>
              <a:ext cx="0" cy="28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35" name="Line 59"/>
            <p:cNvSpPr>
              <a:spLocks noChangeShapeType="1"/>
            </p:cNvSpPr>
            <p:nvPr/>
          </p:nvSpPr>
          <p:spPr bwMode="auto">
            <a:xfrm>
              <a:off x="972" y="3497"/>
              <a:ext cx="44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36" name="Line 60"/>
            <p:cNvSpPr>
              <a:spLocks noChangeShapeType="1"/>
            </p:cNvSpPr>
            <p:nvPr/>
          </p:nvSpPr>
          <p:spPr bwMode="auto">
            <a:xfrm>
              <a:off x="1181" y="864"/>
              <a:ext cx="3670" cy="2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37" name="Freeform 61"/>
            <p:cNvSpPr>
              <a:spLocks/>
            </p:cNvSpPr>
            <p:nvPr/>
          </p:nvSpPr>
          <p:spPr bwMode="auto">
            <a:xfrm>
              <a:off x="972" y="2024"/>
              <a:ext cx="1909" cy="10"/>
            </a:xfrm>
            <a:custGeom>
              <a:avLst/>
              <a:gdLst/>
              <a:ahLst/>
              <a:cxnLst>
                <a:cxn ang="0">
                  <a:pos x="3279" y="0"/>
                </a:cxn>
                <a:cxn ang="0">
                  <a:pos x="0" y="20"/>
                </a:cxn>
              </a:cxnLst>
              <a:rect l="0" t="0" r="r" b="b"/>
              <a:pathLst>
                <a:path w="3279" h="20">
                  <a:moveTo>
                    <a:pt x="3279" y="0"/>
                  </a:moveTo>
                  <a:lnTo>
                    <a:pt x="0" y="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38" name="Line 62"/>
            <p:cNvSpPr>
              <a:spLocks noChangeShapeType="1"/>
            </p:cNvSpPr>
            <p:nvPr/>
          </p:nvSpPr>
          <p:spPr bwMode="auto">
            <a:xfrm>
              <a:off x="2859" y="2009"/>
              <a:ext cx="0" cy="14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748" y="572"/>
              <a:ext cx="210" cy="39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</a:p>
          </p:txBody>
        </p:sp>
        <p:sp>
          <p:nvSpPr>
            <p:cNvPr id="127040" name="Text Box 64"/>
            <p:cNvSpPr txBox="1">
              <a:spLocks noChangeArrowheads="1"/>
            </p:cNvSpPr>
            <p:nvPr/>
          </p:nvSpPr>
          <p:spPr bwMode="auto">
            <a:xfrm>
              <a:off x="748" y="1888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е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41" name="Text Box 65"/>
            <p:cNvSpPr txBox="1">
              <a:spLocks noChangeArrowheads="1"/>
            </p:cNvSpPr>
            <p:nvPr/>
          </p:nvSpPr>
          <p:spPr bwMode="auto">
            <a:xfrm>
              <a:off x="3802" y="864"/>
              <a:ext cx="420" cy="293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4536" y="2921"/>
              <a:ext cx="315" cy="39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43" name="Text Box 67"/>
            <p:cNvSpPr txBox="1">
              <a:spLocks noChangeArrowheads="1"/>
            </p:cNvSpPr>
            <p:nvPr/>
          </p:nvSpPr>
          <p:spPr bwMode="auto">
            <a:xfrm>
              <a:off x="5165" y="3497"/>
              <a:ext cx="210" cy="195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44" name="Text Box 68"/>
            <p:cNvSpPr txBox="1">
              <a:spLocks noChangeArrowheads="1"/>
            </p:cNvSpPr>
            <p:nvPr/>
          </p:nvSpPr>
          <p:spPr bwMode="auto">
            <a:xfrm>
              <a:off x="2744" y="3521"/>
              <a:ext cx="419" cy="174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=6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7045" name="Freeform 69"/>
            <p:cNvSpPr>
              <a:spLocks/>
            </p:cNvSpPr>
            <p:nvPr/>
          </p:nvSpPr>
          <p:spPr bwMode="auto">
            <a:xfrm>
              <a:off x="1111" y="937"/>
              <a:ext cx="2901" cy="2441"/>
            </a:xfrm>
            <a:custGeom>
              <a:avLst/>
              <a:gdLst/>
              <a:ahLst/>
              <a:cxnLst>
                <a:cxn ang="0">
                  <a:pos x="0" y="4506"/>
                </a:cxn>
                <a:cxn ang="0">
                  <a:pos x="301" y="4320"/>
                </a:cxn>
                <a:cxn ang="0">
                  <a:pos x="820" y="3926"/>
                </a:cxn>
                <a:cxn ang="0">
                  <a:pos x="1420" y="3446"/>
                </a:cxn>
                <a:cxn ang="0">
                  <a:pos x="1921" y="3060"/>
                </a:cxn>
                <a:cxn ang="0">
                  <a:pos x="2461" y="2520"/>
                </a:cxn>
                <a:cxn ang="0">
                  <a:pos x="3001" y="1980"/>
                </a:cxn>
                <a:cxn ang="0">
                  <a:pos x="4081" y="900"/>
                </a:cxn>
                <a:cxn ang="0">
                  <a:pos x="4981" y="0"/>
                </a:cxn>
              </a:cxnLst>
              <a:rect l="0" t="0" r="r" b="b"/>
              <a:pathLst>
                <a:path w="4981" h="4506">
                  <a:moveTo>
                    <a:pt x="0" y="4506"/>
                  </a:moveTo>
                  <a:cubicBezTo>
                    <a:pt x="47" y="4475"/>
                    <a:pt x="164" y="4417"/>
                    <a:pt x="301" y="4320"/>
                  </a:cubicBezTo>
                  <a:cubicBezTo>
                    <a:pt x="438" y="4223"/>
                    <a:pt x="634" y="4072"/>
                    <a:pt x="820" y="3926"/>
                  </a:cubicBezTo>
                  <a:cubicBezTo>
                    <a:pt x="1006" y="3780"/>
                    <a:pt x="1236" y="3590"/>
                    <a:pt x="1420" y="3446"/>
                  </a:cubicBezTo>
                  <a:cubicBezTo>
                    <a:pt x="1604" y="3302"/>
                    <a:pt x="1748" y="3214"/>
                    <a:pt x="1921" y="3060"/>
                  </a:cubicBezTo>
                  <a:cubicBezTo>
                    <a:pt x="2094" y="2906"/>
                    <a:pt x="2281" y="2700"/>
                    <a:pt x="2461" y="2520"/>
                  </a:cubicBezTo>
                  <a:cubicBezTo>
                    <a:pt x="2641" y="2340"/>
                    <a:pt x="2731" y="2250"/>
                    <a:pt x="3001" y="1980"/>
                  </a:cubicBezTo>
                  <a:cubicBezTo>
                    <a:pt x="3271" y="1710"/>
                    <a:pt x="3751" y="1230"/>
                    <a:pt x="4081" y="900"/>
                  </a:cubicBezTo>
                  <a:cubicBezTo>
                    <a:pt x="4411" y="570"/>
                    <a:pt x="4696" y="285"/>
                    <a:pt x="4981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127046" name="Text Box 70"/>
            <p:cNvSpPr txBox="1">
              <a:spLocks noChangeArrowheads="1"/>
            </p:cNvSpPr>
            <p:nvPr/>
          </p:nvSpPr>
          <p:spPr bwMode="auto">
            <a:xfrm>
              <a:off x="480" y="144"/>
              <a:ext cx="4581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800" b="1" dirty="0">
                  <a:solidFill>
                    <a:srgbClr val="005DA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Излишки потребителя и производителя</a:t>
              </a:r>
            </a:p>
          </p:txBody>
        </p:sp>
      </p:grpSp>
      <p:cxnSp>
        <p:nvCxnSpPr>
          <p:cNvPr id="72" name="Прямая со стрелкой 71"/>
          <p:cNvCxnSpPr/>
          <p:nvPr/>
        </p:nvCxnSpPr>
        <p:spPr>
          <a:xfrm rot="5400000">
            <a:off x="1171576" y="2327274"/>
            <a:ext cx="1765300" cy="63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rot="5400000">
            <a:off x="1870076" y="2549524"/>
            <a:ext cx="1447800" cy="63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rot="5400000">
            <a:off x="2555876" y="2701924"/>
            <a:ext cx="990600" cy="63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rot="5400000">
            <a:off x="3241676" y="2854324"/>
            <a:ext cx="685800" cy="63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127008" idx="0"/>
          </p:cNvCxnSpPr>
          <p:nvPr/>
        </p:nvCxnSpPr>
        <p:spPr>
          <a:xfrm rot="16200000" flipH="1">
            <a:off x="3747295" y="2964657"/>
            <a:ext cx="469900" cy="2698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127031" idx="0"/>
          </p:cNvCxnSpPr>
          <p:nvPr/>
        </p:nvCxnSpPr>
        <p:spPr>
          <a:xfrm rot="5400000">
            <a:off x="1076326" y="4170362"/>
            <a:ext cx="1957388" cy="17464"/>
          </a:xfrm>
          <a:prstGeom prst="straightConnector1">
            <a:avLst/>
          </a:prstGeom>
          <a:ln w="38100">
            <a:solidFill>
              <a:srgbClr val="0D79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rot="5400000">
            <a:off x="1837532" y="4029868"/>
            <a:ext cx="1524000" cy="17464"/>
          </a:xfrm>
          <a:prstGeom prst="straightConnector1">
            <a:avLst/>
          </a:prstGeom>
          <a:ln w="38100">
            <a:solidFill>
              <a:srgbClr val="0D79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27025" idx="0"/>
          </p:cNvCxnSpPr>
          <p:nvPr/>
        </p:nvCxnSpPr>
        <p:spPr>
          <a:xfrm rot="5400000">
            <a:off x="2436814" y="3808412"/>
            <a:ext cx="1236663" cy="20639"/>
          </a:xfrm>
          <a:prstGeom prst="straightConnector1">
            <a:avLst/>
          </a:prstGeom>
          <a:ln w="38100">
            <a:solidFill>
              <a:srgbClr val="0D79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rot="5400000">
            <a:off x="3132932" y="3648868"/>
            <a:ext cx="914400" cy="17464"/>
          </a:xfrm>
          <a:prstGeom prst="straightConnector1">
            <a:avLst/>
          </a:prstGeom>
          <a:ln w="38100">
            <a:solidFill>
              <a:srgbClr val="0D79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rot="5400000">
            <a:off x="3704432" y="3458368"/>
            <a:ext cx="533400" cy="17464"/>
          </a:xfrm>
          <a:prstGeom prst="straightConnector1">
            <a:avLst/>
          </a:prstGeom>
          <a:ln w="38100">
            <a:solidFill>
              <a:srgbClr val="0D795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467600" cy="411162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be-BY" sz="3600" b="1" cap="none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Излишек потребителя</a:t>
            </a:r>
          </a:p>
        </p:txBody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Verdana" pitchFamily="34" charset="0"/>
              </a:rPr>
              <a:t>Потребитель, готовый заплатить </a:t>
            </a:r>
            <a:r>
              <a:rPr lang="ru-RU" i="1" dirty="0">
                <a:latin typeface="Verdana" pitchFamily="34" charset="0"/>
              </a:rPr>
              <a:t>Р1 </a:t>
            </a:r>
            <a:r>
              <a:rPr lang="ru-RU" dirty="0">
                <a:latin typeface="Verdana" pitchFamily="34" charset="0"/>
              </a:rPr>
              <a:t>реально платит Ре и получает выгоду в размере </a:t>
            </a:r>
            <a:r>
              <a:rPr lang="ru-RU" i="1" dirty="0">
                <a:latin typeface="Verdana" pitchFamily="34" charset="0"/>
              </a:rPr>
              <a:t>Р1–Ре</a:t>
            </a:r>
            <a:r>
              <a:rPr lang="ru-RU" dirty="0">
                <a:latin typeface="Verdana" pitchFamily="34" charset="0"/>
              </a:rPr>
              <a:t>. Эта выгода называется </a:t>
            </a:r>
            <a:r>
              <a:rPr lang="ru-RU" b="1" dirty="0">
                <a:solidFill>
                  <a:srgbClr val="005DA2"/>
                </a:solidFill>
                <a:latin typeface="Verdana" pitchFamily="34" charset="0"/>
              </a:rPr>
              <a:t>излишком потребителя</a:t>
            </a:r>
            <a:r>
              <a:rPr lang="ru-RU" dirty="0">
                <a:latin typeface="Verdana" pitchFamily="34" charset="0"/>
              </a:rPr>
              <a:t>. </a:t>
            </a:r>
            <a:endParaRPr lang="en-US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Verdana" pitchFamily="34" charset="0"/>
              </a:rPr>
              <a:t>Второй покупатель получит излишек в виде </a:t>
            </a:r>
            <a:r>
              <a:rPr lang="ru-RU" i="1" dirty="0">
                <a:latin typeface="Verdana" pitchFamily="34" charset="0"/>
              </a:rPr>
              <a:t>Р2–Ре</a:t>
            </a:r>
            <a:r>
              <a:rPr lang="ru-RU" dirty="0">
                <a:latin typeface="Verdana" pitchFamily="34" charset="0"/>
              </a:rPr>
              <a:t>, и т.д. Последний покупатель, для которого максимальная цена равна Ре, не получит излишка. </a:t>
            </a:r>
          </a:p>
          <a:p>
            <a:pPr>
              <a:lnSpc>
                <a:spcPct val="80000"/>
              </a:lnSpc>
            </a:pPr>
            <a:endParaRPr lang="ru-RU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Verdana" pitchFamily="34" charset="0"/>
              </a:rPr>
              <a:t>Если потребитель покупает больше одной единицы товара, то общая величина излишка потребителя:</a:t>
            </a:r>
          </a:p>
          <a:p>
            <a:pPr>
              <a:lnSpc>
                <a:spcPct val="80000"/>
              </a:lnSpc>
            </a:pPr>
            <a:endParaRPr lang="ru-RU" dirty="0">
              <a:latin typeface="Verdana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b="1" dirty="0">
                <a:latin typeface="Verdana" pitchFamily="34" charset="0"/>
              </a:rPr>
              <a:t>(Р1–Ре)</a:t>
            </a:r>
            <a:r>
              <a:rPr lang="en-US" b="1" dirty="0">
                <a:latin typeface="Verdana" pitchFamily="34" charset="0"/>
              </a:rPr>
              <a:t>Q</a:t>
            </a:r>
            <a:r>
              <a:rPr lang="ru-RU" b="1" dirty="0">
                <a:latin typeface="Verdana" pitchFamily="34" charset="0"/>
              </a:rPr>
              <a:t>1+(Р2–Ре)</a:t>
            </a:r>
            <a:r>
              <a:rPr lang="en-US" b="1" dirty="0">
                <a:latin typeface="Verdana" pitchFamily="34" charset="0"/>
              </a:rPr>
              <a:t>Q</a:t>
            </a:r>
            <a:r>
              <a:rPr lang="ru-RU" b="1" dirty="0">
                <a:latin typeface="Verdana" pitchFamily="34" charset="0"/>
              </a:rPr>
              <a:t>2+…+(Р5–Ре)</a:t>
            </a:r>
            <a:r>
              <a:rPr lang="en-US" b="1" dirty="0">
                <a:latin typeface="Verdana" pitchFamily="34" charset="0"/>
              </a:rPr>
              <a:t>Q</a:t>
            </a:r>
            <a:r>
              <a:rPr lang="ru-RU" b="1" dirty="0">
                <a:latin typeface="Verdana" pitchFamily="34" charset="0"/>
              </a:rPr>
              <a:t>5</a:t>
            </a:r>
            <a:endParaRPr lang="be-BY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2"/>
          <p:cNvGrpSpPr>
            <a:grpSpLocks/>
          </p:cNvGrpSpPr>
          <p:nvPr/>
        </p:nvGrpSpPr>
        <p:grpSpPr bwMode="auto">
          <a:xfrm>
            <a:off x="0" y="758150"/>
            <a:ext cx="8669338" cy="4257508"/>
            <a:chOff x="431" y="1704"/>
            <a:chExt cx="5126" cy="2212"/>
          </a:xfrm>
        </p:grpSpPr>
        <p:grpSp>
          <p:nvGrpSpPr>
            <p:cNvPr id="129027" name="Group 3"/>
            <p:cNvGrpSpPr>
              <a:grpSpLocks/>
            </p:cNvGrpSpPr>
            <p:nvPr/>
          </p:nvGrpSpPr>
          <p:grpSpPr bwMode="auto">
            <a:xfrm>
              <a:off x="665" y="1704"/>
              <a:ext cx="4398" cy="1953"/>
              <a:chOff x="560" y="1704"/>
              <a:chExt cx="2419" cy="1953"/>
            </a:xfrm>
          </p:grpSpPr>
          <p:sp>
            <p:nvSpPr>
              <p:cNvPr id="129028" name="Line 4"/>
              <p:cNvSpPr>
                <a:spLocks noChangeShapeType="1"/>
              </p:cNvSpPr>
              <p:nvPr/>
            </p:nvSpPr>
            <p:spPr bwMode="auto">
              <a:xfrm flipV="1">
                <a:off x="649" y="1706"/>
                <a:ext cx="0" cy="17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29029" name="Line 5"/>
              <p:cNvSpPr>
                <a:spLocks noChangeShapeType="1"/>
              </p:cNvSpPr>
              <p:nvPr/>
            </p:nvSpPr>
            <p:spPr bwMode="auto">
              <a:xfrm>
                <a:off x="649" y="3421"/>
                <a:ext cx="21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29030" name="Line 6"/>
              <p:cNvSpPr>
                <a:spLocks noChangeShapeType="1"/>
              </p:cNvSpPr>
              <p:nvPr/>
            </p:nvSpPr>
            <p:spPr bwMode="auto">
              <a:xfrm>
                <a:off x="649" y="1897"/>
                <a:ext cx="1741" cy="13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29031" name="Line 7"/>
              <p:cNvSpPr>
                <a:spLocks noChangeShapeType="1"/>
              </p:cNvSpPr>
              <p:nvPr/>
            </p:nvSpPr>
            <p:spPr bwMode="auto">
              <a:xfrm flipV="1">
                <a:off x="649" y="1897"/>
                <a:ext cx="1741" cy="13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29032" name="AutoShape 8"/>
              <p:cNvSpPr>
                <a:spLocks noChangeArrowheads="1"/>
              </p:cNvSpPr>
              <p:nvPr/>
            </p:nvSpPr>
            <p:spPr bwMode="auto">
              <a:xfrm>
                <a:off x="649" y="1897"/>
                <a:ext cx="871" cy="667"/>
              </a:xfrm>
              <a:prstGeom prst="rtTriangle">
                <a:avLst/>
              </a:prstGeom>
              <a:solidFill>
                <a:srgbClr val="C0C0C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29033" name="Text Box 9"/>
              <p:cNvSpPr txBox="1">
                <a:spLocks noChangeArrowheads="1"/>
              </p:cNvSpPr>
              <p:nvPr/>
            </p:nvSpPr>
            <p:spPr bwMode="auto">
              <a:xfrm>
                <a:off x="560" y="1704"/>
                <a:ext cx="218" cy="1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 dirty="0">
                    <a:solidFill>
                      <a:schemeClr val="tx1"/>
                    </a:solidFill>
                    <a:latin typeface="Times New Roman" pitchFamily="18" charset="0"/>
                  </a:rPr>
                  <a:t>Р</a:t>
                </a:r>
              </a:p>
            </p:txBody>
          </p:sp>
          <p:sp>
            <p:nvSpPr>
              <p:cNvPr id="129034" name="Text Box 10"/>
              <p:cNvSpPr txBox="1">
                <a:spLocks noChangeArrowheads="1"/>
              </p:cNvSpPr>
              <p:nvPr/>
            </p:nvSpPr>
            <p:spPr bwMode="auto">
              <a:xfrm>
                <a:off x="2761" y="3466"/>
                <a:ext cx="218" cy="1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endParaRPr lang="ru-RU" sz="18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035" name="Text Box 11"/>
              <p:cNvSpPr txBox="1">
                <a:spLocks noChangeArrowheads="1"/>
              </p:cNvSpPr>
              <p:nvPr/>
            </p:nvSpPr>
            <p:spPr bwMode="auto">
              <a:xfrm>
                <a:off x="1411" y="1706"/>
                <a:ext cx="326" cy="1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endParaRPr lang="be-BY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036" name="Text Box 12"/>
              <p:cNvSpPr txBox="1">
                <a:spLocks noChangeArrowheads="1"/>
              </p:cNvSpPr>
              <p:nvPr/>
            </p:nvSpPr>
            <p:spPr bwMode="auto">
              <a:xfrm>
                <a:off x="2281" y="1992"/>
                <a:ext cx="218" cy="28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S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037" name="Text Box 13"/>
              <p:cNvSpPr txBox="1">
                <a:spLocks noChangeArrowheads="1"/>
              </p:cNvSpPr>
              <p:nvPr/>
            </p:nvSpPr>
            <p:spPr bwMode="auto">
              <a:xfrm>
                <a:off x="2281" y="2945"/>
                <a:ext cx="218" cy="28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D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29038" name="Text Box 14"/>
            <p:cNvSpPr txBox="1">
              <a:spLocks noChangeArrowheads="1"/>
            </p:cNvSpPr>
            <p:nvPr/>
          </p:nvSpPr>
          <p:spPr bwMode="auto">
            <a:xfrm>
              <a:off x="431" y="3612"/>
              <a:ext cx="5126" cy="3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3200" b="1" dirty="0">
                  <a:solidFill>
                    <a:srgbClr val="000099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Излишек потребителя</a:t>
              </a:r>
              <a:endParaRPr lang="ru-RU" sz="3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457200" y="609600"/>
            <a:ext cx="7773987" cy="5103758"/>
            <a:chOff x="657" y="1888"/>
            <a:chExt cx="3448" cy="2343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1111" y="1888"/>
              <a:ext cx="2395" cy="1906"/>
              <a:chOff x="2934" y="1706"/>
              <a:chExt cx="2395" cy="1906"/>
            </a:xfrm>
          </p:grpSpPr>
          <p:sp>
            <p:nvSpPr>
              <p:cNvPr id="130052" name="Line 4"/>
              <p:cNvSpPr>
                <a:spLocks noChangeShapeType="1"/>
              </p:cNvSpPr>
              <p:nvPr/>
            </p:nvSpPr>
            <p:spPr bwMode="auto">
              <a:xfrm flipV="1">
                <a:off x="3152" y="1706"/>
                <a:ext cx="0" cy="17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30053" name="Line 5"/>
              <p:cNvSpPr>
                <a:spLocks noChangeShapeType="1"/>
              </p:cNvSpPr>
              <p:nvPr/>
            </p:nvSpPr>
            <p:spPr bwMode="auto">
              <a:xfrm>
                <a:off x="3152" y="3421"/>
                <a:ext cx="21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30054" name="Line 6"/>
              <p:cNvSpPr>
                <a:spLocks noChangeShapeType="1"/>
              </p:cNvSpPr>
              <p:nvPr/>
            </p:nvSpPr>
            <p:spPr bwMode="auto">
              <a:xfrm>
                <a:off x="3152" y="1897"/>
                <a:ext cx="1742" cy="11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30055" name="Line 7"/>
              <p:cNvSpPr>
                <a:spLocks noChangeShapeType="1"/>
              </p:cNvSpPr>
              <p:nvPr/>
            </p:nvSpPr>
            <p:spPr bwMode="auto">
              <a:xfrm flipV="1">
                <a:off x="3152" y="1897"/>
                <a:ext cx="1524" cy="13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30056" name="AutoShape 8"/>
              <p:cNvSpPr>
                <a:spLocks noChangeArrowheads="1"/>
              </p:cNvSpPr>
              <p:nvPr/>
            </p:nvSpPr>
            <p:spPr bwMode="auto">
              <a:xfrm flipV="1">
                <a:off x="3152" y="2470"/>
                <a:ext cx="871" cy="762"/>
              </a:xfrm>
              <a:prstGeom prst="rtTriangle">
                <a:avLst/>
              </a:prstGeom>
              <a:solidFill>
                <a:srgbClr val="C0C0C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be-BY"/>
              </a:p>
            </p:txBody>
          </p:sp>
          <p:sp>
            <p:nvSpPr>
              <p:cNvPr id="130057" name="Text Box 9"/>
              <p:cNvSpPr txBox="1">
                <a:spLocks noChangeArrowheads="1"/>
              </p:cNvSpPr>
              <p:nvPr/>
            </p:nvSpPr>
            <p:spPr bwMode="auto">
              <a:xfrm>
                <a:off x="2934" y="1706"/>
                <a:ext cx="218" cy="1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>
                    <a:solidFill>
                      <a:schemeClr val="tx1"/>
                    </a:solidFill>
                    <a:latin typeface="Times New Roman" pitchFamily="18" charset="0"/>
                  </a:rPr>
                  <a:t>Р</a:t>
                </a:r>
              </a:p>
            </p:txBody>
          </p:sp>
          <p:sp>
            <p:nvSpPr>
              <p:cNvPr id="130058" name="Text Box 10"/>
              <p:cNvSpPr txBox="1">
                <a:spLocks noChangeArrowheads="1"/>
              </p:cNvSpPr>
              <p:nvPr/>
            </p:nvSpPr>
            <p:spPr bwMode="auto">
              <a:xfrm>
                <a:off x="5111" y="3421"/>
                <a:ext cx="218" cy="1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059" name="Text Box 11"/>
              <p:cNvSpPr txBox="1">
                <a:spLocks noChangeArrowheads="1"/>
              </p:cNvSpPr>
              <p:nvPr/>
            </p:nvSpPr>
            <p:spPr bwMode="auto">
              <a:xfrm>
                <a:off x="3805" y="1706"/>
                <a:ext cx="327" cy="19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endParaRPr lang="be-BY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060" name="Text Box 12"/>
              <p:cNvSpPr txBox="1">
                <a:spLocks noChangeArrowheads="1"/>
              </p:cNvSpPr>
              <p:nvPr/>
            </p:nvSpPr>
            <p:spPr bwMode="auto">
              <a:xfrm>
                <a:off x="4894" y="2754"/>
                <a:ext cx="217" cy="28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D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061" name="Text Box 13"/>
              <p:cNvSpPr txBox="1">
                <a:spLocks noChangeArrowheads="1"/>
              </p:cNvSpPr>
              <p:nvPr/>
            </p:nvSpPr>
            <p:spPr bwMode="auto">
              <a:xfrm>
                <a:off x="4676" y="1897"/>
                <a:ext cx="218" cy="28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S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30062" name="Text Box 14"/>
            <p:cNvSpPr txBox="1">
              <a:spLocks noChangeArrowheads="1"/>
            </p:cNvSpPr>
            <p:nvPr/>
          </p:nvSpPr>
          <p:spPr bwMode="auto">
            <a:xfrm>
              <a:off x="657" y="3793"/>
              <a:ext cx="3448" cy="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800" b="1" dirty="0">
                  <a:solidFill>
                    <a:srgbClr val="000099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Аналогично: Излишек производителя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/>
          <p:cNvSpPr>
            <a:spLocks noChangeAspect="1" noChangeShapeType="1"/>
          </p:cNvSpPr>
          <p:nvPr/>
        </p:nvSpPr>
        <p:spPr bwMode="auto">
          <a:xfrm flipV="1">
            <a:off x="1619250" y="1700213"/>
            <a:ext cx="0" cy="3359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83971" name="Line 3"/>
          <p:cNvSpPr>
            <a:spLocks noChangeAspect="1" noChangeShapeType="1"/>
          </p:cNvSpPr>
          <p:nvPr/>
        </p:nvSpPr>
        <p:spPr bwMode="auto">
          <a:xfrm>
            <a:off x="1619250" y="5084763"/>
            <a:ext cx="6292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83972" name="Line 4"/>
          <p:cNvSpPr>
            <a:spLocks noChangeAspect="1" noChangeShapeType="1"/>
          </p:cNvSpPr>
          <p:nvPr/>
        </p:nvSpPr>
        <p:spPr bwMode="auto">
          <a:xfrm>
            <a:off x="1619250" y="2492375"/>
            <a:ext cx="11890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83973" name="Line 5"/>
          <p:cNvSpPr>
            <a:spLocks noChangeAspect="1" noChangeShapeType="1"/>
          </p:cNvSpPr>
          <p:nvPr/>
        </p:nvSpPr>
        <p:spPr bwMode="auto">
          <a:xfrm>
            <a:off x="2843213" y="2492375"/>
            <a:ext cx="0" cy="25955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83974" name="Line 6"/>
          <p:cNvSpPr>
            <a:spLocks noChangeAspect="1" noChangeShapeType="1"/>
          </p:cNvSpPr>
          <p:nvPr/>
        </p:nvSpPr>
        <p:spPr bwMode="auto">
          <a:xfrm>
            <a:off x="1619250" y="3284538"/>
            <a:ext cx="257651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83975" name="Line 7"/>
          <p:cNvSpPr>
            <a:spLocks noChangeAspect="1" noChangeShapeType="1"/>
          </p:cNvSpPr>
          <p:nvPr/>
        </p:nvSpPr>
        <p:spPr bwMode="auto">
          <a:xfrm>
            <a:off x="4211638" y="3284538"/>
            <a:ext cx="0" cy="18319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83976" name="Line 8"/>
          <p:cNvSpPr>
            <a:spLocks noChangeAspect="1" noChangeShapeType="1"/>
          </p:cNvSpPr>
          <p:nvPr/>
        </p:nvSpPr>
        <p:spPr bwMode="auto">
          <a:xfrm>
            <a:off x="1979613" y="1989138"/>
            <a:ext cx="5151437" cy="290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83977" name="Line 9"/>
          <p:cNvSpPr>
            <a:spLocks noChangeAspect="1" noChangeShapeType="1"/>
          </p:cNvSpPr>
          <p:nvPr/>
        </p:nvSpPr>
        <p:spPr bwMode="auto">
          <a:xfrm>
            <a:off x="1619250" y="4149725"/>
            <a:ext cx="416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/>
          <a:lstStyle/>
          <a:p>
            <a:endParaRPr lang="be-BY"/>
          </a:p>
        </p:txBody>
      </p:sp>
      <p:sp>
        <p:nvSpPr>
          <p:cNvPr id="83978" name="Line 10"/>
          <p:cNvSpPr>
            <a:spLocks noChangeAspect="1" noChangeShapeType="1"/>
          </p:cNvSpPr>
          <p:nvPr/>
        </p:nvSpPr>
        <p:spPr bwMode="auto">
          <a:xfrm>
            <a:off x="5795963" y="4149725"/>
            <a:ext cx="0" cy="9159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e-BY"/>
          </a:p>
        </p:txBody>
      </p:sp>
      <p:sp>
        <p:nvSpPr>
          <p:cNvPr id="83979" name="Text Box 11"/>
          <p:cNvSpPr txBox="1">
            <a:spLocks noChangeAspect="1" noChangeArrowheads="1"/>
          </p:cNvSpPr>
          <p:nvPr/>
        </p:nvSpPr>
        <p:spPr bwMode="auto">
          <a:xfrm>
            <a:off x="152400" y="1066800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Р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(price)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 – цена товара</a:t>
            </a:r>
          </a:p>
        </p:txBody>
      </p:sp>
      <p:sp>
        <p:nvSpPr>
          <p:cNvPr id="83980" name="Text Box 12"/>
          <p:cNvSpPr txBox="1">
            <a:spLocks noChangeAspect="1" noChangeArrowheads="1"/>
          </p:cNvSpPr>
          <p:nvPr/>
        </p:nvSpPr>
        <p:spPr bwMode="auto">
          <a:xfrm>
            <a:off x="1187450" y="2311400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16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1" name="Text Box 13"/>
          <p:cNvSpPr txBox="1">
            <a:spLocks noChangeAspect="1" noChangeArrowheads="1"/>
          </p:cNvSpPr>
          <p:nvPr/>
        </p:nvSpPr>
        <p:spPr bwMode="auto">
          <a:xfrm>
            <a:off x="1190625" y="3073400"/>
            <a:ext cx="593725" cy="45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16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2" name="Text Box 14"/>
          <p:cNvSpPr txBox="1">
            <a:spLocks noChangeAspect="1" noChangeArrowheads="1"/>
          </p:cNvSpPr>
          <p:nvPr/>
        </p:nvSpPr>
        <p:spPr bwMode="auto">
          <a:xfrm>
            <a:off x="1190625" y="3836988"/>
            <a:ext cx="593725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16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3" name="Text Box 15"/>
          <p:cNvSpPr txBox="1">
            <a:spLocks noChangeAspect="1" noChangeArrowheads="1"/>
          </p:cNvSpPr>
          <p:nvPr/>
        </p:nvSpPr>
        <p:spPr bwMode="auto">
          <a:xfrm>
            <a:off x="2555875" y="515778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6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4" name="Text Box 16"/>
          <p:cNvSpPr txBox="1">
            <a:spLocks noChangeAspect="1" noChangeArrowheads="1"/>
          </p:cNvSpPr>
          <p:nvPr/>
        </p:nvSpPr>
        <p:spPr bwMode="auto">
          <a:xfrm>
            <a:off x="3995738" y="5157788"/>
            <a:ext cx="396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6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5" name="Text Box 17"/>
          <p:cNvSpPr txBox="1">
            <a:spLocks noChangeAspect="1" noChangeArrowheads="1"/>
          </p:cNvSpPr>
          <p:nvPr/>
        </p:nvSpPr>
        <p:spPr bwMode="auto">
          <a:xfrm>
            <a:off x="5508625" y="5157788"/>
            <a:ext cx="395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1600" b="1" baseline="-25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6" name="Text Box 18"/>
          <p:cNvSpPr txBox="1">
            <a:spLocks noChangeAspect="1" noChangeArrowheads="1"/>
          </p:cNvSpPr>
          <p:nvPr/>
        </p:nvSpPr>
        <p:spPr bwMode="auto">
          <a:xfrm>
            <a:off x="5943600" y="5257800"/>
            <a:ext cx="2278063" cy="495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(quantity)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– количество товара</a:t>
            </a:r>
          </a:p>
        </p:txBody>
      </p:sp>
      <p:sp>
        <p:nvSpPr>
          <p:cNvPr id="83987" name="Text Box 19"/>
          <p:cNvSpPr txBox="1">
            <a:spLocks noChangeAspect="1" noChangeArrowheads="1"/>
          </p:cNvSpPr>
          <p:nvPr/>
        </p:nvSpPr>
        <p:spPr bwMode="auto">
          <a:xfrm>
            <a:off x="2774950" y="2157413"/>
            <a:ext cx="595313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8" name="Text Box 20"/>
          <p:cNvSpPr txBox="1">
            <a:spLocks noChangeAspect="1" noChangeArrowheads="1"/>
          </p:cNvSpPr>
          <p:nvPr/>
        </p:nvSpPr>
        <p:spPr bwMode="auto">
          <a:xfrm>
            <a:off x="4162425" y="2921000"/>
            <a:ext cx="396875" cy="45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89" name="Text Box 21"/>
          <p:cNvSpPr txBox="1">
            <a:spLocks noChangeAspect="1" noChangeArrowheads="1"/>
          </p:cNvSpPr>
          <p:nvPr/>
        </p:nvSpPr>
        <p:spPr bwMode="auto">
          <a:xfrm>
            <a:off x="5748338" y="3836988"/>
            <a:ext cx="593725" cy="458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16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90" name="Text Box 22"/>
          <p:cNvSpPr txBox="1">
            <a:spLocks noChangeAspect="1" noChangeArrowheads="1"/>
          </p:cNvSpPr>
          <p:nvPr/>
        </p:nvSpPr>
        <p:spPr bwMode="auto">
          <a:xfrm>
            <a:off x="4572000" y="2590800"/>
            <a:ext cx="3733800" cy="360362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demand) –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спрос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990600" y="228600"/>
            <a:ext cx="748982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/>
                </a:solidFill>
                <a:latin typeface="Verdana" pitchFamily="34" charset="0"/>
              </a:rPr>
              <a:t>График функции спроса для нормального товара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4800"/>
            <a:ext cx="8839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FF3300"/>
                </a:solidFill>
                <a:latin typeface="Verdana" pitchFamily="34" charset="0"/>
              </a:rPr>
              <a:t>Вопрос 6*. </a:t>
            </a:r>
            <a:r>
              <a:rPr lang="ru-RU" sz="3200" b="1" dirty="0">
                <a:solidFill>
                  <a:srgbClr val="005DA2"/>
                </a:solidFill>
                <a:latin typeface="Verdana" pitchFamily="34" charset="0"/>
              </a:rPr>
              <a:t>Государственное вмешательство и рыночное неравновесие</a:t>
            </a:r>
            <a:endParaRPr lang="ru-RU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416425"/>
          </a:xfrm>
        </p:spPr>
        <p:txBody>
          <a:bodyPr/>
          <a:lstStyle/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Государство устанавливает </a:t>
            </a:r>
            <a:r>
              <a:rPr lang="ru-RU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«потолок» цены ниже рыночной</a:t>
            </a:r>
          </a:p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Возникает дефицит, теневой рынок, снижение качества товара</a:t>
            </a:r>
          </a:p>
          <a:p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Способы рационирования: очереди, талоны, один товар в одни руки, бартер</a:t>
            </a:r>
          </a:p>
        </p:txBody>
      </p:sp>
      <p:pic>
        <p:nvPicPr>
          <p:cNvPr id="77826" name="Picture 2" descr="http://n2tutor.ru/materials/handbook/chapter9/part2/9g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733800"/>
            <a:ext cx="4628730" cy="2895600"/>
          </a:xfrm>
          <a:prstGeom prst="rect">
            <a:avLst/>
          </a:prstGeom>
          <a:noFill/>
        </p:spPr>
      </p:pic>
      <p:pic>
        <p:nvPicPr>
          <p:cNvPr id="77830" name="Picture 6" descr="Картинки по запросу очередь ссс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243646"/>
            <a:ext cx="3886200" cy="2614354"/>
          </a:xfrm>
          <a:prstGeom prst="rect">
            <a:avLst/>
          </a:prstGeom>
          <a:noFill/>
        </p:spPr>
      </p:pic>
      <p:pic>
        <p:nvPicPr>
          <p:cNvPr id="77832" name="Picture 8" descr="Картинки по запросу талоны в ссср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124200"/>
            <a:ext cx="3911600" cy="2933700"/>
          </a:xfrm>
          <a:prstGeom prst="rect">
            <a:avLst/>
          </a:prstGeom>
          <a:noFill/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4495800" y="5638800"/>
            <a:ext cx="3429000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873625"/>
          </a:xfrm>
        </p:spPr>
        <p:txBody>
          <a:bodyPr/>
          <a:lstStyle/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Государство устанавливает </a:t>
            </a:r>
            <a: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«пол» цены выше рыночной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Возникает затоваривание, теневой рынок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Способы рационирования: принудительная реализация, склады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1143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рыночного неравновесие и государство</a:t>
            </a:r>
          </a:p>
        </p:txBody>
      </p:sp>
      <p:pic>
        <p:nvPicPr>
          <p:cNvPr id="78852" name="Picture 4" descr="Картинки по запросу затоварива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962400"/>
            <a:ext cx="4450133" cy="2752726"/>
          </a:xfrm>
          <a:prstGeom prst="rect">
            <a:avLst/>
          </a:prstGeom>
          <a:noFill/>
        </p:spPr>
      </p:pic>
      <p:pic>
        <p:nvPicPr>
          <p:cNvPr id="78850" name="Picture 2" descr="http://n2tutor.ru/materials/handbook/chapter9/part2/9g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007" y="3886200"/>
            <a:ext cx="5137240" cy="3276600"/>
          </a:xfrm>
          <a:prstGeom prst="rect">
            <a:avLst/>
          </a:prstGeom>
          <a:noFill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343400" y="3886200"/>
            <a:ext cx="3962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1143000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Есть ли польза от существования черных рынков?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Да, так как: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выявляют проблемы, «симптом болезни»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помогают решать проблемы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снижают напряженность</a:t>
            </a:r>
          </a:p>
          <a:p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Нет, так как: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конкурируют с легальными рынками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противоречат законам, нелегальные товары</a:t>
            </a:r>
          </a:p>
          <a:p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Покупатели и продавцы не защищены, могут спровоцировать появление мафии и рэкета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914400" y="3048000"/>
            <a:ext cx="1981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ый треугольник 49"/>
          <p:cNvSpPr/>
          <p:nvPr/>
        </p:nvSpPr>
        <p:spPr>
          <a:xfrm flipV="1">
            <a:off x="2895600" y="3733800"/>
            <a:ext cx="12192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ый треугольник 45"/>
          <p:cNvSpPr/>
          <p:nvPr/>
        </p:nvSpPr>
        <p:spPr>
          <a:xfrm>
            <a:off x="2895600" y="3124200"/>
            <a:ext cx="11430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4146" name="Group 2"/>
          <p:cNvGrpSpPr>
            <a:grpSpLocks/>
          </p:cNvGrpSpPr>
          <p:nvPr/>
        </p:nvGrpSpPr>
        <p:grpSpPr bwMode="auto">
          <a:xfrm>
            <a:off x="2700338" y="3140075"/>
            <a:ext cx="544512" cy="3127375"/>
            <a:chOff x="1837" y="1389"/>
            <a:chExt cx="343" cy="1970"/>
          </a:xfrm>
        </p:grpSpPr>
        <p:sp>
          <p:nvSpPr>
            <p:cNvPr id="134147" name="Text Box 3"/>
            <p:cNvSpPr txBox="1">
              <a:spLocks noChangeArrowheads="1"/>
            </p:cNvSpPr>
            <p:nvPr/>
          </p:nvSpPr>
          <p:spPr bwMode="auto">
            <a:xfrm>
              <a:off x="1837" y="3067"/>
              <a:ext cx="343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48" name="Line 4"/>
            <p:cNvSpPr>
              <a:spLocks noChangeShapeType="1"/>
            </p:cNvSpPr>
            <p:nvPr/>
          </p:nvSpPr>
          <p:spPr bwMode="auto">
            <a:xfrm>
              <a:off x="1973" y="1389"/>
              <a:ext cx="0" cy="16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</p:grpSp>
      <p:grpSp>
        <p:nvGrpSpPr>
          <p:cNvPr id="134152" name="Group 8"/>
          <p:cNvGrpSpPr>
            <a:grpSpLocks/>
          </p:cNvGrpSpPr>
          <p:nvPr/>
        </p:nvGrpSpPr>
        <p:grpSpPr bwMode="auto">
          <a:xfrm>
            <a:off x="4716463" y="2132013"/>
            <a:ext cx="434975" cy="1238250"/>
            <a:chOff x="3107" y="754"/>
            <a:chExt cx="274" cy="780"/>
          </a:xfrm>
        </p:grpSpPr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 flipV="1">
              <a:off x="3107" y="754"/>
              <a:ext cx="0" cy="78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54" name="Text Box 10"/>
            <p:cNvSpPr txBox="1">
              <a:spLocks noChangeArrowheads="1"/>
            </p:cNvSpPr>
            <p:nvPr/>
          </p:nvSpPr>
          <p:spPr bwMode="auto">
            <a:xfrm>
              <a:off x="3152" y="1026"/>
              <a:ext cx="229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 dirty="0">
                  <a:solidFill>
                    <a:schemeClr val="tx1"/>
                  </a:solidFill>
                  <a:latin typeface="Times New Roman" pitchFamily="18" charset="0"/>
                </a:rPr>
                <a:t>Т</a:t>
              </a:r>
            </a:p>
          </p:txBody>
        </p:sp>
      </p:grp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2771775" y="2563813"/>
            <a:ext cx="363538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Х</a:t>
            </a:r>
          </a:p>
        </p:txBody>
      </p: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1260475" y="3068638"/>
            <a:ext cx="544513" cy="619125"/>
            <a:chOff x="930" y="1344"/>
            <a:chExt cx="343" cy="390"/>
          </a:xfrm>
        </p:grpSpPr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 flipV="1">
              <a:off x="930" y="1344"/>
              <a:ext cx="0" cy="39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930" y="1389"/>
              <a:ext cx="343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∆</a:t>
              </a: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</a:p>
          </p:txBody>
        </p:sp>
      </p:grpSp>
      <p:grpSp>
        <p:nvGrpSpPr>
          <p:cNvPr id="134159" name="Group 15"/>
          <p:cNvGrpSpPr>
            <a:grpSpLocks/>
          </p:cNvGrpSpPr>
          <p:nvPr/>
        </p:nvGrpSpPr>
        <p:grpSpPr bwMode="auto">
          <a:xfrm>
            <a:off x="2916238" y="4868863"/>
            <a:ext cx="1271587" cy="503237"/>
            <a:chOff x="1973" y="2478"/>
            <a:chExt cx="801" cy="317"/>
          </a:xfrm>
        </p:grpSpPr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 flipH="1">
              <a:off x="1973" y="2795"/>
              <a:ext cx="80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2200" y="2478"/>
              <a:ext cx="343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∆</a:t>
              </a: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914400" y="3048000"/>
            <a:ext cx="19812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4162" name="Group 18"/>
          <p:cNvGrpSpPr>
            <a:grpSpLocks/>
          </p:cNvGrpSpPr>
          <p:nvPr/>
        </p:nvGrpSpPr>
        <p:grpSpPr bwMode="auto">
          <a:xfrm>
            <a:off x="1692275" y="3140077"/>
            <a:ext cx="1731963" cy="608013"/>
            <a:chOff x="1202" y="1389"/>
            <a:chExt cx="1091" cy="383"/>
          </a:xfrm>
        </p:grpSpPr>
        <p:sp>
          <p:nvSpPr>
            <p:cNvPr id="134163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29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1800" b="1">
                  <a:solidFill>
                    <a:schemeClr val="tx1"/>
                  </a:solidFill>
                  <a:latin typeface="Times New Roman" pitchFamily="18" charset="0"/>
                </a:rPr>
                <a:t>а</a:t>
              </a:r>
            </a:p>
          </p:txBody>
        </p:sp>
        <p:sp>
          <p:nvSpPr>
            <p:cNvPr id="134165" name="Text Box 21"/>
            <p:cNvSpPr txBox="1">
              <a:spLocks noChangeArrowheads="1"/>
            </p:cNvSpPr>
            <p:nvPr/>
          </p:nvSpPr>
          <p:spPr bwMode="auto">
            <a:xfrm>
              <a:off x="2064" y="1480"/>
              <a:ext cx="229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4166" name="Group 22"/>
          <p:cNvGrpSpPr>
            <a:grpSpLocks/>
          </p:cNvGrpSpPr>
          <p:nvPr/>
        </p:nvGrpSpPr>
        <p:grpSpPr bwMode="auto">
          <a:xfrm>
            <a:off x="539750" y="2851150"/>
            <a:ext cx="2359025" cy="463550"/>
            <a:chOff x="476" y="1207"/>
            <a:chExt cx="1486" cy="292"/>
          </a:xfrm>
        </p:grpSpPr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703" y="1344"/>
              <a:ext cx="12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476" y="1207"/>
              <a:ext cx="229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4169" name="Group 25"/>
          <p:cNvGrpSpPr>
            <a:grpSpLocks/>
          </p:cNvGrpSpPr>
          <p:nvPr/>
        </p:nvGrpSpPr>
        <p:grpSpPr bwMode="auto">
          <a:xfrm>
            <a:off x="900113" y="3787776"/>
            <a:ext cx="2524125" cy="576263"/>
            <a:chOff x="703" y="1797"/>
            <a:chExt cx="1590" cy="363"/>
          </a:xfrm>
        </p:grpSpPr>
        <p:sp>
          <p:nvSpPr>
            <p:cNvPr id="134170" name="Text Box 26"/>
            <p:cNvSpPr txBox="1">
              <a:spLocks noChangeArrowheads="1"/>
            </p:cNvSpPr>
            <p:nvPr/>
          </p:nvSpPr>
          <p:spPr bwMode="auto">
            <a:xfrm>
              <a:off x="1383" y="1842"/>
              <a:ext cx="229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71" name="Text Box 27"/>
            <p:cNvSpPr txBox="1">
              <a:spLocks noChangeArrowheads="1"/>
            </p:cNvSpPr>
            <p:nvPr/>
          </p:nvSpPr>
          <p:spPr bwMode="auto">
            <a:xfrm>
              <a:off x="2064" y="1797"/>
              <a:ext cx="229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72" name="Line 28"/>
            <p:cNvSpPr>
              <a:spLocks noChangeShapeType="1"/>
            </p:cNvSpPr>
            <p:nvPr/>
          </p:nvSpPr>
          <p:spPr bwMode="auto">
            <a:xfrm flipH="1">
              <a:off x="703" y="2160"/>
              <a:ext cx="125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</p:grpSp>
      <p:grpSp>
        <p:nvGrpSpPr>
          <p:cNvPr id="134175" name="Group 31"/>
          <p:cNvGrpSpPr>
            <a:grpSpLocks/>
          </p:cNvGrpSpPr>
          <p:nvPr/>
        </p:nvGrpSpPr>
        <p:grpSpPr bwMode="auto">
          <a:xfrm>
            <a:off x="539751" y="2060575"/>
            <a:ext cx="7632700" cy="4178300"/>
            <a:chOff x="476" y="709"/>
            <a:chExt cx="4808" cy="2632"/>
          </a:xfrm>
        </p:grpSpPr>
        <p:sp>
          <p:nvSpPr>
            <p:cNvPr id="134176" name="Line 32"/>
            <p:cNvSpPr>
              <a:spLocks noChangeShapeType="1"/>
            </p:cNvSpPr>
            <p:nvPr/>
          </p:nvSpPr>
          <p:spPr bwMode="auto">
            <a:xfrm flipV="1">
              <a:off x="703" y="709"/>
              <a:ext cx="0" cy="23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77" name="Line 33"/>
            <p:cNvSpPr>
              <a:spLocks noChangeShapeType="1"/>
            </p:cNvSpPr>
            <p:nvPr/>
          </p:nvSpPr>
          <p:spPr bwMode="auto">
            <a:xfrm>
              <a:off x="705" y="3049"/>
              <a:ext cx="44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78" name="Line 34"/>
            <p:cNvSpPr>
              <a:spLocks noChangeShapeType="1"/>
            </p:cNvSpPr>
            <p:nvPr/>
          </p:nvSpPr>
          <p:spPr bwMode="auto">
            <a:xfrm>
              <a:off x="934" y="806"/>
              <a:ext cx="3778" cy="20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79" name="Line 35"/>
            <p:cNvSpPr>
              <a:spLocks noChangeShapeType="1"/>
            </p:cNvSpPr>
            <p:nvPr/>
          </p:nvSpPr>
          <p:spPr bwMode="auto">
            <a:xfrm flipV="1">
              <a:off x="705" y="904"/>
              <a:ext cx="3663" cy="19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80" name="Line 36"/>
            <p:cNvSpPr>
              <a:spLocks noChangeShapeType="1"/>
            </p:cNvSpPr>
            <p:nvPr/>
          </p:nvSpPr>
          <p:spPr bwMode="auto">
            <a:xfrm flipH="1">
              <a:off x="705" y="1781"/>
              <a:ext cx="206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81" name="Line 37"/>
            <p:cNvSpPr>
              <a:spLocks noChangeShapeType="1"/>
            </p:cNvSpPr>
            <p:nvPr/>
          </p:nvSpPr>
          <p:spPr bwMode="auto">
            <a:xfrm>
              <a:off x="2765" y="1781"/>
              <a:ext cx="0" cy="12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82" name="Text Box 38"/>
            <p:cNvSpPr txBox="1">
              <a:spLocks noChangeArrowheads="1"/>
            </p:cNvSpPr>
            <p:nvPr/>
          </p:nvSpPr>
          <p:spPr bwMode="auto">
            <a:xfrm>
              <a:off x="476" y="1606"/>
              <a:ext cx="229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83" name="Text Box 39"/>
            <p:cNvSpPr txBox="1">
              <a:spLocks noChangeArrowheads="1"/>
            </p:cNvSpPr>
            <p:nvPr/>
          </p:nvSpPr>
          <p:spPr bwMode="auto">
            <a:xfrm>
              <a:off x="476" y="709"/>
              <a:ext cx="229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84" name="Text Box 40"/>
            <p:cNvSpPr txBox="1">
              <a:spLocks noChangeArrowheads="1"/>
            </p:cNvSpPr>
            <p:nvPr/>
          </p:nvSpPr>
          <p:spPr bwMode="auto">
            <a:xfrm>
              <a:off x="2536" y="3049"/>
              <a:ext cx="344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1800" b="1" baseline="-2500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85" name="Text Box 41"/>
            <p:cNvSpPr txBox="1">
              <a:spLocks noChangeArrowheads="1"/>
            </p:cNvSpPr>
            <p:nvPr/>
          </p:nvSpPr>
          <p:spPr bwMode="auto">
            <a:xfrm>
              <a:off x="4940" y="3049"/>
              <a:ext cx="344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86" name="Text Box 42"/>
            <p:cNvSpPr txBox="1">
              <a:spLocks noChangeArrowheads="1"/>
            </p:cNvSpPr>
            <p:nvPr/>
          </p:nvSpPr>
          <p:spPr bwMode="auto">
            <a:xfrm>
              <a:off x="2651" y="1489"/>
              <a:ext cx="344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3796" y="904"/>
              <a:ext cx="229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Введение налогов и перераспределение излишков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2600" y="609600"/>
            <a:ext cx="3345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С – чистые потери общества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за счет повышения цены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1371600"/>
            <a:ext cx="3378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</a:t>
            </a:r>
            <a:r>
              <a:rPr lang="ru-RU" sz="1800" dirty="0">
                <a:solidFill>
                  <a:schemeClr val="tx1"/>
                </a:solidFill>
              </a:rPr>
              <a:t> – чистые потери общества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за счет снижения количества </a:t>
            </a:r>
          </a:p>
          <a:p>
            <a:r>
              <a:rPr lang="ru-RU" sz="1800" dirty="0">
                <a:solidFill>
                  <a:schemeClr val="tx1"/>
                </a:solidFill>
              </a:rPr>
              <a:t>товаров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00" y="3048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A+B=Q</a:t>
            </a:r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*T – </a:t>
            </a:r>
            <a:r>
              <a:rPr lang="ru-RU" sz="1800" dirty="0">
                <a:solidFill>
                  <a:schemeClr val="tx1"/>
                </a:solidFill>
              </a:rPr>
              <a:t>сумма собранных 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налогов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57800" y="36576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A – </a:t>
            </a:r>
            <a:r>
              <a:rPr lang="ru-RU" sz="1800" dirty="0">
                <a:solidFill>
                  <a:schemeClr val="tx1"/>
                </a:solidFill>
              </a:rPr>
              <a:t>доля налога, уплачиваемая потребителями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В – доля налога, уплачиваемая производителями</a:t>
            </a:r>
          </a:p>
        </p:txBody>
      </p:sp>
      <p:grpSp>
        <p:nvGrpSpPr>
          <p:cNvPr id="134149" name="Group 5"/>
          <p:cNvGrpSpPr>
            <a:grpSpLocks/>
          </p:cNvGrpSpPr>
          <p:nvPr/>
        </p:nvGrpSpPr>
        <p:grpSpPr bwMode="auto">
          <a:xfrm>
            <a:off x="971550" y="1771650"/>
            <a:ext cx="3998913" cy="2382838"/>
            <a:chOff x="2653" y="1344"/>
            <a:chExt cx="2519" cy="1501"/>
          </a:xfrm>
        </p:grpSpPr>
        <p:sp>
          <p:nvSpPr>
            <p:cNvPr id="134150" name="Line 6"/>
            <p:cNvSpPr>
              <a:spLocks noChangeShapeType="1"/>
            </p:cNvSpPr>
            <p:nvPr/>
          </p:nvSpPr>
          <p:spPr bwMode="auto">
            <a:xfrm flipV="1">
              <a:off x="2653" y="1480"/>
              <a:ext cx="2519" cy="13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be-BY"/>
            </a:p>
          </p:txBody>
        </p:sp>
        <p:sp>
          <p:nvSpPr>
            <p:cNvPr id="134151" name="Text Box 7"/>
            <p:cNvSpPr txBox="1">
              <a:spLocks noChangeArrowheads="1"/>
            </p:cNvSpPr>
            <p:nvPr/>
          </p:nvSpPr>
          <p:spPr bwMode="auto">
            <a:xfrm>
              <a:off x="4740" y="1344"/>
              <a:ext cx="229" cy="2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1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1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 animBg="1"/>
      <p:bldP spid="46" grpId="0" animBg="1"/>
      <p:bldP spid="134155" grpId="0"/>
      <p:bldP spid="54" grpId="0" animBg="1"/>
      <p:bldP spid="47" grpId="0"/>
      <p:bldP spid="51" grpId="0"/>
      <p:bldP spid="53" grpId="1"/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2286000" y="4419600"/>
            <a:ext cx="7315200" cy="26558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6000" b="1" dirty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br>
              <a:rPr lang="ru-RU" sz="6000" b="1" dirty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</a:br>
            <a:endParaRPr lang="ru-RU" sz="6000" b="1" dirty="0">
              <a:solidFill>
                <a:srgbClr val="005DA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51" name="Picture 7" descr="&amp;Kcy;&amp;acy;&amp;rcy;&amp;tcy;&amp;icy;&amp;ncy;&amp;kcy;&amp;icy; &amp;pcy;&amp;ocy; &amp;zcy;&amp;acy;&amp;pcy;&amp;rcy;&amp;ocy;&amp;scy;&amp;ucy; &amp;dcy;&amp;iecy;&amp;fcy;&amp;icy;&amp;tscy;&amp;icy;&amp;t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52400"/>
            <a:ext cx="6629400" cy="434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089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>
                <a:solidFill>
                  <a:schemeClr val="accent1"/>
                </a:solidFill>
                <a:latin typeface="Verdana" pitchFamily="34" charset="0"/>
              </a:rPr>
              <a:t>Исключения из закона спроса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395288" y="1557338"/>
            <a:ext cx="2881312" cy="1044575"/>
            <a:chOff x="295" y="709"/>
            <a:chExt cx="1815" cy="658"/>
          </a:xfrm>
        </p:grpSpPr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295" y="1117"/>
              <a:ext cx="181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 dirty="0">
                  <a:solidFill>
                    <a:schemeClr val="tx1"/>
                  </a:solidFill>
                </a:rPr>
                <a:t>Товары </a:t>
              </a:r>
              <a:r>
                <a:rPr lang="ru-RU" sz="2000" b="1" dirty="0" err="1">
                  <a:solidFill>
                    <a:schemeClr val="tx1"/>
                  </a:solidFill>
                </a:rPr>
                <a:t>Гиффена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 flipH="1">
              <a:off x="1429" y="709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/>
            </a:p>
          </p:txBody>
        </p:sp>
      </p:grp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3348038" y="1628775"/>
            <a:ext cx="2232025" cy="1422400"/>
            <a:chOff x="2109" y="663"/>
            <a:chExt cx="1406" cy="896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2109" y="1117"/>
              <a:ext cx="1406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>
                  <a:solidFill>
                    <a:schemeClr val="tx1"/>
                  </a:solidFill>
                </a:rPr>
                <a:t>Эффект Веблена</a:t>
              </a:r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2835" y="66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971550" y="1916113"/>
            <a:ext cx="3527425" cy="2933700"/>
            <a:chOff x="657" y="709"/>
            <a:chExt cx="2222" cy="1848"/>
          </a:xfrm>
        </p:grpSpPr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657" y="2115"/>
              <a:ext cx="2222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 dirty="0">
                  <a:solidFill>
                    <a:schemeClr val="tx1"/>
                  </a:solidFill>
                </a:rPr>
                <a:t>Эффект ожидаемого роста цен</a:t>
              </a: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>
              <a:off x="1882" y="709"/>
              <a:ext cx="272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/>
            </a:p>
          </p:txBody>
        </p:sp>
      </p:grp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5219700" y="1844675"/>
            <a:ext cx="3009900" cy="3482975"/>
            <a:chOff x="3198" y="709"/>
            <a:chExt cx="1896" cy="2194"/>
          </a:xfrm>
        </p:grpSpPr>
        <p:sp>
          <p:nvSpPr>
            <p:cNvPr id="77840" name="Text Box 16"/>
            <p:cNvSpPr txBox="1">
              <a:spLocks noChangeArrowheads="1"/>
            </p:cNvSpPr>
            <p:nvPr/>
          </p:nvSpPr>
          <p:spPr bwMode="auto">
            <a:xfrm>
              <a:off x="3198" y="2069"/>
              <a:ext cx="1896" cy="8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 dirty="0">
                  <a:solidFill>
                    <a:schemeClr val="tx1"/>
                  </a:solidFill>
                </a:rPr>
                <a:t>Эффект «цена-качество» и асимметричность информации</a:t>
              </a:r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3515" y="709"/>
              <a:ext cx="363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be-BY"/>
            </a:p>
          </p:txBody>
        </p:sp>
      </p:grp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581400" y="1295400"/>
            <a:ext cx="99060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be-BY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05200" y="5486400"/>
            <a:ext cx="28813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chemeClr val="tx1"/>
                </a:solidFill>
              </a:rPr>
              <a:t>Импульсивные покупки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610600" cy="55399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Когда цена таких товаров растет, </a:t>
            </a:r>
          </a:p>
          <a:p>
            <a:pPr algn="just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величина спроса на них также растет.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endParaRPr lang="ru-RU" sz="2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Р. </a:t>
            </a:r>
            <a:r>
              <a:rPr lang="ru-RU" sz="22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Гиффен</a:t>
            </a: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исследовал голод </a:t>
            </a:r>
          </a:p>
          <a:p>
            <a:pPr algn="just">
              <a:spcBef>
                <a:spcPts val="0"/>
              </a:spcBef>
            </a:pP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Ирландии 1845—1849. </a:t>
            </a:r>
          </a:p>
          <a:p>
            <a:pPr algn="just">
              <a:spcBef>
                <a:spcPts val="0"/>
              </a:spcBef>
            </a:pP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Картофель был основным </a:t>
            </a:r>
          </a:p>
          <a:p>
            <a:pPr algn="just">
              <a:spcBef>
                <a:spcPts val="0"/>
              </a:spcBef>
            </a:pP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продуктом питания, из-за неурожая цены на картофель сильно возросли, его потребление повысилось. Почему?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endParaRPr lang="ru-RU" sz="2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другие товары были заменены на картофель (подорожали еще больше). 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endParaRPr lang="ru-RU" sz="2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Товары </a:t>
            </a:r>
            <a:r>
              <a:rPr lang="ru-RU" sz="2200" b="1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Гиффена</a:t>
            </a:r>
            <a:r>
              <a:rPr lang="ru-RU" sz="2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дешевые и низкокачественные товары, товары первой необходимости, которые занимают большой удельный вес в потреблении. 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69897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>
                <a:solidFill>
                  <a:schemeClr val="accent1"/>
                </a:solidFill>
                <a:latin typeface="Verdana" pitchFamily="34" charset="0"/>
              </a:rPr>
              <a:t>Товары Гиффена</a:t>
            </a:r>
          </a:p>
        </p:txBody>
      </p:sp>
      <p:pic>
        <p:nvPicPr>
          <p:cNvPr id="50178" name="Picture 2" descr="Картинки по запросу гиффен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0"/>
            <a:ext cx="214312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762000" y="1828800"/>
            <a:ext cx="7058025" cy="4716463"/>
            <a:chOff x="624" y="879"/>
            <a:chExt cx="4446" cy="2971"/>
          </a:xfrm>
        </p:grpSpPr>
        <p:grpSp>
          <p:nvGrpSpPr>
            <p:cNvPr id="84995" name="Group 3"/>
            <p:cNvGrpSpPr>
              <a:grpSpLocks/>
            </p:cNvGrpSpPr>
            <p:nvPr/>
          </p:nvGrpSpPr>
          <p:grpSpPr bwMode="auto">
            <a:xfrm>
              <a:off x="715" y="879"/>
              <a:ext cx="4219" cy="2722"/>
              <a:chOff x="2601" y="1349"/>
              <a:chExt cx="4788" cy="3637"/>
            </a:xfrm>
          </p:grpSpPr>
          <p:sp>
            <p:nvSpPr>
              <p:cNvPr id="84996" name="Line 4"/>
              <p:cNvSpPr>
                <a:spLocks noChangeAspect="1" noChangeShapeType="1"/>
              </p:cNvSpPr>
              <p:nvPr/>
            </p:nvSpPr>
            <p:spPr bwMode="auto">
              <a:xfrm flipV="1">
                <a:off x="2891" y="1349"/>
                <a:ext cx="0" cy="3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4997" name="Line 5"/>
              <p:cNvSpPr>
                <a:spLocks noChangeAspect="1" noChangeShapeType="1"/>
              </p:cNvSpPr>
              <p:nvPr/>
            </p:nvSpPr>
            <p:spPr bwMode="auto">
              <a:xfrm>
                <a:off x="2891" y="4517"/>
                <a:ext cx="4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4998" name="Line 6"/>
              <p:cNvSpPr>
                <a:spLocks noChangeAspect="1" noChangeShapeType="1"/>
              </p:cNvSpPr>
              <p:nvPr/>
            </p:nvSpPr>
            <p:spPr bwMode="auto">
              <a:xfrm>
                <a:off x="2889" y="3653"/>
                <a:ext cx="86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4999" name="Line 7"/>
              <p:cNvSpPr>
                <a:spLocks noChangeAspect="1" noChangeShapeType="1"/>
              </p:cNvSpPr>
              <p:nvPr/>
            </p:nvSpPr>
            <p:spPr bwMode="auto">
              <a:xfrm>
                <a:off x="5913" y="2214"/>
                <a:ext cx="0" cy="2303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5000" name="Line 8"/>
              <p:cNvSpPr>
                <a:spLocks noChangeAspect="1" noChangeShapeType="1"/>
              </p:cNvSpPr>
              <p:nvPr/>
            </p:nvSpPr>
            <p:spPr bwMode="auto">
              <a:xfrm>
                <a:off x="2891" y="2787"/>
                <a:ext cx="2158" cy="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5001" name="Line 9"/>
              <p:cNvSpPr>
                <a:spLocks noChangeAspect="1" noChangeShapeType="1"/>
              </p:cNvSpPr>
              <p:nvPr/>
            </p:nvSpPr>
            <p:spPr bwMode="auto">
              <a:xfrm>
                <a:off x="5049" y="2789"/>
                <a:ext cx="0" cy="172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5002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3321" y="1822"/>
                <a:ext cx="3240" cy="2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5003" name="Line 11"/>
              <p:cNvSpPr>
                <a:spLocks noChangeAspect="1" noChangeShapeType="1"/>
              </p:cNvSpPr>
              <p:nvPr/>
            </p:nvSpPr>
            <p:spPr bwMode="auto">
              <a:xfrm>
                <a:off x="2889" y="2214"/>
                <a:ext cx="302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5004" name="Line 12"/>
              <p:cNvSpPr>
                <a:spLocks noChangeAspect="1" noChangeShapeType="1"/>
              </p:cNvSpPr>
              <p:nvPr/>
            </p:nvSpPr>
            <p:spPr bwMode="auto">
              <a:xfrm>
                <a:off x="3753" y="3653"/>
                <a:ext cx="0" cy="86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be-BY"/>
              </a:p>
            </p:txBody>
          </p:sp>
          <p:sp>
            <p:nvSpPr>
              <p:cNvPr id="85005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2601" y="1349"/>
                <a:ext cx="288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>
                    <a:solidFill>
                      <a:schemeClr val="tx1"/>
                    </a:solidFill>
                    <a:latin typeface="Times New Roman" pitchFamily="18" charset="0"/>
                  </a:rPr>
                  <a:t>Р</a:t>
                </a:r>
              </a:p>
            </p:txBody>
          </p:sp>
          <p:sp>
            <p:nvSpPr>
              <p:cNvPr id="8500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2601" y="1925"/>
                <a:ext cx="43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>
                    <a:solidFill>
                      <a:schemeClr val="tx1"/>
                    </a:solidFill>
                    <a:latin typeface="Times New Roman" pitchFamily="18" charset="0"/>
                  </a:rPr>
                  <a:t>Р</a:t>
                </a:r>
                <a:r>
                  <a:rPr lang="ru-RU" sz="1800" b="1" baseline="-2500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07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603" y="2646"/>
                <a:ext cx="432" cy="4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>
                    <a:solidFill>
                      <a:schemeClr val="tx1"/>
                    </a:solidFill>
                    <a:latin typeface="Times New Roman" pitchFamily="18" charset="0"/>
                  </a:rPr>
                  <a:t>Р</a:t>
                </a:r>
                <a:r>
                  <a:rPr lang="ru-RU" sz="1800" b="1" baseline="-2500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08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2603" y="3365"/>
                <a:ext cx="432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ru-RU" sz="1800" b="1">
                    <a:solidFill>
                      <a:schemeClr val="tx1"/>
                    </a:solidFill>
                    <a:latin typeface="Times New Roman" pitchFamily="18" charset="0"/>
                  </a:rPr>
                  <a:t>Р</a:t>
                </a:r>
                <a:r>
                  <a:rPr lang="ru-RU" sz="1800" b="1" baseline="-2500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0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611" y="4517"/>
                <a:ext cx="288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sz="1800" b="1" baseline="-2500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0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4905" y="4541"/>
                <a:ext cx="288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sz="1800" b="1" baseline="-2500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1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5771" y="4517"/>
                <a:ext cx="288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sz="1800" b="1" baseline="-2500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2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7101" y="4554"/>
                <a:ext cx="288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3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3609" y="3221"/>
                <a:ext cx="432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4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4763" y="2502"/>
                <a:ext cx="288" cy="4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5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5913" y="1781"/>
                <a:ext cx="432" cy="4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6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6561" y="1854"/>
                <a:ext cx="432" cy="432"/>
              </a:xfrm>
              <a:prstGeom prst="rect">
                <a:avLst/>
              </a:prstGeom>
              <a:noFill/>
              <a:ln w="952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tx1"/>
                    </a:solidFill>
                    <a:latin typeface="Times New Roman" pitchFamily="18" charset="0"/>
                  </a:rPr>
                  <a:t>D</a:t>
                </a:r>
                <a:endParaRPr lang="ru-RU" sz="18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624" y="3600"/>
              <a:ext cx="44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be-BY" sz="2000" b="1">
                <a:solidFill>
                  <a:srgbClr val="000099"/>
                </a:solidFill>
              </a:endParaRPr>
            </a:p>
          </p:txBody>
        </p:sp>
      </p:grp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685800" y="228600"/>
            <a:ext cx="74898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>
                <a:solidFill>
                  <a:schemeClr val="accent1"/>
                </a:solidFill>
                <a:latin typeface="Verdana" pitchFamily="34" charset="0"/>
              </a:rPr>
              <a:t>График функции спроса для товара Гиффена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Анекдот про Россию в 1990х: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Встречаются два «новых русских». </a:t>
            </a:r>
          </a:p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Один другому говорит:</a:t>
            </a:r>
          </a:p>
          <a:p>
            <a:pPr>
              <a:buNone/>
            </a:pPr>
            <a:b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- Вот, смотри, галстук купил </a:t>
            </a:r>
          </a:p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за 1500 баксов! </a:t>
            </a:r>
          </a:p>
          <a:p>
            <a:pPr>
              <a:buNone/>
            </a:pP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А тот - ему:</a:t>
            </a:r>
          </a:p>
          <a:p>
            <a:pPr>
              <a:buNone/>
            </a:pPr>
            <a:b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- Ну ты </a:t>
            </a:r>
            <a:r>
              <a:rPr lang="ru-RU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облажался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 - тут за углом такие по 2000!</a:t>
            </a: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143000"/>
            <a:ext cx="2538412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1947</Words>
  <Application>Microsoft Office PowerPoint</Application>
  <PresentationFormat>Экран (4:3)</PresentationFormat>
  <Paragraphs>406</Paragraphs>
  <Slides>54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Century Schoolbook</vt:lpstr>
      <vt:lpstr>Times New Roman</vt:lpstr>
      <vt:lpstr>Verdana</vt:lpstr>
      <vt:lpstr>Wingdings</vt:lpstr>
      <vt:lpstr>Wingdings 2</vt:lpstr>
      <vt:lpstr>Эркер</vt:lpstr>
      <vt:lpstr>Презентация PowerPoint</vt:lpstr>
      <vt:lpstr>ТЕМА 5. ВОПРОСЫ:</vt:lpstr>
      <vt:lpstr>Презентация PowerPoint</vt:lpstr>
      <vt:lpstr>ЗАКОН СПРОСА</vt:lpstr>
      <vt:lpstr>Презентация PowerPoint</vt:lpstr>
      <vt:lpstr>Презентация PowerPoint</vt:lpstr>
      <vt:lpstr>Презентация PowerPoint</vt:lpstr>
      <vt:lpstr>Презентация PowerPoint</vt:lpstr>
      <vt:lpstr>Анекдот про Россию в 1990х:</vt:lpstr>
      <vt:lpstr>Презентация PowerPoint</vt:lpstr>
      <vt:lpstr>Презентация PowerPoint</vt:lpstr>
      <vt:lpstr>Презентация PowerPoint</vt:lpstr>
      <vt:lpstr>Импульсивные покупки</vt:lpstr>
      <vt:lpstr>Презентация PowerPoint</vt:lpstr>
      <vt:lpstr>Презентация PowerPoint</vt:lpstr>
      <vt:lpstr>Презентация PowerPoint</vt:lpstr>
      <vt:lpstr>Субституты</vt:lpstr>
      <vt:lpstr>Презентация PowerPoint</vt:lpstr>
      <vt:lpstr>Комплементы</vt:lpstr>
      <vt:lpstr>Презентация PowerPoint</vt:lpstr>
      <vt:lpstr>Презентация PowerPoint</vt:lpstr>
      <vt:lpstr>Презентация PowerPoint</vt:lpstr>
      <vt:lpstr>Неценовые факторы изменения спроса</vt:lpstr>
      <vt:lpstr>Презентация PowerPoint</vt:lpstr>
      <vt:lpstr>Презентация PowerPoint</vt:lpstr>
      <vt:lpstr>Неценовые факторы изменения спроса </vt:lpstr>
      <vt:lpstr>Презентация PowerPoint</vt:lpstr>
      <vt:lpstr>Презентация PowerPoint</vt:lpstr>
      <vt:lpstr>Презентация PowerPoint</vt:lpstr>
      <vt:lpstr>Презентация PowerPoint</vt:lpstr>
      <vt:lpstr>Объяснение закона предложения</vt:lpstr>
      <vt:lpstr>Презентация PowerPoint</vt:lpstr>
      <vt:lpstr>Презентация PowerPoint</vt:lpstr>
      <vt:lpstr>Презентация PowerPoint</vt:lpstr>
      <vt:lpstr>Неценовые факторы, влияющие на предложение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 5. Выигрыш от обмена: излишки потребителя и производителя </vt:lpstr>
      <vt:lpstr>Презентация PowerPoint</vt:lpstr>
      <vt:lpstr>Излишек потребителя</vt:lpstr>
      <vt:lpstr>Презентация PowerPoint</vt:lpstr>
      <vt:lpstr>Презентация PowerPoint</vt:lpstr>
      <vt:lpstr>Вопрос 6*. Государственное вмешательство и рыночное неравновесие</vt:lpstr>
      <vt:lpstr>рыночного неравновесие и государство</vt:lpstr>
      <vt:lpstr>Есть ли польза от существования черных рынков? </vt:lpstr>
      <vt:lpstr>Введение налогов и перераспределение излишков</vt:lpstr>
      <vt:lpstr>Спасибо за внимание! </vt:lpstr>
    </vt:vector>
  </TitlesOfParts>
  <Company>Asbs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ket</dc:creator>
  <cp:lastModifiedBy>Мария Беляева</cp:lastModifiedBy>
  <cp:revision>495</cp:revision>
  <dcterms:created xsi:type="dcterms:W3CDTF">2005-11-15T18:07:50Z</dcterms:created>
  <dcterms:modified xsi:type="dcterms:W3CDTF">2020-11-17T13:37:59Z</dcterms:modified>
</cp:coreProperties>
</file>