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44"/>
  </p:notesMasterIdLst>
  <p:handoutMasterIdLst>
    <p:handoutMasterId r:id="rId45"/>
  </p:handoutMasterIdLst>
  <p:sldIdLst>
    <p:sldId id="687" r:id="rId2"/>
    <p:sldId id="531" r:id="rId3"/>
    <p:sldId id="488" r:id="rId4"/>
    <p:sldId id="699" r:id="rId5"/>
    <p:sldId id="700" r:id="rId6"/>
    <p:sldId id="701" r:id="rId7"/>
    <p:sldId id="738" r:id="rId8"/>
    <p:sldId id="741" r:id="rId9"/>
    <p:sldId id="703" r:id="rId10"/>
    <p:sldId id="758" r:id="rId11"/>
    <p:sldId id="740" r:id="rId12"/>
    <p:sldId id="705" r:id="rId13"/>
    <p:sldId id="762" r:id="rId14"/>
    <p:sldId id="709" r:id="rId15"/>
    <p:sldId id="742" r:id="rId16"/>
    <p:sldId id="710" r:id="rId17"/>
    <p:sldId id="743" r:id="rId18"/>
    <p:sldId id="713" r:id="rId19"/>
    <p:sldId id="744" r:id="rId20"/>
    <p:sldId id="745" r:id="rId21"/>
    <p:sldId id="746" r:id="rId22"/>
    <p:sldId id="747" r:id="rId23"/>
    <p:sldId id="718" r:id="rId24"/>
    <p:sldId id="748" r:id="rId25"/>
    <p:sldId id="721" r:id="rId26"/>
    <p:sldId id="723" r:id="rId27"/>
    <p:sldId id="749" r:id="rId28"/>
    <p:sldId id="754" r:id="rId29"/>
    <p:sldId id="755" r:id="rId30"/>
    <p:sldId id="727" r:id="rId31"/>
    <p:sldId id="752" r:id="rId32"/>
    <p:sldId id="753" r:id="rId33"/>
    <p:sldId id="750" r:id="rId34"/>
    <p:sldId id="731" r:id="rId35"/>
    <p:sldId id="732" r:id="rId36"/>
    <p:sldId id="733" r:id="rId37"/>
    <p:sldId id="757" r:id="rId38"/>
    <p:sldId id="751" r:id="rId39"/>
    <p:sldId id="756" r:id="rId40"/>
    <p:sldId id="735" r:id="rId41"/>
    <p:sldId id="736" r:id="rId42"/>
    <p:sldId id="525" r:id="rId43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D795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3" autoAdjust="0"/>
    <p:restoredTop sz="94539" autoAdjust="0"/>
  </p:normalViewPr>
  <p:slideViewPr>
    <p:cSldViewPr>
      <p:cViewPr varScale="1">
        <p:scale>
          <a:sx n="74" d="100"/>
          <a:sy n="74" d="100"/>
        </p:scale>
        <p:origin x="-4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" y="233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3D46D4-E8CA-4CA7-8221-F3B65DB1AB2F}" type="datetimeFigureOut">
              <a:rPr lang="ru-RU"/>
              <a:pPr>
                <a:defRPr/>
              </a:pPr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3FFA8F2-7D85-4A0E-B96A-8BFE15304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4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7252D7B9-6CE2-4F43-940B-AB77345677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77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e-BY" smtClean="0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E242E-37E5-438C-BD6F-3F4DCA032FF6}" type="slidenum">
              <a:rPr lang="ru-RU" smtClean="0">
                <a:cs typeface="Arial" charset="0"/>
              </a:rPr>
              <a:pPr/>
              <a:t>1</a:t>
            </a:fld>
            <a:endParaRPr lang="ru-RU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C37393-9BCC-400C-B0F6-2117719FCC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48D00-D11F-494B-A847-3BEB3C4EC0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90A4-6249-447E-B8D2-F1D49DDCA5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08675-8A66-4CE4-A687-6C8DF0198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B265-86B8-48B4-A41D-D3CB99F02B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C14C6-46C0-445F-84CA-56F1CA941F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5D30-1D0E-4B7B-ABCA-524E33DD3A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07CB3-70CF-480F-9C49-CDB166D170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C49A28-5DE4-4F31-A303-1FBB3B0BE3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5614-44D4-4E92-8FFF-38DF9BAE8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726A3A-D55B-4F7D-A672-EAD043DC89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CEE9A1-EF81-4BCB-9242-922D69F2F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AB54A-7681-4B3D-A78F-0069972DDD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AC0434D-0624-41AE-9E47-B4AC958A1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1" r:id="rId3"/>
    <p:sldLayoutId id="2147483820" r:id="rId4"/>
    <p:sldLayoutId id="2147483826" r:id="rId5"/>
    <p:sldLayoutId id="2147483819" r:id="rId6"/>
    <p:sldLayoutId id="2147483827" r:id="rId7"/>
    <p:sldLayoutId id="2147483828" r:id="rId8"/>
    <p:sldLayoutId id="2147483818" r:id="rId9"/>
    <p:sldLayoutId id="2147483817" r:id="rId10"/>
    <p:sldLayoutId id="2147483822" r:id="rId11"/>
    <p:sldLayoutId id="2147483823" r:id="rId12"/>
    <p:sldLayoutId id="214748382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 txBox="1">
            <a:spLocks noChangeArrowheads="1"/>
          </p:cNvSpPr>
          <p:nvPr/>
        </p:nvSpPr>
        <p:spPr bwMode="auto">
          <a:xfrm>
            <a:off x="1828800" y="381000"/>
            <a:ext cx="6172200" cy="1893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ru-RU" sz="3600" b="1" u="sng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 6. </a:t>
            </a:r>
          </a:p>
          <a:p>
            <a:pPr lvl="0">
              <a:defRPr/>
            </a:pPr>
            <a:r>
              <a:rPr lang="ru-RU" sz="3600" b="1" u="sng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СПРОСА И ПРЕДЛОЖЕНИЯ</a:t>
            </a:r>
            <a:endParaRPr kumimoji="0" lang="ru-RU" sz="5400" b="1" u="none" strike="noStrike" kern="1200" cap="none" spc="0" normalizeH="0" baseline="0" noProof="0" dirty="0" smtClean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7586" name="Picture 2" descr="Картинки по запросу Elastigir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860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5" name="Picture 5" descr="ÐÐ°ÑÑÐ¸Ð½ÐºÐ¸ Ð¿Ð¾ Ð·Ð°Ð¿ÑÐ¾ÑÑ ÑÐ»Ð°ÑÑÐ¸ÑÐ½Ð¾ÑÑÑ ÑÐ¿ÑÐ¾ÑÐ°"/>
          <p:cNvPicPr>
            <a:picLocks noChangeAspect="1" noChangeArrowheads="1"/>
          </p:cNvPicPr>
          <p:nvPr/>
        </p:nvPicPr>
        <p:blipFill>
          <a:blip r:embed="rId3"/>
          <a:srcRect b="8900"/>
          <a:stretch>
            <a:fillRect/>
          </a:stretch>
        </p:blipFill>
        <p:spPr bwMode="auto">
          <a:xfrm>
            <a:off x="0" y="3276600"/>
            <a:ext cx="5018679" cy="3424589"/>
          </a:xfrm>
          <a:prstGeom prst="rect">
            <a:avLst/>
          </a:prstGeom>
          <a:noFill/>
        </p:spPr>
      </p:pic>
      <p:sp>
        <p:nvSpPr>
          <p:cNvPr id="6" name="Овал 5"/>
          <p:cNvSpPr/>
          <p:nvPr/>
        </p:nvSpPr>
        <p:spPr>
          <a:xfrm>
            <a:off x="7543800" y="1981200"/>
            <a:ext cx="838200" cy="167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и наклон линии спроса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534400" cy="5334000"/>
          </a:xfrm>
        </p:spPr>
        <p:txBody>
          <a:bodyPr/>
          <a:lstStyle/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и наклон линии не одно и то же!</a:t>
            </a:r>
          </a:p>
          <a:p>
            <a:endParaRPr lang="ru-RU" dirty="0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2667000" y="2057400"/>
          <a:ext cx="572445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Формула" r:id="rId4" imgW="1574640" imgH="419040" progId="Equation.3">
                  <p:embed/>
                </p:oleObj>
              </mc:Choice>
              <mc:Fallback>
                <p:oleObj name="Формула" r:id="rId4" imgW="15746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5724459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71800" y="3733800"/>
            <a:ext cx="5876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Цена высокая, количество </a:t>
            </a:r>
          </a:p>
          <a:p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покупок маленькое</a:t>
            </a:r>
            <a:endParaRPr lang="ru-RU" sz="28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362200" y="4343400"/>
            <a:ext cx="5334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4876800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Цена низкая, количество </a:t>
            </a:r>
          </a:p>
          <a:p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покупок большое</a:t>
            </a:r>
            <a:endParaRPr lang="ru-RU" sz="28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581400" y="5791200"/>
            <a:ext cx="1219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Значение коэффициента эластичности спроса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28800" y="914400"/>
          <a:ext cx="5257800" cy="174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Формула" r:id="rId3" imgW="685800" imgH="253800" progId="Equation.3">
                  <p:embed/>
                </p:oleObj>
              </mc:Choice>
              <mc:Fallback>
                <p:oleObj name="Формула" r:id="rId3" imgW="685800" imgH="253800" progId="Equation.3">
                  <p:embed/>
                  <p:pic>
                    <p:nvPicPr>
                      <p:cNvPr id="0" name="Содержимое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257800" cy="1742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152400" y="25146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Когда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совершенно неэластичный спрос.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Величина спроса не изменяется при изменении цены. </a:t>
            </a: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неэластичный спрос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спроса изменяется меньше, чем уровень цены.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 с единичной эластичностью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спроса изменяется также, как и цена товара. 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∞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эластичный спрос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спроса изменяется больше, чем изменяется уровень цены.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Когда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=∞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совершенно эластичный спрос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Минимальный рост цены приведет к падению величины спроса до нуля, а минимальное снижение цены приведет к бесконечно большому росту величины спроса. 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228600"/>
            <a:ext cx="8280400" cy="6034088"/>
            <a:chOff x="288" y="229"/>
            <a:chExt cx="5216" cy="3801"/>
          </a:xfrm>
        </p:grpSpPr>
        <p:sp>
          <p:nvSpPr>
            <p:cNvPr id="106499" name="Line 3"/>
            <p:cNvSpPr>
              <a:spLocks noChangeShapeType="1"/>
            </p:cNvSpPr>
            <p:nvPr/>
          </p:nvSpPr>
          <p:spPr bwMode="auto">
            <a:xfrm flipV="1">
              <a:off x="864" y="1765"/>
              <a:ext cx="0" cy="19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6500" name="Line 4"/>
            <p:cNvSpPr>
              <a:spLocks noChangeShapeType="1"/>
            </p:cNvSpPr>
            <p:nvPr/>
          </p:nvSpPr>
          <p:spPr bwMode="auto">
            <a:xfrm>
              <a:off x="864" y="3685"/>
              <a:ext cx="40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480" y="1669"/>
              <a:ext cx="361" cy="3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4704" y="3781"/>
              <a:ext cx="270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6507" name="Text Box 11"/>
            <p:cNvSpPr txBox="1">
              <a:spLocks noChangeArrowheads="1"/>
            </p:cNvSpPr>
            <p:nvPr/>
          </p:nvSpPr>
          <p:spPr bwMode="auto">
            <a:xfrm>
              <a:off x="288" y="229"/>
              <a:ext cx="5216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Графики совершенно эластичного </a:t>
              </a:r>
            </a:p>
            <a:p>
              <a:pPr algn="ctr">
                <a:spcBef>
                  <a:spcPts val="0"/>
                </a:spcBef>
              </a:pPr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 совершенно неэластичного  спроса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09800" y="1676400"/>
            <a:ext cx="2951162" cy="3975100"/>
            <a:chOff x="1466" y="399"/>
            <a:chExt cx="1859" cy="2504"/>
          </a:xfrm>
        </p:grpSpPr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 flipV="1">
              <a:off x="2154" y="1071"/>
              <a:ext cx="0" cy="18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2234" y="1071"/>
              <a:ext cx="445" cy="3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1466" y="399"/>
              <a:ext cx="1859" cy="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Совершенно неэластичный спрос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19200" y="2743199"/>
            <a:ext cx="6943725" cy="1638300"/>
            <a:chOff x="839" y="1264"/>
            <a:chExt cx="4374" cy="1032"/>
          </a:xfrm>
        </p:grpSpPr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>
              <a:off x="839" y="2296"/>
              <a:ext cx="38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4103" y="1744"/>
              <a:ext cx="537" cy="31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600" dirty="0">
                  <a:latin typeface="Times New Roman" pitchFamily="18" charset="0"/>
                </a:rPr>
                <a:t>                                       </a:t>
              </a:r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6512" name="Text Box 16"/>
            <p:cNvSpPr txBox="1">
              <a:spLocks noChangeArrowheads="1"/>
            </p:cNvSpPr>
            <p:nvPr/>
          </p:nvSpPr>
          <p:spPr bwMode="auto">
            <a:xfrm>
              <a:off x="3671" y="1264"/>
              <a:ext cx="1542" cy="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Совершенно эластичный спрос</a:t>
              </a:r>
            </a:p>
          </p:txBody>
        </p:sp>
      </p:grpSp>
      <p:cxnSp>
        <p:nvCxnSpPr>
          <p:cNvPr id="21" name="Прямая соединительная линия 20"/>
          <p:cNvCxnSpPr/>
          <p:nvPr/>
        </p:nvCxnSpPr>
        <p:spPr>
          <a:xfrm rot="16200000" flipH="1">
            <a:off x="1600200" y="3200400"/>
            <a:ext cx="3048000" cy="1828800"/>
          </a:xfrm>
          <a:prstGeom prst="line">
            <a:avLst/>
          </a:prstGeom>
          <a:ln w="3810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295400" y="4114800"/>
            <a:ext cx="5867400" cy="685800"/>
          </a:xfrm>
          <a:prstGeom prst="line">
            <a:avLst/>
          </a:prstGeom>
          <a:ln w="38100">
            <a:solidFill>
              <a:srgbClr val="0D7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3565943">
            <a:off x="667844" y="2350883"/>
            <a:ext cx="356503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неэластичный </a:t>
            </a:r>
            <a:r>
              <a:rPr lang="ru-RU" sz="2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416182">
            <a:off x="5956961" y="4443936"/>
            <a:ext cx="29511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эластичный </a:t>
            </a:r>
            <a:r>
              <a:rPr lang="ru-RU" sz="2000" b="1" dirty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определить эластичность по графику, если мы не уверены?</a:t>
            </a:r>
            <a:endParaRPr lang="ru-RU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2098" name="Picture 2" descr="ÐÐ°ÑÑÐ¸Ð½ÐºÐ¸ Ð¿Ð¾ Ð·Ð°Ð¿ÑÐ¾ÑÑ ÑÐ»Ð°ÑÑÐ¸ÑÐ½Ð¾ÑÑÑ ÑÐ¿ÑÐ¾ÑÐ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1587"/>
            <a:ext cx="8615643" cy="4421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04800" y="0"/>
            <a:ext cx="82089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спроса: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52400" y="2133600"/>
            <a:ext cx="3048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Наличие товаров-заменителей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2895600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легче заменить данный товар </a:t>
            </a:r>
            <a:r>
              <a:rPr lang="ru-RU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другим, тем </a:t>
            </a:r>
            <a:r>
              <a:rPr lang="ru-RU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более чутко будет реагировать потребитель на изменение цены товара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200400" y="1600200"/>
            <a:ext cx="3133725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Доля затрат на приобретение данного товара в общем объеме расходов потребителя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352800" y="4343400"/>
            <a:ext cx="30480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большую долю в общих расходах занимают расходы на данный товар, тем более чутко потребитель реагирует на изменение цены товара 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477000" y="1752600"/>
            <a:ext cx="22431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Временной фактор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588125" y="3716338"/>
            <a:ext cx="2160588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больше времени на принятие решения, тем более чутко потребитель реагирует на изменение цены товара </a:t>
            </a:r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H="1">
            <a:off x="2667000" y="914400"/>
            <a:ext cx="804862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H="1">
            <a:off x="1600200" y="3200400"/>
            <a:ext cx="45719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>
            <a:off x="4800600" y="838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6553200" y="6096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800600" y="38100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7596188" y="2565400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29698" name="Picture 2" descr="Картинки по запросу время"/>
          <p:cNvPicPr>
            <a:picLocks noChangeAspect="1" noChangeArrowheads="1"/>
          </p:cNvPicPr>
          <p:nvPr/>
        </p:nvPicPr>
        <p:blipFill>
          <a:blip r:embed="rId2" cstate="print"/>
          <a:srcRect l="18729" t="3704" r="19732" b="7407"/>
          <a:stretch>
            <a:fillRect/>
          </a:stretch>
        </p:blipFill>
        <p:spPr bwMode="auto">
          <a:xfrm>
            <a:off x="7391400" y="152400"/>
            <a:ext cx="1533525" cy="1600200"/>
          </a:xfrm>
          <a:prstGeom prst="rect">
            <a:avLst/>
          </a:prstGeom>
          <a:noFill/>
        </p:spPr>
      </p:pic>
      <p:pic>
        <p:nvPicPr>
          <p:cNvPr id="20" name="Рисунок 19" descr="Mainten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762000"/>
            <a:ext cx="965200" cy="965200"/>
          </a:xfrm>
          <a:prstGeom prst="rect">
            <a:avLst/>
          </a:prstGeom>
        </p:spPr>
      </p:pic>
      <p:pic>
        <p:nvPicPr>
          <p:cNvPr id="29706" name="Picture 10" descr="Картинки по запросу субституты"/>
          <p:cNvPicPr>
            <a:picLocks noChangeAspect="1" noChangeArrowheads="1"/>
          </p:cNvPicPr>
          <p:nvPr/>
        </p:nvPicPr>
        <p:blipFill>
          <a:blip r:embed="rId4"/>
          <a:srcRect l="6400" t="14414" r="23200" b="27928"/>
          <a:stretch>
            <a:fillRect/>
          </a:stretch>
        </p:blipFill>
        <p:spPr bwMode="auto">
          <a:xfrm>
            <a:off x="228600" y="914400"/>
            <a:ext cx="2209800" cy="120534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04800" y="5791200"/>
            <a:ext cx="30588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</a:t>
            </a:r>
          </a:p>
          <a:p>
            <a:r>
              <a:rPr lang="ru-RU" sz="2800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спроса выше!</a:t>
            </a:r>
            <a:endParaRPr lang="ru-RU" sz="2800" b="1" dirty="0">
              <a:solidFill>
                <a:srgbClr val="0D795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0" grpId="0"/>
      <p:bldP spid="101381" grpId="0"/>
      <p:bldP spid="101382" grpId="0"/>
      <p:bldP spid="101383" grpId="0"/>
      <p:bldP spid="101384" grpId="0"/>
      <p:bldP spid="101385" grpId="0" animBg="1"/>
      <p:bldP spid="101386" grpId="0" animBg="1"/>
      <p:bldP spid="101387" grpId="0" animBg="1"/>
      <p:bldP spid="101388" grpId="0" animBg="1"/>
      <p:bldP spid="101389" grpId="0" animBg="1"/>
      <p:bldP spid="10139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34400" cy="4873752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выше степень необходимости товара, тем…</a:t>
            </a:r>
          </a:p>
          <a:p>
            <a:r>
              <a:rPr lang="ru-RU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ниже эластичность спроса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более доступны товары, тем…</a:t>
            </a:r>
          </a:p>
          <a:p>
            <a:r>
              <a:rPr lang="ru-RU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выше эластичность спроса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меньше срок использования товара, тем…</a:t>
            </a:r>
          </a:p>
          <a:p>
            <a:r>
              <a:rPr lang="ru-RU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ниже эластичность спроса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меньше запас товара у потребителя, тем…</a:t>
            </a:r>
          </a:p>
          <a:p>
            <a:r>
              <a:rPr lang="ru-RU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ниже эластичность спроса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более пессимистичные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ожидания потребителя, тем…</a:t>
            </a:r>
          </a:p>
          <a:p>
            <a:r>
              <a:rPr lang="ru-RU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 какой товар?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4676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спроса:</a:t>
            </a:r>
          </a:p>
        </p:txBody>
      </p:sp>
      <p:pic>
        <p:nvPicPr>
          <p:cNvPr id="89090" name="Picture 2" descr="Картинки по запросу grumpy c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472134"/>
            <a:ext cx="3587548" cy="2385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152400" y="0"/>
            <a:ext cx="8763000" cy="15240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Verdana" pitchFamily="34" charset="0"/>
              </a:rPr>
              <a:t>Вопрос 2</a:t>
            </a:r>
            <a:r>
              <a:rPr lang="ru-RU" b="1" dirty="0" smtClean="0">
                <a:solidFill>
                  <a:srgbClr val="0070C0"/>
                </a:solidFill>
                <a:latin typeface="Verdana" pitchFamily="34" charset="0"/>
              </a:rPr>
              <a:t>.</a:t>
            </a:r>
            <a:r>
              <a:rPr lang="ru-RU" sz="3700" b="1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Перекрестная эластичность спроса. </a:t>
            </a:r>
          </a:p>
          <a:p>
            <a:pPr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спроса по доходу. </a:t>
            </a:r>
          </a:p>
          <a:p>
            <a:pPr marL="685800" indent="-685800" algn="ctr" eaLnBrk="1" hangingPunct="1">
              <a:buFont typeface="Wingdings" pitchFamily="2" charset="2"/>
              <a:buNone/>
            </a:pPr>
            <a:endParaRPr lang="ru-RU" b="1" dirty="0" smtClean="0">
              <a:solidFill>
                <a:srgbClr val="005DA2"/>
              </a:solidFill>
              <a:latin typeface="Verdana" pitchFamily="34" charset="0"/>
            </a:endParaRP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 bwMode="auto">
          <a:xfrm>
            <a:off x="228600" y="1524000"/>
            <a:ext cx="8382000" cy="494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Спрос на товар изменяется под воздействием изменения цен на рынках товаров-субститутов и товаров-комплементов.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</a:t>
            </a:r>
            <a:r>
              <a:rPr kumimoji="0" lang="ru-RU" sz="2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оэффициент</a:t>
            </a:r>
            <a:r>
              <a:rPr kumimoji="0" lang="ru-RU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перекрестной эластичности спроса по цене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показывает, как изменится величина спроса на данный товар (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товар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А) при изменении цены другого товара (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товара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В).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304800" y="4191000"/>
          <a:ext cx="8227359" cy="137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Формула" r:id="rId3" imgW="2577960" imgH="431640" progId="Equation.3">
                  <p:embed/>
                </p:oleObj>
              </mc:Choice>
              <mc:Fallback>
                <p:oleObj name="Формула" r:id="rId3" imgW="257796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8227359" cy="1377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9144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Значения коэффициента перекрестной эластичности спроса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10600" cy="5330952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Позволяет ответить на 2 вопроса:</a:t>
            </a:r>
          </a:p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вопрос: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 сколько процентов изменится величина спроса на товар А, если цена товара В изменится на один процент?</a:t>
            </a:r>
          </a:p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вопрос: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как связаны два товара между собой?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en-US" sz="3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Pb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&gt;0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товары взаимозаменяемы, так как увеличение цены товара В приводит к увеличению потребления товара А. 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en-US" sz="3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Pb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&lt;0 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товары взаимодополняющие.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Pb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то…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товары независимы,  то есть повышение цены одного товара не влияет на величину спроса на другой. </a:t>
            </a:r>
            <a:endParaRPr lang="ru-RU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спроса по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доходу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81000" y="4572000"/>
            <a:ext cx="8424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или (с использованием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дугового метода): </a:t>
            </a:r>
            <a:endParaRPr lang="ru-RU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208" y="5112467"/>
            <a:ext cx="7010991" cy="1597733"/>
            <a:chOff x="458" y="3218"/>
            <a:chExt cx="3556" cy="865"/>
          </a:xfrm>
        </p:grpSpPr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1077" y="3379"/>
              <a:ext cx="810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</a:rPr>
                <a:t>D/I</a:t>
              </a:r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ru-RU" sz="11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ru-RU" sz="3200" b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ru-RU" sz="11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31" y="3218"/>
              <a:ext cx="2783" cy="739"/>
              <a:chOff x="3085" y="9605"/>
              <a:chExt cx="4995" cy="1109"/>
            </a:xfrm>
          </p:grpSpPr>
          <p:sp>
            <p:nvSpPr>
              <p:cNvPr id="121866" name="Text Box 10"/>
              <p:cNvSpPr txBox="1">
                <a:spLocks noChangeArrowheads="1"/>
              </p:cNvSpPr>
              <p:nvPr/>
            </p:nvSpPr>
            <p:spPr bwMode="auto">
              <a:xfrm>
                <a:off x="3085" y="9605"/>
                <a:ext cx="4995" cy="1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pPr algn="ctr">
                  <a:spcBef>
                    <a:spcPct val="50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(D</a:t>
                </a:r>
                <a:r>
                  <a:rPr lang="en-US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–D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) : (D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+D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(I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–I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) : (I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+I</a:t>
                </a:r>
                <a:r>
                  <a:rPr lang="ru-RU" sz="28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  <a:endParaRPr lang="ru-RU" sz="28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867" name="Line 11"/>
              <p:cNvSpPr>
                <a:spLocks noChangeShapeType="1"/>
              </p:cNvSpPr>
              <p:nvPr/>
            </p:nvSpPr>
            <p:spPr bwMode="auto">
              <a:xfrm>
                <a:off x="4473" y="10095"/>
                <a:ext cx="28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458" y="3833"/>
              <a:ext cx="29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где </a:t>
              </a:r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</a:t>
              </a:r>
              <a:r>
                <a:rPr lang="ru-RU" sz="2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–  доход потребителя. </a:t>
              </a:r>
            </a:p>
          </p:txBody>
        </p:sp>
      </p:grpSp>
      <p:sp>
        <p:nvSpPr>
          <p:cNvPr id="1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534400" cy="2514600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определения взаимосвязи потребительского дохода и спроса используют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коэффициент эластичности спроса по доходу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который показывает относительное изменение величины спроса на товар, деленное на относительное изменение дохода потребителя. Формула: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905000" y="3198512"/>
          <a:ext cx="5029200" cy="128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Формула" r:id="rId3" imgW="1536480" imgH="393480" progId="Equation.3">
                  <p:embed/>
                </p:oleObj>
              </mc:Choice>
              <mc:Fallback>
                <p:oleObj name="Формула" r:id="rId3" imgW="153648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98512"/>
                        <a:ext cx="5029200" cy="1288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Значения коэффициента эластичности спроса по доходу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05800" cy="4873752"/>
          </a:xfrm>
        </p:spPr>
        <p:txBody>
          <a:bodyPr/>
          <a:lstStyle/>
          <a:p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является 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абсолютно неэластичным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 доходу, если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так как величина спроса никак не изменяется при изменении дохода.</a:t>
            </a:r>
          </a:p>
          <a:p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является 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неэластичным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если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&lt;1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так как величина спроса изменяется в меньшей степени, чем доход. </a:t>
            </a:r>
          </a:p>
          <a:p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имеет 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единичную эластичность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так как величина спроса изменяется точно в такой же пропорции, что и доход. </a:t>
            </a:r>
          </a:p>
          <a:p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является 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эластичным по доходу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если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&gt;1,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так как величина спроса изменяется в большей степени, чем доход. </a:t>
            </a:r>
          </a:p>
          <a:p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по доходу 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абсолютно эластичным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→∞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так как при малейшем изменении дохода величина спроса изменяется очень сильно.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79248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dirty="0" smtClean="0">
                <a:solidFill>
                  <a:srgbClr val="E75C01"/>
                </a:solidFill>
                <a:latin typeface="Verdana" pitchFamily="34" charset="0"/>
              </a:rPr>
              <a:t>ТЕМА 6. </a:t>
            </a:r>
            <a:r>
              <a:rPr lang="ru-RU" sz="3200" b="1" cap="none" dirty="0" smtClean="0">
                <a:solidFill>
                  <a:srgbClr val="E75C01"/>
                </a:solidFill>
                <a:latin typeface="Arial" charset="0"/>
              </a:rPr>
              <a:t>ВОПРОСЫ:</a:t>
            </a:r>
            <a:endParaRPr lang="ru-RU" b="1" cap="none" dirty="0" smtClean="0">
              <a:latin typeface="Arial" charset="0"/>
            </a:endParaRPr>
          </a:p>
        </p:txBody>
      </p:sp>
      <p:sp>
        <p:nvSpPr>
          <p:cNvPr id="17410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686800" cy="5791200"/>
          </a:xfrm>
        </p:spPr>
        <p:txBody>
          <a:bodyPr/>
          <a:lstStyle/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Понятие эластичности. </a:t>
            </a:r>
          </a:p>
          <a:p>
            <a:pPr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спроса по цене. </a:t>
            </a:r>
          </a:p>
          <a:p>
            <a:pPr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Факторы эластичности спроса по цене. </a:t>
            </a:r>
          </a:p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Перекрестная эластичность спроса. </a:t>
            </a:r>
          </a:p>
          <a:p>
            <a:pPr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спроса по доходу. </a:t>
            </a:r>
          </a:p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Эластичность предложения. </a:t>
            </a:r>
          </a:p>
          <a:p>
            <a:pPr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Факторы эластичности предложения.</a:t>
            </a:r>
          </a:p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4. Практическое значение анализа эластичности.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Кривая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4267200"/>
          </a:xfrm>
        </p:spPr>
        <p:txBody>
          <a:bodyPr/>
          <a:lstStyle/>
          <a:p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Кривая </a:t>
            </a:r>
            <a:r>
              <a:rPr lang="ru-RU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график зависимости величины спроса от дохода потребителя. 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Коэффициент эластичности спроса по доходу показывает наклон кривой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нормальных товаров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кривая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имеет положительный наклон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&gt;0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товаров низшей категории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отрицательный наклон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&lt;0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товаров первой необходимости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по доходу неэластичен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&lt;1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кривая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крутая (вертикальна).</a:t>
            </a:r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товаров роскоши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эластичен </a:t>
            </a:r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&gt;1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кривая </a:t>
            </a:r>
            <a:r>
              <a:rPr lang="ru-RU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пологая (горизонтальна). </a:t>
            </a:r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828800"/>
            <a:ext cx="8077200" cy="4724400"/>
            <a:chOff x="2241" y="6040"/>
            <a:chExt cx="5760" cy="3174"/>
          </a:xfrm>
        </p:grpSpPr>
        <p:sp>
          <p:nvSpPr>
            <p:cNvPr id="117763" name="Line 3"/>
            <p:cNvSpPr>
              <a:spLocks noChangeShapeType="1"/>
            </p:cNvSpPr>
            <p:nvPr/>
          </p:nvSpPr>
          <p:spPr bwMode="auto">
            <a:xfrm flipV="1">
              <a:off x="2601" y="6174"/>
              <a:ext cx="1" cy="25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7764" name="Line 4"/>
            <p:cNvSpPr>
              <a:spLocks noChangeShapeType="1"/>
            </p:cNvSpPr>
            <p:nvPr/>
          </p:nvSpPr>
          <p:spPr bwMode="auto">
            <a:xfrm>
              <a:off x="2536" y="8743"/>
              <a:ext cx="5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7766" name="Text Box 6"/>
            <p:cNvSpPr txBox="1">
              <a:spLocks noChangeArrowheads="1"/>
            </p:cNvSpPr>
            <p:nvPr/>
          </p:nvSpPr>
          <p:spPr bwMode="auto">
            <a:xfrm>
              <a:off x="2241" y="6040"/>
              <a:ext cx="295" cy="47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7558" y="8743"/>
              <a:ext cx="295" cy="47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  <a:p>
              <a:pPr algn="ctr">
                <a:spcBef>
                  <a:spcPct val="50000"/>
                </a:spcBef>
              </a:pPr>
              <a:endParaRPr lang="ru-RU" sz="2000" b="1" dirty="0">
                <a:latin typeface="Times New Roman" pitchFamily="18" charset="0"/>
              </a:endParaRPr>
            </a:p>
          </p:txBody>
        </p:sp>
      </p:grp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33400" y="0"/>
            <a:ext cx="770572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Кривая </a:t>
            </a:r>
            <a:r>
              <a:rPr lang="ru-RU" sz="32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Энгеля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для различных товаров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219200" y="2362200"/>
            <a:ext cx="6096000" cy="2971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14400" y="2590800"/>
            <a:ext cx="7010400" cy="2590800"/>
          </a:xfrm>
          <a:prstGeom prst="line">
            <a:avLst/>
          </a:prstGeom>
          <a:ln w="44450">
            <a:solidFill>
              <a:srgbClr val="0D7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16200000" flipH="1">
            <a:off x="2095500" y="3619500"/>
            <a:ext cx="4419600" cy="76200"/>
          </a:xfrm>
          <a:prstGeom prst="line">
            <a:avLst/>
          </a:prstGeom>
          <a:ln w="44450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914400" y="3276600"/>
            <a:ext cx="7086600" cy="1143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8200" y="1828800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Нормальный товар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5105400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Низший товар</a:t>
            </a:r>
            <a:endParaRPr lang="ru-RU" sz="2800" b="1" dirty="0">
              <a:solidFill>
                <a:srgbClr val="0D795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1066800"/>
            <a:ext cx="635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Товар первой необходимости</a:t>
            </a:r>
            <a:endParaRPr lang="ru-RU" sz="28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0" y="3505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Товар роскоши</a:t>
            </a:r>
            <a:endParaRPr lang="ru-RU" sz="2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категории товара по мере роста дохода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229600" cy="4797552"/>
          </a:xfrm>
        </p:spPr>
        <p:txBody>
          <a:bodyPr/>
          <a:lstStyle/>
          <a:p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(1) Нормальный товар становится низшим товаром</a:t>
            </a:r>
          </a:p>
          <a:p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(2) Товар роскоши становится нормальным товаром</a:t>
            </a:r>
            <a:endParaRPr lang="ru-RU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733425" y="2333055"/>
            <a:ext cx="1402" cy="385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42276" y="6156931"/>
            <a:ext cx="766352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057354" y="2514599"/>
            <a:ext cx="6638846" cy="2981451"/>
          </a:xfrm>
          <a:custGeom>
            <a:avLst/>
            <a:gdLst/>
            <a:ahLst/>
            <a:cxnLst>
              <a:cxn ang="0">
                <a:pos x="0" y="3069"/>
              </a:cxn>
              <a:cxn ang="0">
                <a:pos x="1104" y="3045"/>
              </a:cxn>
              <a:cxn ang="0">
                <a:pos x="1944" y="2985"/>
              </a:cxn>
              <a:cxn ang="0">
                <a:pos x="2599" y="2895"/>
              </a:cxn>
              <a:cxn ang="0">
                <a:pos x="3354" y="2655"/>
              </a:cxn>
              <a:cxn ang="0">
                <a:pos x="3894" y="2385"/>
              </a:cxn>
              <a:cxn ang="0">
                <a:pos x="4449" y="2055"/>
              </a:cxn>
              <a:cxn ang="0">
                <a:pos x="4899" y="1740"/>
              </a:cxn>
              <a:cxn ang="0">
                <a:pos x="5394" y="1230"/>
              </a:cxn>
              <a:cxn ang="0">
                <a:pos x="5694" y="735"/>
              </a:cxn>
              <a:cxn ang="0">
                <a:pos x="5949" y="0"/>
              </a:cxn>
            </a:cxnLst>
            <a:rect l="0" t="0" r="r" b="b"/>
            <a:pathLst>
              <a:path w="5949" h="3075">
                <a:moveTo>
                  <a:pt x="0" y="3069"/>
                </a:moveTo>
                <a:cubicBezTo>
                  <a:pt x="193" y="3063"/>
                  <a:pt x="654" y="3075"/>
                  <a:pt x="1104" y="3045"/>
                </a:cubicBezTo>
                <a:cubicBezTo>
                  <a:pt x="1422" y="3031"/>
                  <a:pt x="1704" y="3008"/>
                  <a:pt x="1944" y="2985"/>
                </a:cubicBezTo>
                <a:cubicBezTo>
                  <a:pt x="2184" y="2962"/>
                  <a:pt x="2354" y="2955"/>
                  <a:pt x="2599" y="2895"/>
                </a:cubicBezTo>
                <a:cubicBezTo>
                  <a:pt x="2846" y="2835"/>
                  <a:pt x="3138" y="2740"/>
                  <a:pt x="3354" y="2655"/>
                </a:cubicBezTo>
                <a:cubicBezTo>
                  <a:pt x="3570" y="2570"/>
                  <a:pt x="3714" y="2480"/>
                  <a:pt x="3894" y="2385"/>
                </a:cubicBezTo>
                <a:cubicBezTo>
                  <a:pt x="4075" y="2291"/>
                  <a:pt x="4281" y="2163"/>
                  <a:pt x="4449" y="2055"/>
                </a:cubicBezTo>
                <a:cubicBezTo>
                  <a:pt x="4617" y="1947"/>
                  <a:pt x="4749" y="1880"/>
                  <a:pt x="4899" y="1740"/>
                </a:cubicBezTo>
                <a:cubicBezTo>
                  <a:pt x="5044" y="1611"/>
                  <a:pt x="5261" y="1398"/>
                  <a:pt x="5394" y="1230"/>
                </a:cubicBezTo>
                <a:cubicBezTo>
                  <a:pt x="5527" y="1062"/>
                  <a:pt x="5594" y="937"/>
                  <a:pt x="5694" y="735"/>
                </a:cubicBezTo>
                <a:cubicBezTo>
                  <a:pt x="5871" y="441"/>
                  <a:pt x="5878" y="181"/>
                  <a:pt x="5949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2133600"/>
            <a:ext cx="413676" cy="7010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84585" y="6156931"/>
            <a:ext cx="413676" cy="7010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</a:p>
          <a:p>
            <a:pPr algn="ctr">
              <a:spcBef>
                <a:spcPct val="50000"/>
              </a:spcBef>
            </a:pP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066800" y="4114800"/>
            <a:ext cx="3743246" cy="1838450"/>
          </a:xfrm>
          <a:custGeom>
            <a:avLst/>
            <a:gdLst/>
            <a:ahLst/>
            <a:cxnLst>
              <a:cxn ang="0">
                <a:pos x="0" y="3069"/>
              </a:cxn>
              <a:cxn ang="0">
                <a:pos x="1104" y="3045"/>
              </a:cxn>
              <a:cxn ang="0">
                <a:pos x="1944" y="2985"/>
              </a:cxn>
              <a:cxn ang="0">
                <a:pos x="2599" y="2895"/>
              </a:cxn>
              <a:cxn ang="0">
                <a:pos x="3354" y="2655"/>
              </a:cxn>
              <a:cxn ang="0">
                <a:pos x="3894" y="2385"/>
              </a:cxn>
              <a:cxn ang="0">
                <a:pos x="4449" y="2055"/>
              </a:cxn>
              <a:cxn ang="0">
                <a:pos x="4899" y="1740"/>
              </a:cxn>
              <a:cxn ang="0">
                <a:pos x="5394" y="1230"/>
              </a:cxn>
              <a:cxn ang="0">
                <a:pos x="5694" y="735"/>
              </a:cxn>
              <a:cxn ang="0">
                <a:pos x="5949" y="0"/>
              </a:cxn>
            </a:cxnLst>
            <a:rect l="0" t="0" r="r" b="b"/>
            <a:pathLst>
              <a:path w="5949" h="3075">
                <a:moveTo>
                  <a:pt x="0" y="3069"/>
                </a:moveTo>
                <a:cubicBezTo>
                  <a:pt x="193" y="3063"/>
                  <a:pt x="654" y="3075"/>
                  <a:pt x="1104" y="3045"/>
                </a:cubicBezTo>
                <a:cubicBezTo>
                  <a:pt x="1422" y="3031"/>
                  <a:pt x="1704" y="3008"/>
                  <a:pt x="1944" y="2985"/>
                </a:cubicBezTo>
                <a:cubicBezTo>
                  <a:pt x="2184" y="2962"/>
                  <a:pt x="2354" y="2955"/>
                  <a:pt x="2599" y="2895"/>
                </a:cubicBezTo>
                <a:cubicBezTo>
                  <a:pt x="2846" y="2835"/>
                  <a:pt x="3138" y="2740"/>
                  <a:pt x="3354" y="2655"/>
                </a:cubicBezTo>
                <a:cubicBezTo>
                  <a:pt x="3570" y="2570"/>
                  <a:pt x="3714" y="2480"/>
                  <a:pt x="3894" y="2385"/>
                </a:cubicBezTo>
                <a:cubicBezTo>
                  <a:pt x="4075" y="2291"/>
                  <a:pt x="4281" y="2163"/>
                  <a:pt x="4449" y="2055"/>
                </a:cubicBezTo>
                <a:cubicBezTo>
                  <a:pt x="4617" y="1947"/>
                  <a:pt x="4749" y="1880"/>
                  <a:pt x="4899" y="1740"/>
                </a:cubicBezTo>
                <a:cubicBezTo>
                  <a:pt x="5044" y="1611"/>
                  <a:pt x="5261" y="1398"/>
                  <a:pt x="5394" y="1230"/>
                </a:cubicBezTo>
                <a:cubicBezTo>
                  <a:pt x="5527" y="1062"/>
                  <a:pt x="5594" y="937"/>
                  <a:pt x="5694" y="735"/>
                </a:cubicBezTo>
                <a:cubicBezTo>
                  <a:pt x="5871" y="441"/>
                  <a:pt x="5878" y="181"/>
                  <a:pt x="5949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flipV="1">
            <a:off x="1066800" y="2286000"/>
            <a:ext cx="3743246" cy="1838450"/>
          </a:xfrm>
          <a:custGeom>
            <a:avLst/>
            <a:gdLst/>
            <a:ahLst/>
            <a:cxnLst>
              <a:cxn ang="0">
                <a:pos x="0" y="3069"/>
              </a:cxn>
              <a:cxn ang="0">
                <a:pos x="1104" y="3045"/>
              </a:cxn>
              <a:cxn ang="0">
                <a:pos x="1944" y="2985"/>
              </a:cxn>
              <a:cxn ang="0">
                <a:pos x="2599" y="2895"/>
              </a:cxn>
              <a:cxn ang="0">
                <a:pos x="3354" y="2655"/>
              </a:cxn>
              <a:cxn ang="0">
                <a:pos x="3894" y="2385"/>
              </a:cxn>
              <a:cxn ang="0">
                <a:pos x="4449" y="2055"/>
              </a:cxn>
              <a:cxn ang="0">
                <a:pos x="4899" y="1740"/>
              </a:cxn>
              <a:cxn ang="0">
                <a:pos x="5394" y="1230"/>
              </a:cxn>
              <a:cxn ang="0">
                <a:pos x="5694" y="735"/>
              </a:cxn>
              <a:cxn ang="0">
                <a:pos x="5949" y="0"/>
              </a:cxn>
            </a:cxnLst>
            <a:rect l="0" t="0" r="r" b="b"/>
            <a:pathLst>
              <a:path w="5949" h="3075">
                <a:moveTo>
                  <a:pt x="0" y="3069"/>
                </a:moveTo>
                <a:cubicBezTo>
                  <a:pt x="193" y="3063"/>
                  <a:pt x="654" y="3075"/>
                  <a:pt x="1104" y="3045"/>
                </a:cubicBezTo>
                <a:cubicBezTo>
                  <a:pt x="1422" y="3031"/>
                  <a:pt x="1704" y="3008"/>
                  <a:pt x="1944" y="2985"/>
                </a:cubicBezTo>
                <a:cubicBezTo>
                  <a:pt x="2184" y="2962"/>
                  <a:pt x="2354" y="2955"/>
                  <a:pt x="2599" y="2895"/>
                </a:cubicBezTo>
                <a:cubicBezTo>
                  <a:pt x="2846" y="2835"/>
                  <a:pt x="3138" y="2740"/>
                  <a:pt x="3354" y="2655"/>
                </a:cubicBezTo>
                <a:cubicBezTo>
                  <a:pt x="3570" y="2570"/>
                  <a:pt x="3714" y="2480"/>
                  <a:pt x="3894" y="2385"/>
                </a:cubicBezTo>
                <a:cubicBezTo>
                  <a:pt x="4075" y="2291"/>
                  <a:pt x="4281" y="2163"/>
                  <a:pt x="4449" y="2055"/>
                </a:cubicBezTo>
                <a:cubicBezTo>
                  <a:pt x="4617" y="1947"/>
                  <a:pt x="4749" y="1880"/>
                  <a:pt x="4899" y="1740"/>
                </a:cubicBezTo>
                <a:cubicBezTo>
                  <a:pt x="5044" y="1611"/>
                  <a:pt x="5261" y="1398"/>
                  <a:pt x="5394" y="1230"/>
                </a:cubicBezTo>
                <a:cubicBezTo>
                  <a:pt x="5527" y="1062"/>
                  <a:pt x="5594" y="937"/>
                  <a:pt x="5694" y="735"/>
                </a:cubicBezTo>
                <a:cubicBezTo>
                  <a:pt x="5871" y="441"/>
                  <a:pt x="5878" y="181"/>
                  <a:pt x="5949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676400" y="24384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1800" y="23622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5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2133600"/>
          </a:xfrm>
        </p:spPr>
        <p:txBody>
          <a:bodyPr/>
          <a:lstStyle/>
          <a:p>
            <a:r>
              <a:rPr lang="ru-RU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предложения по цене </a:t>
            </a:r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это мера реакции величины предложения товара в ответ на изменение цены на товар</a:t>
            </a:r>
          </a:p>
          <a:p>
            <a:r>
              <a:rPr lang="ru-RU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Формулы расчета аналогичны формулам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endParaRPr lang="ru-RU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Формула расчета дуговой эластичности предложения по цене: </a:t>
            </a:r>
            <a:endParaRPr lang="ru-RU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33400" y="0"/>
            <a:ext cx="7921625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Verdana" pitchFamily="34" charset="0"/>
              </a:rPr>
              <a:t>Вопрос 3</a:t>
            </a:r>
            <a:r>
              <a:rPr lang="ru-RU" sz="2400" b="1" dirty="0" smtClean="0">
                <a:solidFill>
                  <a:srgbClr val="0070C0"/>
                </a:solidFill>
                <a:latin typeface="Verdana" pitchFamily="34" charset="0"/>
              </a:rPr>
              <a:t>.</a:t>
            </a:r>
            <a:r>
              <a:rPr lang="ru-RU" sz="3700" b="1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ru-RU" sz="24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предложения. </a:t>
            </a:r>
          </a:p>
          <a:p>
            <a:pPr>
              <a:buNone/>
            </a:pPr>
            <a:r>
              <a:rPr lang="ru-RU" sz="24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 эластичности предложения.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267200" y="3657600"/>
            <a:ext cx="3024481" cy="127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/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(S</a:t>
            </a:r>
            <a:r>
              <a:rPr lang="en-US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–S</a:t>
            </a:r>
            <a:r>
              <a:rPr lang="en-US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) : (S</a:t>
            </a:r>
            <a:r>
              <a:rPr lang="ru-RU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+S</a:t>
            </a:r>
            <a:r>
              <a:rPr lang="ru-RU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(P</a:t>
            </a:r>
            <a:r>
              <a:rPr lang="en-US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–P</a:t>
            </a:r>
            <a:r>
              <a:rPr lang="en-US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) : (P</a:t>
            </a:r>
            <a:r>
              <a:rPr lang="ru-RU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+P</a:t>
            </a:r>
            <a:r>
              <a:rPr lang="ru-RU" sz="28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438400" y="3886200"/>
            <a:ext cx="182879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</a:rPr>
              <a:t>Е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52400" y="4800600"/>
            <a:ext cx="7848600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где Е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коэффициент эластичности предложения по цене;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–начальное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конечное значения цены товара;</a:t>
            </a:r>
            <a:endParaRPr lang="en-US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начальное и конечное значение величины предложения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4343400" y="4267200"/>
            <a:ext cx="2743201" cy="18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2400" y="0"/>
            <a:ext cx="8534400" cy="914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Значение коэффициента эластичности предложения</a:t>
            </a:r>
            <a:endParaRPr kumimoji="0" lang="ru-RU" sz="28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/>
        </p:nvGraphicFramePr>
        <p:xfrm>
          <a:off x="762000" y="685800"/>
          <a:ext cx="4094161" cy="140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Формула" r:id="rId3" imgW="660240" imgH="253800" progId="Equation.3">
                  <p:embed/>
                </p:oleObj>
              </mc:Choice>
              <mc:Fallback>
                <p:oleObj name="Формула" r:id="rId3" imgW="660240" imgH="253800" progId="Equation.3">
                  <p:embed/>
                  <p:pic>
                    <p:nvPicPr>
                      <p:cNvPr id="0" name="Содержимое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4094161" cy="1407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228600" y="2057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Когда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совершенно неэластичное предложение.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Величина предложение не изменяется при изменении цены. </a:t>
            </a: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неэластичное предложение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предложения изменяется меньше, чем уровень цены.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 с единичной эластичностью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предложения изменяется также, как и цена товара. 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∞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эластичное предложение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Величина предложения изменяется больше, чем уровень цены.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Когда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=∞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совершенно эластичное предложение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Минимальный рост цены приведет к увеличению величины предложения до бесконечности, а минимальное снижение цены приведет к падению величины 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 нуля. 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0115" name="Содержимое 4"/>
          <p:cNvGraphicFramePr>
            <a:graphicFrameLocks noChangeAspect="1"/>
          </p:cNvGraphicFramePr>
          <p:nvPr/>
        </p:nvGraphicFramePr>
        <p:xfrm>
          <a:off x="5562600" y="838200"/>
          <a:ext cx="283368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Формула" r:id="rId5" imgW="457200" imgH="228600" progId="Equation.3">
                  <p:embed/>
                </p:oleObj>
              </mc:Choice>
              <mc:Fallback>
                <p:oleObj name="Формула" r:id="rId5" imgW="457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8200"/>
                        <a:ext cx="2833687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Line 4"/>
          <p:cNvSpPr>
            <a:spLocks noChangeShapeType="1"/>
          </p:cNvSpPr>
          <p:nvPr/>
        </p:nvSpPr>
        <p:spPr bwMode="auto">
          <a:xfrm flipV="1">
            <a:off x="1371600" y="1142999"/>
            <a:ext cx="45719" cy="480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 flipV="1">
            <a:off x="1371600" y="5867399"/>
            <a:ext cx="6057900" cy="4571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685800" y="2133600"/>
            <a:ext cx="527050" cy="655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</a:rPr>
              <a:t>Р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7086600" y="5943600"/>
            <a:ext cx="527050" cy="341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867404" y="1219201"/>
            <a:ext cx="1452563" cy="4648201"/>
            <a:chOff x="3288" y="768"/>
            <a:chExt cx="915" cy="2928"/>
          </a:xfrm>
        </p:grpSpPr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 flipH="1" flipV="1">
              <a:off x="3288" y="799"/>
              <a:ext cx="29" cy="28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3384" y="1248"/>
              <a:ext cx="665" cy="3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3480" y="768"/>
              <a:ext cx="723" cy="36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03350" y="3276606"/>
            <a:ext cx="6532563" cy="1276352"/>
            <a:chOff x="884" y="2064"/>
            <a:chExt cx="4115" cy="804"/>
          </a:xfrm>
        </p:grpSpPr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>
              <a:off x="884" y="2205"/>
              <a:ext cx="35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4224" y="2544"/>
              <a:ext cx="775" cy="3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→∞</a:t>
              </a:r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4464" y="2064"/>
              <a:ext cx="448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371600" y="1600201"/>
            <a:ext cx="4191000" cy="4267201"/>
            <a:chOff x="1046" y="1008"/>
            <a:chExt cx="2640" cy="2688"/>
          </a:xfrm>
        </p:grpSpPr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 flipV="1">
              <a:off x="1046" y="1248"/>
              <a:ext cx="2640" cy="24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2486" y="1392"/>
              <a:ext cx="665" cy="3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28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800" b="1" dirty="0">
                  <a:solidFill>
                    <a:schemeClr val="tx1"/>
                  </a:solidFill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3062" y="1008"/>
              <a:ext cx="408" cy="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609600" y="0"/>
            <a:ext cx="77755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Кривые предложения с разной степенью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эластичности</a:t>
            </a:r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Правая фигурная скобка 21"/>
          <p:cNvSpPr/>
          <p:nvPr/>
        </p:nvSpPr>
        <p:spPr>
          <a:xfrm>
            <a:off x="2362200" y="4953000"/>
            <a:ext cx="381000" cy="914400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5029200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45◦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828662"/>
            <a:ext cx="7488237" cy="3730760"/>
            <a:chOff x="2421" y="8322"/>
            <a:chExt cx="6660" cy="5308"/>
          </a:xfrm>
        </p:grpSpPr>
        <p:sp>
          <p:nvSpPr>
            <p:cNvPr id="136196" name="Line 4"/>
            <p:cNvSpPr>
              <a:spLocks noChangeShapeType="1"/>
            </p:cNvSpPr>
            <p:nvPr/>
          </p:nvSpPr>
          <p:spPr bwMode="auto">
            <a:xfrm flipV="1">
              <a:off x="2958" y="8322"/>
              <a:ext cx="41" cy="49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2961" y="13290"/>
              <a:ext cx="6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4861" y="9190"/>
              <a:ext cx="1487" cy="54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&lt;</a:t>
              </a:r>
              <a:r>
                <a:rPr lang="ru-RU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r>
                <a:rPr lang="en-US" sz="3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3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3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P </a:t>
              </a:r>
              <a:r>
                <a:rPr lang="en-US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&lt;1</a:t>
              </a:r>
              <a:endParaRPr lang="ru-RU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6199" name="Text Box 7"/>
            <p:cNvSpPr txBox="1">
              <a:spLocks noChangeArrowheads="1"/>
            </p:cNvSpPr>
            <p:nvPr/>
          </p:nvSpPr>
          <p:spPr bwMode="auto">
            <a:xfrm>
              <a:off x="2421" y="9840"/>
              <a:ext cx="540" cy="6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Р</a:t>
              </a: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8541" y="13270"/>
              <a:ext cx="540" cy="36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6201" name="Line 9"/>
            <p:cNvSpPr>
              <a:spLocks noChangeShapeType="1"/>
            </p:cNvSpPr>
            <p:nvPr/>
          </p:nvSpPr>
          <p:spPr bwMode="auto">
            <a:xfrm flipV="1">
              <a:off x="3861" y="9298"/>
              <a:ext cx="3914" cy="39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6202" name="Text Box 10"/>
            <p:cNvSpPr txBox="1">
              <a:spLocks noChangeArrowheads="1"/>
            </p:cNvSpPr>
            <p:nvPr/>
          </p:nvSpPr>
          <p:spPr bwMode="auto">
            <a:xfrm>
              <a:off x="7572" y="11358"/>
              <a:ext cx="1080" cy="54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ru-RU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Е</a:t>
              </a:r>
              <a:r>
                <a:rPr lang="en-US" sz="3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ru-RU" sz="32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3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&gt;</a:t>
              </a:r>
              <a:r>
                <a:rPr lang="ru-RU" sz="3200" b="1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 flipV="1">
              <a:off x="2961" y="10380"/>
              <a:ext cx="5220" cy="14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6691" y="8973"/>
              <a:ext cx="720" cy="54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7978" y="10382"/>
              <a:ext cx="720" cy="54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457200" y="152400"/>
            <a:ext cx="79930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Графическое определение эластичности предложения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предложения: </a:t>
            </a:r>
            <a:r>
              <a:rPr lang="ru-RU" sz="3200" b="1" u="sng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ВРЕМЯ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534400" cy="5410200"/>
          </a:xfrm>
        </p:spPr>
        <p:txBody>
          <a:bodyPr/>
          <a:lstStyle/>
          <a:p>
            <a:r>
              <a:rPr lang="ru-RU" b="1" dirty="0" smtClean="0">
                <a:solidFill>
                  <a:srgbClr val="3366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Время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реакции на изменение цены продукта. Выделяют:</a:t>
            </a:r>
          </a:p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Мгновенный период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такой промежуток времени, в течение которого производители не способны изменить величину предложения.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 абсолютно неэластичное.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Даже если цены сильно вырастут, производители не смогут увеличить объемы производства. </a:t>
            </a:r>
          </a:p>
          <a:p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93186" name="Picture 2" descr="Картинки по запросу маз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495800"/>
            <a:ext cx="3386665" cy="2209800"/>
          </a:xfrm>
          <a:prstGeom prst="rect">
            <a:avLst/>
          </a:prstGeom>
          <a:noFill/>
        </p:spPr>
      </p:pic>
      <p:pic>
        <p:nvPicPr>
          <p:cNvPr id="93188" name="Picture 4" descr="Картинки по запросу инвесто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95800"/>
            <a:ext cx="2895600" cy="21828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57600" y="4648200"/>
            <a:ext cx="13997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МАЗ=</a:t>
            </a:r>
          </a:p>
          <a:p>
            <a:pPr algn="ctr"/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дня</a:t>
            </a:r>
          </a:p>
          <a:p>
            <a:pPr algn="ctr"/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Нужно </a:t>
            </a:r>
          </a:p>
          <a:p>
            <a:pPr algn="ctr"/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100, </a:t>
            </a:r>
          </a:p>
          <a:p>
            <a:pPr algn="ctr"/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есть 80</a:t>
            </a:r>
            <a:endParaRPr lang="ru-RU" sz="2400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873752"/>
          </a:xfrm>
        </p:spPr>
        <p:txBody>
          <a:bodyPr/>
          <a:lstStyle/>
          <a:p>
            <a:r>
              <a:rPr lang="ru-RU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Краткосрочный период</a:t>
            </a:r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промежуток времени, достаточный для того, чтобы изменить интенсивность использования имеющихся производственных мощностей, но недостаточный для увеличения этих мощностей.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 неэластичное.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предложения: </a:t>
            </a:r>
            <a:r>
              <a:rPr lang="ru-RU" sz="3200" b="1" u="sng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ВРЕМЯ</a:t>
            </a:r>
            <a:endParaRPr lang="ru-RU" u="sng" dirty="0"/>
          </a:p>
        </p:txBody>
      </p:sp>
      <p:pic>
        <p:nvPicPr>
          <p:cNvPr id="101378" name="Picture 2" descr="Картинки по запросу макдональдс 90-ы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200400"/>
            <a:ext cx="5209425" cy="3505200"/>
          </a:xfrm>
          <a:prstGeom prst="rect">
            <a:avLst/>
          </a:prstGeom>
          <a:noFill/>
        </p:spPr>
      </p:pic>
      <p:pic>
        <p:nvPicPr>
          <p:cNvPr id="101380" name="Picture 4" descr="Картинки по запросу официанты макдональд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2971800" cy="1684021"/>
          </a:xfrm>
          <a:prstGeom prst="rect">
            <a:avLst/>
          </a:prstGeom>
          <a:noFill/>
        </p:spPr>
      </p:pic>
      <p:sp>
        <p:nvSpPr>
          <p:cNvPr id="7" name="Стрелка вверх 6"/>
          <p:cNvSpPr/>
          <p:nvPr/>
        </p:nvSpPr>
        <p:spPr>
          <a:xfrm>
            <a:off x="457200" y="3733800"/>
            <a:ext cx="7620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19200" y="3733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Количество работников, 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скорость работы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05800" cy="4873752"/>
          </a:xfrm>
        </p:spPr>
        <p:txBody>
          <a:bodyPr/>
          <a:lstStyle/>
          <a:p>
            <a:r>
              <a:rPr lang="ru-RU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Долгосрочный период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промежуток времени, достаточный для того, чтобы изменить объем использования производственных мощностей. Можно строить новые цеха, внедрить новые технологии.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 эластичное.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предложения: </a:t>
            </a:r>
            <a:r>
              <a:rPr lang="ru-RU" sz="3200" b="1" u="sng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ВРЕМЯ</a:t>
            </a:r>
            <a:endParaRPr lang="ru-RU" u="sng" dirty="0"/>
          </a:p>
        </p:txBody>
      </p:sp>
      <p:pic>
        <p:nvPicPr>
          <p:cNvPr id="102406" name="Picture 6" descr="Картинки по запросу курицы у бабушк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429000"/>
            <a:ext cx="3333750" cy="2857500"/>
          </a:xfrm>
          <a:prstGeom prst="rect">
            <a:avLst/>
          </a:prstGeom>
          <a:noFill/>
        </p:spPr>
      </p:pic>
      <p:pic>
        <p:nvPicPr>
          <p:cNvPr id="102408" name="Picture 8" descr="Картинки по запросу птицефабрика яйц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5200"/>
            <a:ext cx="4190428" cy="2790826"/>
          </a:xfrm>
          <a:prstGeom prst="rect">
            <a:avLst/>
          </a:prstGeom>
          <a:noFill/>
        </p:spPr>
      </p:pic>
      <p:sp>
        <p:nvSpPr>
          <p:cNvPr id="9" name="Стрелка вправо 8"/>
          <p:cNvSpPr/>
          <p:nvPr/>
        </p:nvSpPr>
        <p:spPr>
          <a:xfrm>
            <a:off x="3581400" y="45720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152400" y="0"/>
            <a:ext cx="8763000" cy="1524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Verdana" pitchFamily="34" charset="0"/>
              </a:rPr>
              <a:t>Вопрос 1</a:t>
            </a:r>
            <a:r>
              <a:rPr lang="ru-RU" b="1" dirty="0" smtClean="0">
                <a:solidFill>
                  <a:srgbClr val="0070C0"/>
                </a:solidFill>
                <a:latin typeface="Verdana" pitchFamily="34" charset="0"/>
              </a:rPr>
              <a:t>.</a:t>
            </a:r>
            <a:r>
              <a:rPr lang="ru-RU" sz="3700" b="1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Понятие эластичности. Эластичность спроса по цене. Факторы эластичности спроса по цене. </a:t>
            </a:r>
          </a:p>
          <a:p>
            <a:pPr marL="685800" indent="-685800" algn="ctr" eaLnBrk="1" hangingPunct="1">
              <a:buFont typeface="Wingdings" pitchFamily="2" charset="2"/>
              <a:buNone/>
            </a:pPr>
            <a:endParaRPr lang="ru-RU" b="1" dirty="0" smtClean="0">
              <a:solidFill>
                <a:srgbClr val="005DA2"/>
              </a:solidFill>
              <a:latin typeface="Verdana" pitchFamily="34" charset="0"/>
            </a:endParaRPr>
          </a:p>
        </p:txBody>
      </p:sp>
      <p:sp>
        <p:nvSpPr>
          <p:cNvPr id="18434" name="Содержимое 2"/>
          <p:cNvSpPr txBox="1">
            <a:spLocks/>
          </p:cNvSpPr>
          <p:nvPr/>
        </p:nvSpPr>
        <p:spPr bwMode="auto">
          <a:xfrm>
            <a:off x="152400" y="22860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ru-RU" sz="4000" b="1">
              <a:solidFill>
                <a:schemeClr val="tx1"/>
              </a:solidFill>
              <a:latin typeface="Century Schoolbook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ru-RU" sz="400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304800" y="46482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be-BY" sz="260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8353425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</a:t>
            </a:r>
            <a:r>
              <a:rPr lang="ru-RU" sz="24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это мера реакции одной переменной на изменение другой. </a:t>
            </a:r>
          </a:p>
          <a:p>
            <a:pPr algn="just">
              <a:spcBef>
                <a:spcPct val="50000"/>
              </a:spcBef>
            </a:pPr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переменная Х изменяется под воздействием изменения переменной </a:t>
            </a: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то эластичность Х по </a:t>
            </a: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равна процентному изменению Х относительно процентного изменения </a:t>
            </a:r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algn="just">
              <a:spcBef>
                <a:spcPct val="50000"/>
              </a:spcBef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429000" y="5029200"/>
          <a:ext cx="328868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Формула" r:id="rId3" imgW="825480" imgH="393480" progId="Equation.3">
                  <p:embed/>
                </p:oleObj>
              </mc:Choice>
              <mc:Fallback>
                <p:oleObj name="Формула" r:id="rId3" imgW="8254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328868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1447800" y="1219200"/>
            <a:ext cx="46037" cy="30670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524000" y="4267199"/>
            <a:ext cx="5673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V="1">
            <a:off x="1855787" y="1981200"/>
            <a:ext cx="4926012" cy="7778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 flipV="1">
            <a:off x="3352800" y="1295400"/>
            <a:ext cx="46037" cy="298449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685800" y="533400"/>
            <a:ext cx="500062" cy="473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</a:rPr>
              <a:t>Р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7027862" y="3495674"/>
            <a:ext cx="500062" cy="247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Q</a:t>
            </a:r>
            <a:endParaRPr lang="ru-RU" b="1">
              <a:latin typeface="Times New Roman" pitchFamily="18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21294229" flipV="1">
            <a:off x="2084948" y="1048427"/>
            <a:ext cx="3127828" cy="247514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114800" y="609600"/>
            <a:ext cx="666750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FF"/>
                </a:solidFill>
                <a:latin typeface="Times New Roman" pitchFamily="18" charset="0"/>
              </a:rPr>
              <a:t>S</a:t>
            </a:r>
            <a:r>
              <a:rPr lang="en-US" b="1" baseline="-25000" dirty="0">
                <a:solidFill>
                  <a:srgbClr val="6600FF"/>
                </a:solidFill>
                <a:latin typeface="Times New Roman" pitchFamily="18" charset="0"/>
              </a:rPr>
              <a:t>S</a:t>
            </a:r>
            <a:endParaRPr lang="ru-RU" b="1" dirty="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6400800" y="2209800"/>
            <a:ext cx="666750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en-US" b="1" baseline="-25000" dirty="0">
                <a:solidFill>
                  <a:srgbClr val="009900"/>
                </a:solidFill>
                <a:latin typeface="Times New Roman" pitchFamily="18" charset="0"/>
              </a:rPr>
              <a:t>L</a:t>
            </a:r>
            <a:endParaRPr lang="ru-RU" b="1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438400" y="838200"/>
            <a:ext cx="668337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lang="en-US" sz="4000" b="1" baseline="-25000" dirty="0">
                <a:solidFill>
                  <a:srgbClr val="FF3300"/>
                </a:solidFill>
                <a:latin typeface="Times New Roman" pitchFamily="18" charset="0"/>
              </a:rPr>
              <a:t>M</a:t>
            </a:r>
            <a:endParaRPr lang="ru-RU" sz="40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2971800" y="4267200"/>
            <a:ext cx="668337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200" dirty="0">
                <a:latin typeface="Times New Roman" pitchFamily="18" charset="0"/>
              </a:rPr>
              <a:t>  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36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3581400" y="4267200"/>
            <a:ext cx="666750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  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36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666750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en-US" sz="3600" b="1" baseline="-25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914400" y="2362200"/>
            <a:ext cx="6683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200" dirty="0">
                <a:latin typeface="Times New Roman" pitchFamily="18" charset="0"/>
              </a:rPr>
              <a:t>  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en-US" sz="32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914400" y="1828800"/>
            <a:ext cx="6683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spcBef>
                <a:spcPct val="50000"/>
              </a:spcBef>
            </a:pPr>
            <a:r>
              <a:rPr lang="ru-RU" sz="1200" dirty="0">
                <a:latin typeface="Times New Roman" pitchFamily="18" charset="0"/>
              </a:rPr>
              <a:t> 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</a:rPr>
              <a:t>Р</a:t>
            </a:r>
            <a:r>
              <a:rPr lang="ru-RU" sz="36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ru-RU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95" name="Freeform 23"/>
          <p:cNvSpPr>
            <a:spLocks/>
          </p:cNvSpPr>
          <p:nvPr/>
        </p:nvSpPr>
        <p:spPr bwMode="auto">
          <a:xfrm>
            <a:off x="1463675" y="1525587"/>
            <a:ext cx="1754187" cy="20637"/>
          </a:xfrm>
          <a:custGeom>
            <a:avLst/>
            <a:gdLst/>
            <a:ahLst/>
            <a:cxnLst>
              <a:cxn ang="0">
                <a:pos x="1105" y="0"/>
              </a:cxn>
              <a:cxn ang="0">
                <a:pos x="0" y="13"/>
              </a:cxn>
            </a:cxnLst>
            <a:rect l="0" t="0" r="r" b="b"/>
            <a:pathLst>
              <a:path w="1105" h="13">
                <a:moveTo>
                  <a:pt x="1105" y="0"/>
                </a:moveTo>
                <a:lnTo>
                  <a:pt x="0" y="13"/>
                </a:lnTo>
              </a:path>
            </a:pathLst>
          </a:custGeom>
          <a:noFill/>
          <a:ln w="3175" cap="rnd">
            <a:noFill/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 flipH="1">
            <a:off x="1520825" y="2635249"/>
            <a:ext cx="1501775" cy="0"/>
          </a:xfrm>
          <a:prstGeom prst="line">
            <a:avLst/>
          </a:prstGeom>
          <a:noFill/>
          <a:ln w="3175" cap="rnd">
            <a:noFill/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3657600" y="2286000"/>
            <a:ext cx="46037" cy="198119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 flipH="1">
            <a:off x="1524000" y="2514600"/>
            <a:ext cx="1828800" cy="4571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  <p:sp>
        <p:nvSpPr>
          <p:cNvPr id="131102" name="Freeform 30"/>
          <p:cNvSpPr>
            <a:spLocks/>
          </p:cNvSpPr>
          <p:nvPr/>
        </p:nvSpPr>
        <p:spPr bwMode="auto">
          <a:xfrm flipV="1">
            <a:off x="1447800" y="2238374"/>
            <a:ext cx="3733800" cy="47626"/>
          </a:xfrm>
          <a:custGeom>
            <a:avLst/>
            <a:gdLst/>
            <a:ahLst/>
            <a:cxnLst>
              <a:cxn ang="0">
                <a:pos x="1448" y="12"/>
              </a:cxn>
              <a:cxn ang="0">
                <a:pos x="0" y="0"/>
              </a:cxn>
            </a:cxnLst>
            <a:rect l="0" t="0" r="r" b="b"/>
            <a:pathLst>
              <a:path w="1448" h="12">
                <a:moveTo>
                  <a:pt x="1448" y="1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228600" y="5257800"/>
            <a:ext cx="842486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предложения в зависимости от рассматриваемого промежутка времени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5181600" y="2286001"/>
            <a:ext cx="45719" cy="1981199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lIns="18000" tIns="10800" rIns="18000" bIns="10800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81" grpId="0" animBg="1"/>
      <p:bldP spid="131084" grpId="0"/>
      <p:bldP spid="131085" grpId="0"/>
      <p:bldP spid="131086" grpId="0"/>
      <p:bldP spid="131089" grpId="0"/>
      <p:bldP spid="131090" grpId="0"/>
      <p:bldP spid="131091" grpId="0"/>
      <p:bldP spid="131092" grpId="0"/>
      <p:bldP spid="131094" grpId="0"/>
      <p:bldP spid="131098" grpId="0" animBg="1"/>
      <p:bldP spid="131101" grpId="0" animBg="1"/>
      <p:bldP spid="13110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924800" cy="4873752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Характеристики ресурсов: чем более уникальны ресурсы, тем…</a:t>
            </a:r>
          </a:p>
          <a:p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меньше эластичность предложения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Наличие незадействованных (резервных) мощностей. Чем их больше, тем…</a:t>
            </a:r>
          </a:p>
          <a:p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больше эластичность предложения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Чем больше товарные запасы на складах, тем…</a:t>
            </a:r>
          </a:p>
          <a:p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больше эластичность предложения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Характер товара. Чем дольше срок его возможного хранения на складе, тем…</a:t>
            </a:r>
          </a:p>
          <a:p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больше эластичность предложения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Факторы, влияющие на ценовую эластичность предложения: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Примеры товаров с различной эластичностью предложения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9330" name="Picture 2" descr="Картинки по запросу факторы эластичности предложения"/>
          <p:cNvPicPr>
            <a:picLocks noChangeAspect="1" noChangeArrowheads="1"/>
          </p:cNvPicPr>
          <p:nvPr/>
        </p:nvPicPr>
        <p:blipFill>
          <a:blip r:embed="rId2"/>
          <a:srcRect t="49031"/>
          <a:stretch>
            <a:fillRect/>
          </a:stretch>
        </p:blipFill>
        <p:spPr bwMode="auto">
          <a:xfrm>
            <a:off x="152400" y="1295400"/>
            <a:ext cx="8534400" cy="5070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Verdana" pitchFamily="34" charset="0"/>
              </a:rPr>
              <a:t>Вопрос 4</a:t>
            </a:r>
            <a:r>
              <a:rPr lang="ru-RU" sz="3200" b="1" dirty="0" smtClean="0">
                <a:solidFill>
                  <a:srgbClr val="0070C0"/>
                </a:solidFill>
                <a:latin typeface="Verdana" pitchFamily="34" charset="0"/>
              </a:rPr>
              <a:t>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Практическое значение анализа эластичности. </a:t>
            </a:r>
            <a:endParaRPr lang="ru-RU" sz="32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382000" cy="2362200"/>
          </a:xfrm>
        </p:spPr>
        <p:txBody>
          <a:bodyPr/>
          <a:lstStyle/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 продавцы увеличат цену товара, выручка от его продажи увеличится или уменьшится? </a:t>
            </a:r>
          </a:p>
          <a:p>
            <a:endParaRPr lang="ru-RU" b="1" dirty="0" smtClean="0">
              <a:latin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971800"/>
            <a:ext cx="6074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Выручка (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R)=P*Q</a:t>
            </a:r>
            <a:endParaRPr lang="ru-RU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4495800"/>
            <a:ext cx="2808287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↑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algn="ctr">
              <a:spcBef>
                <a:spcPct val="500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Выручка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↑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sz="2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657600" y="4419600"/>
            <a:ext cx="4876800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↑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 (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Q)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800" dirty="0" err="1" smtClean="0"/>
              <a:t>↓</a:t>
            </a:r>
            <a:r>
              <a:rPr lang="ru-RU" sz="2800" dirty="0" smtClean="0"/>
              <a:t>, 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выручка </a:t>
            </a:r>
            <a:r>
              <a:rPr lang="ru-RU" sz="2800" dirty="0" err="1" smtClean="0"/>
              <a:t>↓</a:t>
            </a:r>
            <a:endParaRPr lang="ru-RU" sz="2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905000" y="38100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791200" y="38100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" y="5867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Уменьшится или увеличится выручка зависит от эластичности спроса</a:t>
            </a:r>
            <a:endParaRPr lang="ru-RU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1" y="1844675"/>
            <a:ext cx="2297113" cy="571500"/>
            <a:chOff x="480" y="1162"/>
            <a:chExt cx="1447" cy="360"/>
          </a:xfrm>
        </p:grpSpPr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>
              <a:off x="884" y="1298"/>
              <a:ext cx="10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480" y="1162"/>
              <a:ext cx="385" cy="36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895601" y="2060575"/>
            <a:ext cx="533400" cy="3084513"/>
            <a:chOff x="1824" y="1298"/>
            <a:chExt cx="336" cy="1943"/>
          </a:xfrm>
        </p:grpSpPr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>
              <a:off x="1927" y="1298"/>
              <a:ext cx="0" cy="14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1824" y="2880"/>
              <a:ext cx="336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32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09800" y="1219200"/>
            <a:ext cx="1263650" cy="931863"/>
            <a:chOff x="1565" y="890"/>
            <a:chExt cx="796" cy="587"/>
          </a:xfrm>
        </p:grpSpPr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2154" y="1117"/>
              <a:ext cx="207" cy="36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B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26995" name="Line 19"/>
            <p:cNvSpPr>
              <a:spLocks noChangeShapeType="1"/>
            </p:cNvSpPr>
            <p:nvPr/>
          </p:nvSpPr>
          <p:spPr bwMode="auto">
            <a:xfrm>
              <a:off x="1565" y="890"/>
              <a:ext cx="524" cy="36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68313" y="457200"/>
            <a:ext cx="7705725" cy="5726113"/>
            <a:chOff x="295" y="288"/>
            <a:chExt cx="4854" cy="3607"/>
          </a:xfrm>
        </p:grpSpPr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1200" y="384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A</a:t>
              </a:r>
              <a:endParaRPr lang="ru-RU" b="1" dirty="0">
                <a:latin typeface="Times New Roman" pitchFamily="18" charset="0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80" y="288"/>
              <a:ext cx="4324" cy="3003"/>
              <a:chOff x="480" y="334"/>
              <a:chExt cx="4324" cy="3003"/>
            </a:xfrm>
          </p:grpSpPr>
          <p:sp>
            <p:nvSpPr>
              <p:cNvPr id="126979" name="Line 3"/>
              <p:cNvSpPr>
                <a:spLocks noChangeShapeType="1"/>
              </p:cNvSpPr>
              <p:nvPr/>
            </p:nvSpPr>
            <p:spPr bwMode="auto">
              <a:xfrm flipV="1">
                <a:off x="884" y="482"/>
                <a:ext cx="0" cy="24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ru-RU"/>
              </a:p>
            </p:txBody>
          </p:sp>
          <p:sp>
            <p:nvSpPr>
              <p:cNvPr id="126980" name="Line 4"/>
              <p:cNvSpPr>
                <a:spLocks noChangeShapeType="1"/>
              </p:cNvSpPr>
              <p:nvPr/>
            </p:nvSpPr>
            <p:spPr bwMode="auto">
              <a:xfrm>
                <a:off x="884" y="2886"/>
                <a:ext cx="39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ru-RU"/>
              </a:p>
            </p:txBody>
          </p:sp>
          <p:sp>
            <p:nvSpPr>
              <p:cNvPr id="126981" name="Line 5"/>
              <p:cNvSpPr>
                <a:spLocks noChangeShapeType="1"/>
              </p:cNvSpPr>
              <p:nvPr/>
            </p:nvSpPr>
            <p:spPr bwMode="auto">
              <a:xfrm>
                <a:off x="911" y="675"/>
                <a:ext cx="3350" cy="216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ru-RU"/>
              </a:p>
            </p:txBody>
          </p:sp>
          <p:sp>
            <p:nvSpPr>
              <p:cNvPr id="126982" name="Freeform 6"/>
              <p:cNvSpPr>
                <a:spLocks/>
              </p:cNvSpPr>
              <p:nvPr/>
            </p:nvSpPr>
            <p:spPr bwMode="auto">
              <a:xfrm>
                <a:off x="888" y="928"/>
                <a:ext cx="404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4" y="7"/>
                  </a:cxn>
                </a:cxnLst>
                <a:rect l="0" t="0" r="r" b="b"/>
                <a:pathLst>
                  <a:path w="404" h="7">
                    <a:moveTo>
                      <a:pt x="0" y="0"/>
                    </a:moveTo>
                    <a:lnTo>
                      <a:pt x="404" y="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:ln>
              <a:effectLst/>
            </p:spPr>
            <p:txBody>
              <a:bodyPr lIns="18000" tIns="10800" rIns="18000" bIns="10800"/>
              <a:lstStyle/>
              <a:p>
                <a:endParaRPr lang="ru-RU"/>
              </a:p>
            </p:txBody>
          </p:sp>
          <p:sp>
            <p:nvSpPr>
              <p:cNvPr id="126983" name="Line 7"/>
              <p:cNvSpPr>
                <a:spLocks noChangeShapeType="1"/>
              </p:cNvSpPr>
              <p:nvPr/>
            </p:nvSpPr>
            <p:spPr bwMode="auto">
              <a:xfrm>
                <a:off x="1292" y="935"/>
                <a:ext cx="0" cy="19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endParaRPr lang="ru-RU"/>
              </a:p>
            </p:txBody>
          </p:sp>
          <p:sp>
            <p:nvSpPr>
              <p:cNvPr id="126986" name="Text Box 10"/>
              <p:cNvSpPr txBox="1">
                <a:spLocks noChangeArrowheads="1"/>
              </p:cNvSpPr>
              <p:nvPr/>
            </p:nvSpPr>
            <p:spPr bwMode="auto">
              <a:xfrm>
                <a:off x="528" y="334"/>
                <a:ext cx="208" cy="361"/>
              </a:xfrm>
              <a:prstGeom prst="rect">
                <a:avLst/>
              </a:prstGeom>
              <a:noFill/>
              <a:ln w="31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itchFamily="18" charset="0"/>
                  </a:rPr>
                  <a:t>P</a:t>
                </a:r>
                <a:endParaRPr lang="ru-RU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987" name="Text Box 11"/>
              <p:cNvSpPr txBox="1">
                <a:spLocks noChangeArrowheads="1"/>
              </p:cNvSpPr>
              <p:nvPr/>
            </p:nvSpPr>
            <p:spPr bwMode="auto">
              <a:xfrm>
                <a:off x="480" y="766"/>
                <a:ext cx="304" cy="361"/>
              </a:xfrm>
              <a:prstGeom prst="rect">
                <a:avLst/>
              </a:prstGeom>
              <a:noFill/>
              <a:ln w="31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itchFamily="18" charset="0"/>
                  </a:rPr>
                  <a:t>P</a:t>
                </a:r>
                <a:r>
                  <a:rPr lang="en-US" sz="32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3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989" name="Text Box 13"/>
              <p:cNvSpPr txBox="1">
                <a:spLocks noChangeArrowheads="1"/>
              </p:cNvSpPr>
              <p:nvPr/>
            </p:nvSpPr>
            <p:spPr bwMode="auto">
              <a:xfrm>
                <a:off x="703" y="2840"/>
                <a:ext cx="208" cy="361"/>
              </a:xfrm>
              <a:prstGeom prst="rect">
                <a:avLst/>
              </a:prstGeom>
              <a:noFill/>
              <a:ln w="31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ru-RU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6992" name="Text Box 16"/>
              <p:cNvSpPr txBox="1">
                <a:spLocks noChangeArrowheads="1"/>
              </p:cNvSpPr>
              <p:nvPr/>
            </p:nvSpPr>
            <p:spPr bwMode="auto">
              <a:xfrm>
                <a:off x="1111" y="2931"/>
                <a:ext cx="329" cy="361"/>
              </a:xfrm>
              <a:prstGeom prst="rect">
                <a:avLst/>
              </a:prstGeom>
              <a:noFill/>
              <a:ln w="31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sz="3200" b="1" baseline="-25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ru-RU" sz="3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994" name="Text Box 18"/>
              <p:cNvSpPr txBox="1">
                <a:spLocks noChangeArrowheads="1"/>
              </p:cNvSpPr>
              <p:nvPr/>
            </p:nvSpPr>
            <p:spPr bwMode="auto">
              <a:xfrm>
                <a:off x="4558" y="2976"/>
                <a:ext cx="208" cy="361"/>
              </a:xfrm>
              <a:prstGeom prst="rect">
                <a:avLst/>
              </a:prstGeom>
              <a:noFill/>
              <a:ln w="31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endParaRPr lang="ru-RU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295" y="3294"/>
              <a:ext cx="4854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Изменение общей суммы выручки при </a:t>
              </a:r>
              <a:r>
                <a:rPr lang="ru-RU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эластичном </a:t>
              </a:r>
              <a:r>
                <a:rPr lang="ru-RU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спросе</a:t>
              </a:r>
              <a:endParaRPr lang="ru-RU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1403350" y="1412875"/>
            <a:ext cx="647700" cy="3095625"/>
          </a:xfrm>
          <a:prstGeom prst="rect">
            <a:avLst/>
          </a:prstGeom>
          <a:solidFill>
            <a:srgbClr val="FF0000">
              <a:alpha val="25999"/>
            </a:srgb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1403350" y="2060575"/>
            <a:ext cx="1655763" cy="2447925"/>
          </a:xfrm>
          <a:prstGeom prst="rect">
            <a:avLst/>
          </a:prstGeom>
          <a:solidFill>
            <a:srgbClr val="3366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648200" y="228600"/>
            <a:ext cx="4022725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|</a:t>
            </a:r>
            <a:r>
              <a:rPr lang="en-US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|&gt;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ru-RU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спрос эластичный,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снижение цены,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будет</a:t>
            </a:r>
            <a:r>
              <a:rPr lang="en-US" sz="2400" b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400" b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сопровождаться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ростом выручки </a:t>
            </a:r>
            <a:endParaRPr lang="ru-RU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3" grpId="0" animBg="1"/>
      <p:bldP spid="127004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7200" y="685800"/>
            <a:ext cx="7705725" cy="5497513"/>
            <a:chOff x="295" y="432"/>
            <a:chExt cx="4854" cy="3463"/>
          </a:xfrm>
        </p:grpSpPr>
        <p:sp>
          <p:nvSpPr>
            <p:cNvPr id="125955" name="Text Box 3"/>
            <p:cNvSpPr txBox="1">
              <a:spLocks noChangeArrowheads="1"/>
            </p:cNvSpPr>
            <p:nvPr/>
          </p:nvSpPr>
          <p:spPr bwMode="auto">
            <a:xfrm>
              <a:off x="3606" y="1979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 flipV="1">
              <a:off x="884" y="436"/>
              <a:ext cx="0" cy="24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884" y="2840"/>
              <a:ext cx="39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911" y="629"/>
              <a:ext cx="3350" cy="2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576" y="432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28" y="2115"/>
              <a:ext cx="337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703" y="2794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3120" y="2840"/>
              <a:ext cx="467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66" name="Text Box 14"/>
            <p:cNvSpPr txBox="1">
              <a:spLocks noChangeArrowheads="1"/>
            </p:cNvSpPr>
            <p:nvPr/>
          </p:nvSpPr>
          <p:spPr bwMode="auto">
            <a:xfrm>
              <a:off x="4558" y="2930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295" y="3294"/>
              <a:ext cx="4854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Изменение общей суммы выручки при </a:t>
              </a:r>
              <a:r>
                <a:rPr lang="ru-RU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неэластичном </a:t>
              </a:r>
              <a:r>
                <a:rPr lang="ru-RU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спросе</a:t>
              </a:r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884" y="2296"/>
              <a:ext cx="258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3470" y="2296"/>
              <a:ext cx="0" cy="5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38200" y="3860800"/>
            <a:ext cx="5318124" cy="571500"/>
            <a:chOff x="528" y="2432"/>
            <a:chExt cx="3350" cy="360"/>
          </a:xfrm>
        </p:grpSpPr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>
              <a:off x="884" y="2568"/>
              <a:ext cx="29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528" y="2432"/>
              <a:ext cx="337" cy="36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5" y="4076700"/>
            <a:ext cx="627063" cy="1006475"/>
            <a:chOff x="3600" y="2568"/>
            <a:chExt cx="395" cy="634"/>
          </a:xfrm>
        </p:grpSpPr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 flipH="1">
              <a:off x="3878" y="2568"/>
              <a:ext cx="0" cy="2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125978" name="Text Box 26"/>
            <p:cNvSpPr txBox="1">
              <a:spLocks noChangeArrowheads="1"/>
            </p:cNvSpPr>
            <p:nvPr/>
          </p:nvSpPr>
          <p:spPr bwMode="auto">
            <a:xfrm>
              <a:off x="3600" y="2841"/>
              <a:ext cx="395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1403350" y="3644900"/>
            <a:ext cx="4105275" cy="863600"/>
          </a:xfrm>
          <a:prstGeom prst="rect">
            <a:avLst/>
          </a:prstGeom>
          <a:solidFill>
            <a:srgbClr val="FF0000">
              <a:alpha val="25999"/>
            </a:srgb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25981" name="Rectangle 29"/>
          <p:cNvSpPr>
            <a:spLocks noChangeArrowheads="1"/>
          </p:cNvSpPr>
          <p:nvPr/>
        </p:nvSpPr>
        <p:spPr bwMode="auto">
          <a:xfrm>
            <a:off x="1371600" y="4038600"/>
            <a:ext cx="4752975" cy="431800"/>
          </a:xfrm>
          <a:prstGeom prst="rect">
            <a:avLst/>
          </a:prstGeom>
          <a:solidFill>
            <a:srgbClr val="3366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1201" y="3352799"/>
            <a:ext cx="862013" cy="723900"/>
            <a:chOff x="1565" y="890"/>
            <a:chExt cx="543" cy="456"/>
          </a:xfrm>
        </p:grpSpPr>
        <p:sp>
          <p:nvSpPr>
            <p:cNvPr id="125983" name="Text Box 31"/>
            <p:cNvSpPr txBox="1">
              <a:spLocks noChangeArrowheads="1"/>
            </p:cNvSpPr>
            <p:nvPr/>
          </p:nvSpPr>
          <p:spPr bwMode="auto">
            <a:xfrm>
              <a:off x="1901" y="986"/>
              <a:ext cx="207" cy="36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B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1565" y="890"/>
              <a:ext cx="336" cy="2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</p:grp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5334000" y="2895600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latin typeface="Times New Roman" pitchFamily="18" charset="0"/>
              </a:rPr>
              <a:t>А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419600" y="228600"/>
            <a:ext cx="43180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r>
              <a:rPr lang="en-US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|&lt;1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endParaRPr lang="ru-RU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sz="2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прос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неэластичный: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снижении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цены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общая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сумма выручки </a:t>
            </a:r>
            <a:r>
              <a:rPr lang="ru-RU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снизится </a:t>
            </a:r>
            <a:endParaRPr lang="ru-RU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343400" y="2438400"/>
            <a:ext cx="679450" cy="396875"/>
            <a:chOff x="2744" y="1627"/>
            <a:chExt cx="428" cy="250"/>
          </a:xfrm>
        </p:grpSpPr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019" y="1627"/>
              <a:ext cx="153" cy="25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297" name="Line 17"/>
            <p:cNvSpPr>
              <a:spLocks noChangeShapeType="1"/>
            </p:cNvSpPr>
            <p:nvPr/>
          </p:nvSpPr>
          <p:spPr bwMode="auto">
            <a:xfrm>
              <a:off x="2744" y="1661"/>
              <a:ext cx="192" cy="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3400" y="620713"/>
            <a:ext cx="7705725" cy="5467350"/>
            <a:chOff x="336" y="391"/>
            <a:chExt cx="4854" cy="3444"/>
          </a:xfrm>
        </p:grpSpPr>
        <p:sp>
          <p:nvSpPr>
            <p:cNvPr id="97283" name="Text Box 3"/>
            <p:cNvSpPr txBox="1">
              <a:spLocks noChangeArrowheads="1"/>
            </p:cNvSpPr>
            <p:nvPr/>
          </p:nvSpPr>
          <p:spPr bwMode="auto">
            <a:xfrm>
              <a:off x="3651" y="1934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97284" name="Line 4"/>
            <p:cNvSpPr>
              <a:spLocks noChangeShapeType="1"/>
            </p:cNvSpPr>
            <p:nvPr/>
          </p:nvSpPr>
          <p:spPr bwMode="auto">
            <a:xfrm flipV="1">
              <a:off x="929" y="391"/>
              <a:ext cx="0" cy="24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929" y="2795"/>
              <a:ext cx="39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956" y="584"/>
              <a:ext cx="3350" cy="2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702" y="391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576" y="1344"/>
              <a:ext cx="334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748" y="2749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ru-RU" b="1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2256" y="2795"/>
              <a:ext cx="37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4656" y="2832"/>
              <a:ext cx="208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336" y="3312"/>
              <a:ext cx="485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Изменение общей суммы выручки при </a:t>
              </a:r>
              <a:r>
                <a:rPr lang="ru-RU" sz="24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спросе </a:t>
              </a:r>
              <a:r>
                <a:rPr lang="ru-RU" sz="24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с единичной эластичностью</a:t>
              </a:r>
              <a:endParaRPr lang="ru-RU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930" y="1616"/>
              <a:ext cx="16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7294" name="Line 14"/>
            <p:cNvSpPr>
              <a:spLocks noChangeShapeType="1"/>
            </p:cNvSpPr>
            <p:nvPr/>
          </p:nvSpPr>
          <p:spPr bwMode="auto">
            <a:xfrm>
              <a:off x="2517" y="1616"/>
              <a:ext cx="0" cy="117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2448" y="1152"/>
              <a:ext cx="272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А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38200" y="2819400"/>
            <a:ext cx="3733799" cy="571500"/>
            <a:chOff x="528" y="1776"/>
            <a:chExt cx="2352" cy="360"/>
          </a:xfrm>
        </p:grpSpPr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>
              <a:off x="930" y="1842"/>
              <a:ext cx="19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528" y="1776"/>
              <a:ext cx="383" cy="360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27542" y="2924175"/>
            <a:ext cx="601663" cy="2085975"/>
            <a:chOff x="2789" y="1842"/>
            <a:chExt cx="379" cy="1314"/>
          </a:xfrm>
        </p:grpSpPr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>
              <a:off x="2880" y="1842"/>
              <a:ext cx="0" cy="95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2789" y="2795"/>
              <a:ext cx="379" cy="361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lang="en-US" sz="3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1476375" y="2565400"/>
            <a:ext cx="2519363" cy="1871663"/>
          </a:xfrm>
          <a:prstGeom prst="rect">
            <a:avLst/>
          </a:prstGeom>
          <a:solidFill>
            <a:srgbClr val="FF0000">
              <a:alpha val="25999"/>
            </a:srgb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76375" y="2924175"/>
            <a:ext cx="3095625" cy="1512888"/>
          </a:xfrm>
          <a:prstGeom prst="rect">
            <a:avLst/>
          </a:prstGeom>
          <a:solidFill>
            <a:srgbClr val="3366FF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800600" y="152400"/>
            <a:ext cx="3929062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|</a:t>
            </a:r>
            <a:r>
              <a:rPr lang="en-US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|=1, </a:t>
            </a:r>
          </a:p>
          <a:p>
            <a:pPr algn="just"/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спросе с единичной эластичностью изменение цен и объемов продаж никак не скажется на сумме выручки.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0" grpId="0" animBg="1"/>
      <p:bldP spid="97311" grpId="0" animBg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990600" y="5410200"/>
            <a:ext cx="19812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90600" y="3581400"/>
            <a:ext cx="8382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и выручка: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382000" cy="4873752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Правильно ли утверждение, что урожайный год для фермеров хуже, т.к. выручка меньше?</a:t>
            </a:r>
          </a:p>
          <a:p>
            <a:r>
              <a:rPr lang="ru-RU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Да, спрос на сельскохозяйственную продукцию неэластичный, а цена снизится</a:t>
            </a:r>
            <a:endParaRPr lang="en-US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8" algn="r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Поможет ли фермерам введение   ограничений на импорт овощей и фруктов из других стран?</a:t>
            </a:r>
          </a:p>
          <a:p>
            <a:pPr lvl="8" algn="r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Да, это сократит предложение, </a:t>
            </a:r>
          </a:p>
          <a:p>
            <a:pPr lvl="8" algn="r">
              <a:buNone/>
            </a:pPr>
            <a:r>
              <a:rPr lang="ru-RU" sz="24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цены на рынке вырастут, выручка фермеров увеличится  </a:t>
            </a:r>
          </a:p>
          <a:p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875506" y="4686300"/>
            <a:ext cx="3733006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990600" y="6553200"/>
            <a:ext cx="5106194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19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609600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16200000" flipH="1">
            <a:off x="838200" y="3581400"/>
            <a:ext cx="3276600" cy="2057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32004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51054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>
            <a:off x="990600" y="3581400"/>
            <a:ext cx="8382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0800000">
            <a:off x="1066800" y="5396200"/>
            <a:ext cx="1905000" cy="1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34290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51816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 flipH="1" flipV="1">
            <a:off x="2019300" y="5067300"/>
            <a:ext cx="1981200" cy="5334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 flipH="1" flipV="1">
            <a:off x="457200" y="3657600"/>
            <a:ext cx="2514600" cy="685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5400000" flipH="1" flipV="1">
            <a:off x="1333500" y="4457700"/>
            <a:ext cx="19812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990600" y="4419600"/>
            <a:ext cx="1371600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41148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r>
              <a:rPr lang="ru-RU" sz="1800" dirty="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7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1200" y="3048000"/>
            <a:ext cx="2971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Взаимосвязь выручки и эластичности на двух графиках: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увеличить выручку?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1138" name="Picture 2" descr="Картинки по запросу выручка и эластичност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74" y="1"/>
            <a:ext cx="5537915" cy="6858000"/>
          </a:xfrm>
          <a:prstGeom prst="rect">
            <a:avLst/>
          </a:prstGeom>
          <a:noFill/>
        </p:spPr>
      </p:pic>
      <p:cxnSp>
        <p:nvCxnSpPr>
          <p:cNvPr id="6" name="Прямая со стрелкой 5"/>
          <p:cNvCxnSpPr/>
          <p:nvPr/>
        </p:nvCxnSpPr>
        <p:spPr>
          <a:xfrm rot="5400000">
            <a:off x="608806" y="1066800"/>
            <a:ext cx="10675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133600" y="685800"/>
            <a:ext cx="6096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 flipH="1" flipV="1">
            <a:off x="1409700" y="5067300"/>
            <a:ext cx="1066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581400" y="2057400"/>
            <a:ext cx="609600" cy="457200"/>
          </a:xfrm>
          <a:prstGeom prst="ellipse">
            <a:avLst/>
          </a:prstGeom>
          <a:noFill/>
          <a:ln>
            <a:solidFill>
              <a:srgbClr val="0D795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rot="16200000" flipV="1">
            <a:off x="609600" y="2362200"/>
            <a:ext cx="1067594" cy="794"/>
          </a:xfrm>
          <a:prstGeom prst="straightConnector1">
            <a:avLst/>
          </a:prstGeom>
          <a:ln w="38100">
            <a:solidFill>
              <a:srgbClr val="0D79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6200000" flipV="1">
            <a:off x="2933700" y="5067300"/>
            <a:ext cx="1066800" cy="990600"/>
          </a:xfrm>
          <a:prstGeom prst="straightConnector1">
            <a:avLst/>
          </a:prstGeom>
          <a:ln w="38100">
            <a:solidFill>
              <a:srgbClr val="0D79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Задача на эластичность спроса: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7467600" cy="4873752"/>
          </a:xfrm>
        </p:spPr>
        <p:txBody>
          <a:bodyPr/>
          <a:lstStyle/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Билет в Белорусский музыкальный театр стоит 12 рублей. Директор хочет увеличить доход театра. Известно, что: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цены билета от 5 до 10 рублей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0,7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цены билета от 10 до 12 рублей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цены билета от 12 до 15 рублей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=2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Вы посоветуете: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снизить цену билета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увеличить цену билета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оставить цену билета на том же уровне?</a:t>
            </a:r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3200400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r>
              <a:rPr lang="ru-RU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 P↓, </a:t>
            </a:r>
            <a:r>
              <a:rPr lang="ru-RU" sz="2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доход такой же</a:t>
            </a:r>
            <a:endParaRPr lang="ru-RU" sz="3200" dirty="0">
              <a:solidFill>
                <a:srgbClr val="0D795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3810000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D/P</a:t>
            </a:r>
            <a:r>
              <a:rPr lang="en-US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&gt;1, P</a:t>
            </a:r>
            <a:r>
              <a:rPr lang="en-US" sz="3200" dirty="0" smtClean="0">
                <a:solidFill>
                  <a:srgbClr val="0D795A"/>
                </a:solidFill>
                <a:latin typeface="Times New Roman"/>
                <a:ea typeface="Verdana" pitchFamily="34" charset="0"/>
                <a:cs typeface="Times New Roman"/>
              </a:rPr>
              <a:t>↑</a:t>
            </a:r>
            <a:r>
              <a:rPr lang="en-US" sz="32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ru-RU" sz="3200" dirty="0" err="1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доход↓</a:t>
            </a:r>
            <a:endParaRPr lang="ru-RU" sz="3200" dirty="0">
              <a:solidFill>
                <a:srgbClr val="0D795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7244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8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D/P </a:t>
            </a:r>
            <a:r>
              <a:rPr lang="en-US" sz="2800" dirty="0" smtClean="0">
                <a:solidFill>
                  <a:srgbClr val="0D795A"/>
                </a:solidFill>
                <a:latin typeface="Times New Roman"/>
                <a:ea typeface="Verdana" pitchFamily="34" charset="0"/>
                <a:cs typeface="Times New Roman"/>
              </a:rPr>
              <a:t>≈</a:t>
            </a:r>
            <a:r>
              <a:rPr lang="en-US" sz="28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4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ru-RU" sz="40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доход максимален</a:t>
            </a:r>
            <a:endParaRPr lang="ru-RU" sz="4000" dirty="0">
              <a:solidFill>
                <a:srgbClr val="0D795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382000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Эластичность спроса по цене</a:t>
            </a:r>
            <a:r>
              <a:rPr lang="ru-RU" sz="24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это относительное изменение величины спроса на товар, деленное на относительное изменение цены данного товара. </a:t>
            </a:r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Она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показывает,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сколько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процентов изменится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величина спроса на товар, если цена товара изменится на один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процент. </a:t>
            </a:r>
          </a:p>
          <a:p>
            <a:pPr algn="just">
              <a:spcBef>
                <a:spcPct val="50000"/>
              </a:spcBef>
            </a:pPr>
            <a:endParaRPr lang="ru-RU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spcBef>
                <a:spcPct val="50000"/>
              </a:spcBef>
            </a:pPr>
            <a:endParaRPr lang="ru-RU" sz="20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79248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3200" b="1" cap="none" dirty="0" smtClean="0">
                <a:solidFill>
                  <a:srgbClr val="E75C01"/>
                </a:solidFill>
                <a:latin typeface="Verdana" pitchFamily="34" charset="0"/>
              </a:rPr>
              <a:t>Эластичность спроса по цене</a:t>
            </a:r>
            <a:endParaRPr lang="ru-RU" b="1" cap="none" dirty="0" smtClean="0">
              <a:latin typeface="Arial" charset="0"/>
            </a:endParaRPr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3200400" y="4648200"/>
          <a:ext cx="428324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Формула" r:id="rId3" imgW="850680" imgH="393480" progId="Equation.3">
                  <p:embed/>
                </p:oleObj>
              </mc:Choice>
              <mc:Fallback>
                <p:oleObj name="Формула" r:id="rId3" imgW="85068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48200"/>
                        <a:ext cx="4283242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119" y="533601"/>
            <a:ext cx="7681994" cy="3660286"/>
            <a:chOff x="2866" y="9228"/>
            <a:chExt cx="7602" cy="4294"/>
          </a:xfrm>
        </p:grpSpPr>
        <p:sp>
          <p:nvSpPr>
            <p:cNvPr id="89091" name="Line 3"/>
            <p:cNvSpPr>
              <a:spLocks noChangeShapeType="1"/>
            </p:cNvSpPr>
            <p:nvPr/>
          </p:nvSpPr>
          <p:spPr bwMode="auto">
            <a:xfrm>
              <a:off x="3681" y="13014"/>
              <a:ext cx="6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2" name="Line 4"/>
            <p:cNvSpPr>
              <a:spLocks noChangeShapeType="1"/>
            </p:cNvSpPr>
            <p:nvPr/>
          </p:nvSpPr>
          <p:spPr bwMode="auto">
            <a:xfrm flipV="1">
              <a:off x="3681" y="9414"/>
              <a:ext cx="0" cy="3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 flipV="1">
              <a:off x="4941" y="9954"/>
              <a:ext cx="2700" cy="3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 flipV="1">
              <a:off x="4221" y="9228"/>
              <a:ext cx="2642" cy="30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3861" y="10494"/>
              <a:ext cx="5040" cy="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 flipH="1">
              <a:off x="3681" y="11034"/>
              <a:ext cx="162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H="1">
              <a:off x="3681" y="11394"/>
              <a:ext cx="27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 flipV="1">
              <a:off x="6561" y="9594"/>
              <a:ext cx="0" cy="162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V="1">
              <a:off x="4041" y="11034"/>
              <a:ext cx="0" cy="36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5301" y="11034"/>
              <a:ext cx="0" cy="198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>
              <a:off x="6381" y="11394"/>
              <a:ext cx="0" cy="162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>
              <a:off x="5301" y="12834"/>
              <a:ext cx="108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6712" y="9675"/>
              <a:ext cx="452" cy="6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auto">
            <a:xfrm>
              <a:off x="3092" y="9407"/>
              <a:ext cx="360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2866" y="10837"/>
              <a:ext cx="966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∆P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/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89106" name="Text Box 18"/>
            <p:cNvSpPr txBox="1">
              <a:spLocks noChangeArrowheads="1"/>
            </p:cNvSpPr>
            <p:nvPr/>
          </p:nvSpPr>
          <p:spPr bwMode="auto">
            <a:xfrm>
              <a:off x="5430" y="12982"/>
              <a:ext cx="1202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</a:rPr>
                <a:t>∆Q</a:t>
              </a:r>
              <a:endParaRPr lang="ru-RU" sz="36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/>
              <a:endParaRPr lang="ru-RU" sz="3600" b="1" dirty="0">
                <a:latin typeface="Times New Roman" pitchFamily="18" charset="0"/>
              </a:endParaRP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7692" y="9854"/>
              <a:ext cx="540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5430" y="9407"/>
              <a:ext cx="540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8522" y="11463"/>
              <a:ext cx="540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9653" y="12982"/>
              <a:ext cx="815" cy="54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609600" y="4267200"/>
            <a:ext cx="77771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Распределение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налогового бремени при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пологом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графике спроса 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крутом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графике предложения. </a:t>
            </a: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304800" y="5105400"/>
            <a:ext cx="77724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 изменяется больше,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предложение. </a:t>
            </a:r>
          </a:p>
          <a:p>
            <a:pPr algn="just"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Цена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товара растет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слабее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чем величина налога, т.е. </a:t>
            </a:r>
            <a:r>
              <a:rPr lang="ru-RU" sz="2000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большая часть бремени налога выплачивается </a:t>
            </a:r>
            <a:r>
              <a:rPr lang="ru-RU" sz="20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продавцами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ru-RU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353" y="304629"/>
            <a:ext cx="6546497" cy="3843509"/>
            <a:chOff x="2846" y="1709"/>
            <a:chExt cx="7315" cy="4105"/>
          </a:xfrm>
        </p:grpSpPr>
        <p:sp>
          <p:nvSpPr>
            <p:cNvPr id="90115" name="Line 3"/>
            <p:cNvSpPr>
              <a:spLocks noChangeShapeType="1"/>
            </p:cNvSpPr>
            <p:nvPr/>
          </p:nvSpPr>
          <p:spPr bwMode="auto">
            <a:xfrm flipV="1">
              <a:off x="3861" y="1816"/>
              <a:ext cx="0" cy="3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16" name="Line 4"/>
            <p:cNvSpPr>
              <a:spLocks noChangeShapeType="1"/>
            </p:cNvSpPr>
            <p:nvPr/>
          </p:nvSpPr>
          <p:spPr bwMode="auto">
            <a:xfrm>
              <a:off x="3861" y="5416"/>
              <a:ext cx="6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5301" y="2176"/>
              <a:ext cx="1440" cy="3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 flipV="1">
              <a:off x="4941" y="3256"/>
              <a:ext cx="5040" cy="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 flipV="1">
              <a:off x="4581" y="2356"/>
              <a:ext cx="4680" cy="1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 flipH="1">
              <a:off x="3861" y="3616"/>
              <a:ext cx="216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 flipH="1">
              <a:off x="3861" y="4516"/>
              <a:ext cx="252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6021" y="3616"/>
              <a:ext cx="0" cy="18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6381" y="4516"/>
              <a:ext cx="0" cy="9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 flipV="1">
              <a:off x="7821" y="2896"/>
              <a:ext cx="0" cy="108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 flipV="1">
              <a:off x="4401" y="3616"/>
              <a:ext cx="0" cy="9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 flipH="1">
              <a:off x="6021" y="5056"/>
              <a:ext cx="36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ru-RU"/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8380" y="1709"/>
              <a:ext cx="1031" cy="441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8976" y="2604"/>
              <a:ext cx="747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7954" y="3011"/>
              <a:ext cx="540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9621" y="5454"/>
              <a:ext cx="540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3356" y="1791"/>
              <a:ext cx="360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2846" y="3744"/>
              <a:ext cx="845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∆P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/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6021" y="5454"/>
              <a:ext cx="997" cy="360"/>
            </a:xfrm>
            <a:prstGeom prst="rect">
              <a:avLst/>
            </a:prstGeom>
            <a:noFill/>
            <a:ln w="25400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∆Q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/>
              <a:endParaRPr lang="ru-RU" b="1" dirty="0">
                <a:latin typeface="Times New Roman" pitchFamily="18" charset="0"/>
              </a:endParaRPr>
            </a:p>
          </p:txBody>
        </p:sp>
      </p:grp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52400" y="4419600"/>
            <a:ext cx="8534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Распределение налогового бремени при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крутом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графике спроса и </a:t>
            </a: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пологом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графике предложения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04800" y="5105400"/>
            <a:ext cx="77724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Спрос изменяется меньше,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предложение. </a:t>
            </a:r>
          </a:p>
          <a:p>
            <a:pPr algn="just"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Цена 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товара растет 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очень сильно, т.е</a:t>
            </a: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0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продавцы перекладывают большую </a:t>
            </a:r>
            <a:r>
              <a:rPr lang="ru-RU" sz="2000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часть бремени налога </a:t>
            </a:r>
            <a:r>
              <a:rPr lang="ru-RU" sz="20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покупателя</a:t>
            </a: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ru-RU" sz="2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381000" y="4495800"/>
            <a:ext cx="7315200" cy="26558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6000" b="1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6000" b="1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endParaRPr lang="ru-RU" sz="6000" b="1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 descr="Картинки по запросу elastic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"/>
            <a:ext cx="6286500" cy="4552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4582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Первый </a:t>
            </a:r>
            <a:r>
              <a:rPr lang="ru-RU" sz="24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 – точечная эластичность</a:t>
            </a:r>
          </a:p>
          <a:p>
            <a:pPr algn="ctr">
              <a:spcBef>
                <a:spcPct val="50000"/>
              </a:spcBef>
            </a:pP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деление изменения величины спроса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 значению ее в какой-то одной точке (начальной или конечной). </a:t>
            </a:r>
            <a:endParaRPr lang="ru-RU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52400" y="4180344"/>
            <a:ext cx="8569325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Где Δ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относительное изменение величины спроса;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относительное изменение цены;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–начальное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конечное значения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цены;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начальное и конечное значения величины спроса.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9248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ru-RU" sz="3200" b="1" cap="none" dirty="0" smtClean="0">
                <a:solidFill>
                  <a:srgbClr val="E75C01"/>
                </a:solidFill>
                <a:latin typeface="Verdana" pitchFamily="34" charset="0"/>
              </a:rPr>
              <a:t>Коэффициенты эластичности спроса по цене</a:t>
            </a:r>
            <a:endParaRPr lang="ru-RU" sz="2800" b="1" cap="none" dirty="0" smtClean="0">
              <a:latin typeface="Arial" charset="0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 l="46250" t="44444" r="16875" b="46667"/>
          <a:stretch>
            <a:fillRect/>
          </a:stretch>
        </p:blipFill>
        <p:spPr bwMode="auto">
          <a:xfrm>
            <a:off x="304800" y="2895600"/>
            <a:ext cx="8429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305800" cy="289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Второй метод – дуговая эластичность по средней точке</a:t>
            </a:r>
          </a:p>
          <a:p>
            <a:pPr algn="just">
              <a:spcBef>
                <a:spcPct val="500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Формула </a:t>
            </a:r>
            <a:r>
              <a:rPr lang="ru-RU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средней точки, </a:t>
            </a:r>
            <a:r>
              <a:rPr lang="ru-RU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которая предполагает определение арифметической средней от начального и конечного значений. 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7924800" cy="609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ru-RU" sz="3200" b="1" cap="none" dirty="0" smtClean="0">
                <a:solidFill>
                  <a:srgbClr val="E75C01"/>
                </a:solidFill>
                <a:latin typeface="Verdana" pitchFamily="34" charset="0"/>
              </a:rPr>
              <a:t>Коэффициенты эластичности спроса по цене</a:t>
            </a:r>
            <a:endParaRPr lang="ru-RU" sz="2800" b="1" cap="none" dirty="0" smtClean="0">
              <a:latin typeface="Arial" charset="0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 l="45625" t="61749" r="15625" b="28889"/>
          <a:stretch>
            <a:fillRect/>
          </a:stretch>
        </p:blipFill>
        <p:spPr bwMode="auto">
          <a:xfrm>
            <a:off x="304800" y="4495800"/>
            <a:ext cx="8229600" cy="111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3200400"/>
          </a:xfrm>
        </p:spPr>
        <p:txBody>
          <a:bodyPr/>
          <a:lstStyle/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Если, скажем, величина спроса была равна 10 ед. товара, а стала 8 ед., то: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точечная эластичность по точке А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(10–8)/10=0,2 (20%),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точечная эластичность по точке В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(10–8)/8=0,25 (25%). 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Недостаток первого метода – в зависимости от того, соотносится ли изменение показателя с его начальным или конечным значением, изменяется и результат расчетов. </a:t>
            </a:r>
          </a:p>
          <a:p>
            <a:pPr algn="r"/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метода дуговой эластичности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отрезок АВ):  </a:t>
            </a:r>
          </a:p>
          <a:p>
            <a:pPr algn="r">
              <a:buNone/>
            </a:pP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(10–8)/[(10+8)/2] = 0,2(2) (22%). 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-151606" y="5028406"/>
            <a:ext cx="1828006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762000" y="5943600"/>
            <a:ext cx="4800600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38200" y="4572000"/>
            <a:ext cx="3657600" cy="9906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46482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2672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В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44958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С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5400000">
            <a:off x="2997882" y="5612718"/>
            <a:ext cx="710625" cy="79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2152880" y="5467120"/>
            <a:ext cx="887850" cy="120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1359189" y="5422611"/>
            <a:ext cx="1091622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58674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10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58674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2200" y="58674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9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40386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0200" y="594360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Q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Когда какой метод расчета эластичности использовать?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382000" cy="4876800"/>
          </a:xfrm>
        </p:spPr>
        <p:txBody>
          <a:bodyPr/>
          <a:lstStyle/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При небольших изменениях (меньше 10%) можно обойтись точечной эластичностью, </a:t>
            </a:r>
          </a:p>
          <a:p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 при больших изменениях корректнее воспользоваться дуговой. 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590800"/>
            <a:ext cx="7924800" cy="4141788"/>
            <a:chOff x="2058" y="3226"/>
            <a:chExt cx="8640" cy="4540"/>
          </a:xfrm>
        </p:grpSpPr>
        <p:sp>
          <p:nvSpPr>
            <p:cNvPr id="108547" name="AutoShape 3"/>
            <p:cNvSpPr>
              <a:spLocks noChangeAspect="1" noChangeArrowheads="1"/>
            </p:cNvSpPr>
            <p:nvPr/>
          </p:nvSpPr>
          <p:spPr bwMode="auto">
            <a:xfrm>
              <a:off x="2058" y="3226"/>
              <a:ext cx="8640" cy="45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241" y="3226"/>
              <a:ext cx="8454" cy="4387"/>
            </a:xfrm>
            <a:prstGeom prst="rect">
              <a:avLst/>
            </a:prstGeom>
            <a:noFill/>
            <a:ln w="38100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>
              <a:off x="2972" y="3811"/>
              <a:ext cx="1" cy="29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2896" y="6716"/>
              <a:ext cx="1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2896" y="6123"/>
              <a:ext cx="1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2896" y="5530"/>
              <a:ext cx="1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2896" y="4954"/>
              <a:ext cx="1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2896" y="4361"/>
              <a:ext cx="11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>
              <a:off x="3023" y="6729"/>
              <a:ext cx="71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 flipV="1">
              <a:off x="3008" y="6716"/>
              <a:ext cx="1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 flipV="1">
              <a:off x="4814" y="6716"/>
              <a:ext cx="1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V="1">
              <a:off x="6601" y="6716"/>
              <a:ext cx="1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 flipV="1">
              <a:off x="8408" y="6716"/>
              <a:ext cx="1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0" name="Freeform 16"/>
            <p:cNvSpPr>
              <a:spLocks/>
            </p:cNvSpPr>
            <p:nvPr/>
          </p:nvSpPr>
          <p:spPr bwMode="auto">
            <a:xfrm>
              <a:off x="3194" y="4361"/>
              <a:ext cx="707" cy="4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5" y="237"/>
                </a:cxn>
                <a:cxn ang="0">
                  <a:pos x="521" y="356"/>
                </a:cxn>
                <a:cxn ang="0">
                  <a:pos x="707" y="474"/>
                </a:cxn>
              </a:cxnLst>
              <a:rect l="0" t="0" r="r" b="b"/>
              <a:pathLst>
                <a:path w="707" h="474">
                  <a:moveTo>
                    <a:pt x="0" y="0"/>
                  </a:moveTo>
                  <a:lnTo>
                    <a:pt x="335" y="237"/>
                  </a:lnTo>
                  <a:lnTo>
                    <a:pt x="521" y="356"/>
                  </a:lnTo>
                  <a:lnTo>
                    <a:pt x="707" y="47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1" name="Freeform 17"/>
            <p:cNvSpPr>
              <a:spLocks/>
            </p:cNvSpPr>
            <p:nvPr/>
          </p:nvSpPr>
          <p:spPr bwMode="auto">
            <a:xfrm>
              <a:off x="3901" y="4835"/>
              <a:ext cx="913" cy="4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102"/>
                </a:cxn>
                <a:cxn ang="0">
                  <a:pos x="447" y="204"/>
                </a:cxn>
                <a:cxn ang="0">
                  <a:pos x="689" y="305"/>
                </a:cxn>
                <a:cxn ang="0">
                  <a:pos x="913" y="407"/>
                </a:cxn>
              </a:cxnLst>
              <a:rect l="0" t="0" r="r" b="b"/>
              <a:pathLst>
                <a:path w="913" h="407">
                  <a:moveTo>
                    <a:pt x="0" y="0"/>
                  </a:moveTo>
                  <a:lnTo>
                    <a:pt x="224" y="102"/>
                  </a:lnTo>
                  <a:lnTo>
                    <a:pt x="447" y="204"/>
                  </a:lnTo>
                  <a:lnTo>
                    <a:pt x="689" y="305"/>
                  </a:lnTo>
                  <a:lnTo>
                    <a:pt x="913" y="40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2" name="Freeform 18"/>
            <p:cNvSpPr>
              <a:spLocks/>
            </p:cNvSpPr>
            <p:nvPr/>
          </p:nvSpPr>
          <p:spPr bwMode="auto">
            <a:xfrm>
              <a:off x="4814" y="5242"/>
              <a:ext cx="894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186"/>
                </a:cxn>
                <a:cxn ang="0">
                  <a:pos x="894" y="356"/>
                </a:cxn>
              </a:cxnLst>
              <a:rect l="0" t="0" r="r" b="b"/>
              <a:pathLst>
                <a:path w="894" h="356">
                  <a:moveTo>
                    <a:pt x="0" y="0"/>
                  </a:moveTo>
                  <a:lnTo>
                    <a:pt x="447" y="186"/>
                  </a:lnTo>
                  <a:lnTo>
                    <a:pt x="894" y="35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3" name="Freeform 19"/>
            <p:cNvSpPr>
              <a:spLocks/>
            </p:cNvSpPr>
            <p:nvPr/>
          </p:nvSpPr>
          <p:spPr bwMode="auto">
            <a:xfrm>
              <a:off x="5708" y="5598"/>
              <a:ext cx="893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152"/>
                </a:cxn>
                <a:cxn ang="0">
                  <a:pos x="893" y="288"/>
                </a:cxn>
              </a:cxnLst>
              <a:rect l="0" t="0" r="r" b="b"/>
              <a:pathLst>
                <a:path w="893" h="288">
                  <a:moveTo>
                    <a:pt x="0" y="0"/>
                  </a:moveTo>
                  <a:lnTo>
                    <a:pt x="447" y="152"/>
                  </a:lnTo>
                  <a:lnTo>
                    <a:pt x="893" y="28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4" name="Freeform 20"/>
            <p:cNvSpPr>
              <a:spLocks/>
            </p:cNvSpPr>
            <p:nvPr/>
          </p:nvSpPr>
          <p:spPr bwMode="auto">
            <a:xfrm>
              <a:off x="6601" y="5886"/>
              <a:ext cx="894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118"/>
                </a:cxn>
                <a:cxn ang="0">
                  <a:pos x="894" y="237"/>
                </a:cxn>
              </a:cxnLst>
              <a:rect l="0" t="0" r="r" b="b"/>
              <a:pathLst>
                <a:path w="894" h="237">
                  <a:moveTo>
                    <a:pt x="0" y="0"/>
                  </a:moveTo>
                  <a:lnTo>
                    <a:pt x="447" y="118"/>
                  </a:lnTo>
                  <a:lnTo>
                    <a:pt x="894" y="23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5" name="Freeform 21"/>
            <p:cNvSpPr>
              <a:spLocks/>
            </p:cNvSpPr>
            <p:nvPr/>
          </p:nvSpPr>
          <p:spPr bwMode="auto">
            <a:xfrm>
              <a:off x="7495" y="6123"/>
              <a:ext cx="913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101"/>
                </a:cxn>
                <a:cxn ang="0">
                  <a:pos x="913" y="186"/>
                </a:cxn>
              </a:cxnLst>
              <a:rect l="0" t="0" r="r" b="b"/>
              <a:pathLst>
                <a:path w="913" h="186">
                  <a:moveTo>
                    <a:pt x="0" y="0"/>
                  </a:moveTo>
                  <a:lnTo>
                    <a:pt x="447" y="101"/>
                  </a:lnTo>
                  <a:lnTo>
                    <a:pt x="913" y="18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6" name="Freeform 22"/>
            <p:cNvSpPr>
              <a:spLocks/>
            </p:cNvSpPr>
            <p:nvPr/>
          </p:nvSpPr>
          <p:spPr bwMode="auto">
            <a:xfrm>
              <a:off x="8408" y="6309"/>
              <a:ext cx="893" cy="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68"/>
                </a:cxn>
                <a:cxn ang="0">
                  <a:pos x="893" y="119"/>
                </a:cxn>
              </a:cxnLst>
              <a:rect l="0" t="0" r="r" b="b"/>
              <a:pathLst>
                <a:path w="893" h="119">
                  <a:moveTo>
                    <a:pt x="0" y="0"/>
                  </a:moveTo>
                  <a:lnTo>
                    <a:pt x="447" y="68"/>
                  </a:lnTo>
                  <a:lnTo>
                    <a:pt x="893" y="119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7" name="Oval 23"/>
            <p:cNvSpPr>
              <a:spLocks noChangeArrowheads="1"/>
            </p:cNvSpPr>
            <p:nvPr/>
          </p:nvSpPr>
          <p:spPr bwMode="auto">
            <a:xfrm>
              <a:off x="3138" y="4310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8" name="Oval 24"/>
            <p:cNvSpPr>
              <a:spLocks noChangeArrowheads="1"/>
            </p:cNvSpPr>
            <p:nvPr/>
          </p:nvSpPr>
          <p:spPr bwMode="auto">
            <a:xfrm>
              <a:off x="3846" y="4785"/>
              <a:ext cx="93" cy="84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69" name="Oval 25"/>
            <p:cNvSpPr>
              <a:spLocks noChangeArrowheads="1"/>
            </p:cNvSpPr>
            <p:nvPr/>
          </p:nvSpPr>
          <p:spPr bwMode="auto">
            <a:xfrm>
              <a:off x="4758" y="5191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0" name="Oval 26"/>
            <p:cNvSpPr>
              <a:spLocks noChangeArrowheads="1"/>
            </p:cNvSpPr>
            <p:nvPr/>
          </p:nvSpPr>
          <p:spPr bwMode="auto">
            <a:xfrm>
              <a:off x="5652" y="5547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1" name="Oval 27"/>
            <p:cNvSpPr>
              <a:spLocks noChangeArrowheads="1"/>
            </p:cNvSpPr>
            <p:nvPr/>
          </p:nvSpPr>
          <p:spPr bwMode="auto">
            <a:xfrm>
              <a:off x="6546" y="5835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2" name="Oval 28"/>
            <p:cNvSpPr>
              <a:spLocks noChangeArrowheads="1"/>
            </p:cNvSpPr>
            <p:nvPr/>
          </p:nvSpPr>
          <p:spPr bwMode="auto">
            <a:xfrm>
              <a:off x="7439" y="6072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3" name="Oval 29"/>
            <p:cNvSpPr>
              <a:spLocks noChangeArrowheads="1"/>
            </p:cNvSpPr>
            <p:nvPr/>
          </p:nvSpPr>
          <p:spPr bwMode="auto">
            <a:xfrm>
              <a:off x="8352" y="6258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4" name="Oval 30"/>
            <p:cNvSpPr>
              <a:spLocks noChangeArrowheads="1"/>
            </p:cNvSpPr>
            <p:nvPr/>
          </p:nvSpPr>
          <p:spPr bwMode="auto">
            <a:xfrm>
              <a:off x="9246" y="6377"/>
              <a:ext cx="93" cy="85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2560" y="6563"/>
              <a:ext cx="13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2224" y="5899"/>
              <a:ext cx="26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08577" name="Rectangle 33"/>
            <p:cNvSpPr>
              <a:spLocks noChangeArrowheads="1"/>
            </p:cNvSpPr>
            <p:nvPr/>
          </p:nvSpPr>
          <p:spPr bwMode="auto">
            <a:xfrm>
              <a:off x="2224" y="5398"/>
              <a:ext cx="26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224" y="4813"/>
              <a:ext cx="261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2224" y="4228"/>
              <a:ext cx="261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Times New Roman" pitchFamily="18" charset="0"/>
                </a:rPr>
                <a:t>40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2394" y="3616"/>
              <a:ext cx="159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ru-RU" b="1">
                  <a:solidFill>
                    <a:srgbClr val="000000"/>
                  </a:solidFill>
                  <a:latin typeface="Times New Roman" pitchFamily="18" charset="0"/>
                </a:rPr>
                <a:t>Р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2932" y="7055"/>
              <a:ext cx="13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4645" y="7055"/>
              <a:ext cx="26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83" name="Rectangle 39"/>
            <p:cNvSpPr>
              <a:spLocks noChangeArrowheads="1"/>
            </p:cNvSpPr>
            <p:nvPr/>
          </p:nvSpPr>
          <p:spPr bwMode="auto">
            <a:xfrm>
              <a:off x="6433" y="7055"/>
              <a:ext cx="262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ru-RU" b="1" dirty="0">
                <a:latin typeface="Times New Roman" pitchFamily="18" charset="0"/>
              </a:endParaRPr>
            </a:p>
          </p:txBody>
        </p:sp>
        <p:sp>
          <p:nvSpPr>
            <p:cNvPr id="108584" name="Rectangle 40"/>
            <p:cNvSpPr>
              <a:spLocks noChangeArrowheads="1"/>
            </p:cNvSpPr>
            <p:nvPr/>
          </p:nvSpPr>
          <p:spPr bwMode="auto">
            <a:xfrm>
              <a:off x="8240" y="7055"/>
              <a:ext cx="261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85" name="Rectangle 41"/>
            <p:cNvSpPr>
              <a:spLocks noChangeArrowheads="1"/>
            </p:cNvSpPr>
            <p:nvPr/>
          </p:nvSpPr>
          <p:spPr bwMode="auto">
            <a:xfrm>
              <a:off x="10029" y="7055"/>
              <a:ext cx="203" cy="3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lang="ru-RU" b="1">
                <a:latin typeface="Times New Roman" pitchFamily="18" charset="0"/>
              </a:endParaRPr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9261" y="5994"/>
              <a:ext cx="900" cy="720"/>
            </a:xfrm>
            <a:prstGeom prst="rect">
              <a:avLst/>
            </a:prstGeom>
            <a:noFill/>
            <a:ln w="38100" cap="rnd" algn="ctr">
              <a:noFill/>
              <a:prstDash val="sysDot"/>
              <a:miter lim="800000"/>
              <a:headEnd/>
              <a:tailEnd type="none" w="sm" len="sm"/>
            </a:ln>
            <a:effectLst/>
          </p:spPr>
          <p:txBody>
            <a:bodyPr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8587" name="Text Box 43"/>
            <p:cNvSpPr txBox="1">
              <a:spLocks noChangeArrowheads="1"/>
            </p:cNvSpPr>
            <p:nvPr/>
          </p:nvSpPr>
          <p:spPr bwMode="auto">
            <a:xfrm>
              <a:off x="3321" y="4166"/>
              <a:ext cx="540" cy="36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–6</a:t>
              </a:r>
            </a:p>
          </p:txBody>
        </p:sp>
        <p:sp>
          <p:nvSpPr>
            <p:cNvPr id="108588" name="Text Box 44"/>
            <p:cNvSpPr txBox="1">
              <a:spLocks noChangeArrowheads="1"/>
            </p:cNvSpPr>
            <p:nvPr/>
          </p:nvSpPr>
          <p:spPr bwMode="auto">
            <a:xfrm>
              <a:off x="4041" y="4526"/>
              <a:ext cx="720" cy="5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1800" b="1" dirty="0">
                  <a:solidFill>
                    <a:schemeClr val="tx1"/>
                  </a:solidFill>
                  <a:latin typeface="Times New Roman" pitchFamily="18" charset="0"/>
                </a:rPr>
                <a:t>–2,71</a:t>
              </a:r>
            </a:p>
          </p:txBody>
        </p:sp>
        <p:sp>
          <p:nvSpPr>
            <p:cNvPr id="108589" name="Text Box 45"/>
            <p:cNvSpPr txBox="1">
              <a:spLocks noChangeArrowheads="1"/>
            </p:cNvSpPr>
            <p:nvPr/>
          </p:nvSpPr>
          <p:spPr bwMode="auto">
            <a:xfrm>
              <a:off x="4966" y="4897"/>
              <a:ext cx="900" cy="36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–1,47</a:t>
              </a:r>
            </a:p>
          </p:txBody>
        </p:sp>
        <p:sp>
          <p:nvSpPr>
            <p:cNvPr id="108590" name="Text Box 46"/>
            <p:cNvSpPr txBox="1">
              <a:spLocks noChangeArrowheads="1"/>
            </p:cNvSpPr>
            <p:nvPr/>
          </p:nvSpPr>
          <p:spPr bwMode="auto">
            <a:xfrm>
              <a:off x="5841" y="5246"/>
              <a:ext cx="720" cy="5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–0,94</a:t>
              </a:r>
            </a:p>
          </p:txBody>
        </p:sp>
        <p:sp>
          <p:nvSpPr>
            <p:cNvPr id="108591" name="Text Box 47"/>
            <p:cNvSpPr txBox="1">
              <a:spLocks noChangeArrowheads="1"/>
            </p:cNvSpPr>
            <p:nvPr/>
          </p:nvSpPr>
          <p:spPr bwMode="auto">
            <a:xfrm>
              <a:off x="6741" y="5426"/>
              <a:ext cx="720" cy="5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–0,67</a:t>
              </a:r>
            </a:p>
          </p:txBody>
        </p:sp>
        <p:sp>
          <p:nvSpPr>
            <p:cNvPr id="108592" name="Text Box 48"/>
            <p:cNvSpPr txBox="1">
              <a:spLocks noChangeArrowheads="1"/>
            </p:cNvSpPr>
            <p:nvPr/>
          </p:nvSpPr>
          <p:spPr bwMode="auto">
            <a:xfrm>
              <a:off x="7641" y="5786"/>
              <a:ext cx="720" cy="5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–0,52</a:t>
              </a:r>
            </a:p>
          </p:txBody>
        </p:sp>
        <p:sp>
          <p:nvSpPr>
            <p:cNvPr id="108593" name="Text Box 49"/>
            <p:cNvSpPr txBox="1">
              <a:spLocks noChangeArrowheads="1"/>
            </p:cNvSpPr>
            <p:nvPr/>
          </p:nvSpPr>
          <p:spPr bwMode="auto">
            <a:xfrm>
              <a:off x="8541" y="5966"/>
              <a:ext cx="720" cy="7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–0,46</a:t>
              </a:r>
            </a:p>
          </p:txBody>
        </p:sp>
      </p:grp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152400" y="0"/>
            <a:ext cx="86106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Кривая зависимости спроса на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барабаны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 цены</a:t>
            </a:r>
          </a:p>
        </p:txBody>
      </p:sp>
      <p:graphicFrame>
        <p:nvGraphicFramePr>
          <p:cNvPr id="51" name="Group 475"/>
          <p:cNvGraphicFramePr>
            <a:graphicFrameLocks noGrp="1"/>
          </p:cNvGraphicFramePr>
          <p:nvPr/>
        </p:nvGraphicFramePr>
        <p:xfrm>
          <a:off x="152400" y="1143000"/>
          <a:ext cx="8610603" cy="1620981"/>
        </p:xfrm>
        <a:graphic>
          <a:graphicData uri="http://schemas.openxmlformats.org/drawingml/2006/table">
            <a:tbl>
              <a:tblPr/>
              <a:tblGrid>
                <a:gridCol w="2798029"/>
                <a:gridCol w="1618859"/>
                <a:gridCol w="314779"/>
                <a:gridCol w="286465"/>
                <a:gridCol w="306451"/>
                <a:gridCol w="291461"/>
                <a:gridCol w="299789"/>
                <a:gridCol w="299789"/>
                <a:gridCol w="286465"/>
                <a:gridCol w="313113"/>
                <a:gridCol w="273141"/>
                <a:gridCol w="326437"/>
                <a:gridCol w="263148"/>
                <a:gridCol w="334765"/>
                <a:gridCol w="263148"/>
                <a:gridCol w="334764"/>
              </a:tblGrid>
              <a:tr h="4364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Цена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Величина спроса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81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Коэффициент эластичности спроса по цене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(5-1)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*(32+40)/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(5+1)*(32-40)=-</a:t>
                      </a: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–2,71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–1,47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–0,94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–0,67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–0,52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–0,46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2190</Words>
  <Application>Microsoft Office PowerPoint</Application>
  <PresentationFormat>Экран (4:3)</PresentationFormat>
  <Paragraphs>356</Paragraphs>
  <Slides>42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Эркер</vt:lpstr>
      <vt:lpstr>Формула</vt:lpstr>
      <vt:lpstr>Презентация PowerPoint</vt:lpstr>
      <vt:lpstr>ТЕМА 6. ВОПРОСЫ:</vt:lpstr>
      <vt:lpstr>Презентация PowerPoint</vt:lpstr>
      <vt:lpstr>Эластичность спроса по цене</vt:lpstr>
      <vt:lpstr>Коэффициенты эластичности спроса по цене</vt:lpstr>
      <vt:lpstr>Коэффициенты эластичности спроса по цене</vt:lpstr>
      <vt:lpstr>Пример</vt:lpstr>
      <vt:lpstr>Когда какой метод расчета эластичности использовать?</vt:lpstr>
      <vt:lpstr>Презентация PowerPoint</vt:lpstr>
      <vt:lpstr>Эластичность и наклон линии спроса</vt:lpstr>
      <vt:lpstr>Значение коэффициента эластичности спроса</vt:lpstr>
      <vt:lpstr>Презентация PowerPoint</vt:lpstr>
      <vt:lpstr>Как определить эластичность по графику, если мы не уверены?</vt:lpstr>
      <vt:lpstr>Презентация PowerPoint</vt:lpstr>
      <vt:lpstr>Факторы, влияющие на ценовую эластичность спроса:</vt:lpstr>
      <vt:lpstr>Презентация PowerPoint</vt:lpstr>
      <vt:lpstr>Значения коэффициента перекрестной эластичности спроса</vt:lpstr>
      <vt:lpstr>Презентация PowerPoint</vt:lpstr>
      <vt:lpstr>Значения коэффициента эластичности спроса по доходу</vt:lpstr>
      <vt:lpstr>Кривая Энгеля</vt:lpstr>
      <vt:lpstr>Презентация PowerPoint</vt:lpstr>
      <vt:lpstr>Изменение категории товара по мере роста дохода</vt:lpstr>
      <vt:lpstr>Презентация PowerPoint</vt:lpstr>
      <vt:lpstr>Презентация PowerPoint</vt:lpstr>
      <vt:lpstr>Презентация PowerPoint</vt:lpstr>
      <vt:lpstr>Презентация PowerPoint</vt:lpstr>
      <vt:lpstr>Факторы, влияющие на ценовую эластичность предложения: ВРЕМЯ</vt:lpstr>
      <vt:lpstr>Факторы, влияющие на ценовую эластичность предложения: ВРЕМЯ</vt:lpstr>
      <vt:lpstr>Факторы, влияющие на ценовую эластичность предложения: ВРЕМЯ</vt:lpstr>
      <vt:lpstr>Презентация PowerPoint</vt:lpstr>
      <vt:lpstr>Факторы, влияющие на ценовую эластичность предложения:</vt:lpstr>
      <vt:lpstr>Примеры товаров с различной эластичностью предложения</vt:lpstr>
      <vt:lpstr>Вопрос 4. Практическое значение анализа эластичности. </vt:lpstr>
      <vt:lpstr>Презентация PowerPoint</vt:lpstr>
      <vt:lpstr>Презентация PowerPoint</vt:lpstr>
      <vt:lpstr>Презентация PowerPoint</vt:lpstr>
      <vt:lpstr>Эластичность и выручка:</vt:lpstr>
      <vt:lpstr>Взаимосвязь выручки и эластичности на двух графиках: как увеличить выручку?</vt:lpstr>
      <vt:lpstr>Задача на эластичность спроса:</vt:lpstr>
      <vt:lpstr>Презентация PowerPoint</vt:lpstr>
      <vt:lpstr>Презентация PowerPoint</vt:lpstr>
      <vt:lpstr>Спасибо за внимание! </vt:lpstr>
    </vt:vector>
  </TitlesOfParts>
  <Company>Asbs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ADMIN</cp:lastModifiedBy>
  <cp:revision>569</cp:revision>
  <dcterms:created xsi:type="dcterms:W3CDTF">2005-11-15T18:07:50Z</dcterms:created>
  <dcterms:modified xsi:type="dcterms:W3CDTF">2018-10-20T13:42:23Z</dcterms:modified>
</cp:coreProperties>
</file>