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488" r:id="rId4"/>
    <p:sldId id="543" r:id="rId5"/>
    <p:sldId id="540" r:id="rId6"/>
    <p:sldId id="542" r:id="rId7"/>
    <p:sldId id="546" r:id="rId8"/>
    <p:sldId id="544" r:id="rId9"/>
    <p:sldId id="545" r:id="rId10"/>
    <p:sldId id="548" r:id="rId11"/>
    <p:sldId id="549" r:id="rId12"/>
    <p:sldId id="547" r:id="rId13"/>
    <p:sldId id="550" r:id="rId14"/>
    <p:sldId id="553" r:id="rId15"/>
    <p:sldId id="541" r:id="rId16"/>
    <p:sldId id="554" r:id="rId17"/>
    <p:sldId id="551" r:id="rId18"/>
    <p:sldId id="552" r:id="rId19"/>
    <p:sldId id="555" r:id="rId20"/>
    <p:sldId id="561" r:id="rId21"/>
    <p:sldId id="537" r:id="rId22"/>
    <p:sldId id="558" r:id="rId23"/>
    <p:sldId id="559" r:id="rId24"/>
    <p:sldId id="560" r:id="rId25"/>
    <p:sldId id="563" r:id="rId26"/>
    <p:sldId id="562" r:id="rId27"/>
    <p:sldId id="565" r:id="rId28"/>
    <p:sldId id="564" r:id="rId29"/>
    <p:sldId id="525" r:id="rId30"/>
  </p:sldIdLst>
  <p:sldSz cx="9144000" cy="6858000" type="screen4x3"/>
  <p:notesSz cx="9144000" cy="6858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216" autoAdjust="0"/>
    <p:restoredTop sz="94539" autoAdjust="0"/>
  </p:normalViewPr>
  <p:slideViewPr>
    <p:cSldViewPr>
      <p:cViewPr>
        <p:scale>
          <a:sx n="75" d="100"/>
          <a:sy n="75" d="100"/>
        </p:scale>
        <p:origin x="-75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C7F3E-71CB-4F4C-9828-E1D5BB53C8E5}" type="doc">
      <dgm:prSet loTypeId="urn:microsoft.com/office/officeart/2005/8/layout/pyramid3" loCatId="pyramid" qsTypeId="urn:microsoft.com/office/officeart/2005/8/quickstyle/simple3" qsCatId="simple" csTypeId="urn:microsoft.com/office/officeart/2005/8/colors/accent1_2" csCatId="accent1" phldr="1"/>
      <dgm:spPr/>
    </dgm:pt>
    <dgm:pt modelId="{AD83527A-894E-434F-BE60-AA5DFCC6C061}">
      <dgm:prSet phldrT="[Текст]" custT="1"/>
      <dgm:spPr/>
      <dgm:t>
        <a:bodyPr/>
        <a:lstStyle/>
        <a:p>
          <a:r>
            <a:rPr lang="ru-RU" sz="2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Центральный банк</a:t>
          </a:r>
          <a:endParaRPr lang="ru-RU" sz="24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C066F2F8-7C77-4274-AEEE-5641C134511A}" type="parTrans" cxnId="{5545041D-C868-477A-B1D4-7656F4E42A3E}">
      <dgm:prSet/>
      <dgm:spPr/>
      <dgm:t>
        <a:bodyPr/>
        <a:lstStyle/>
        <a:p>
          <a:endParaRPr lang="ru-RU"/>
        </a:p>
      </dgm:t>
    </dgm:pt>
    <dgm:pt modelId="{A8DA19F4-63D6-4854-8E7F-F7B7060D6F00}" type="sibTrans" cxnId="{5545041D-C868-477A-B1D4-7656F4E42A3E}">
      <dgm:prSet/>
      <dgm:spPr/>
      <dgm:t>
        <a:bodyPr/>
        <a:lstStyle/>
        <a:p>
          <a:endParaRPr lang="ru-RU"/>
        </a:p>
      </dgm:t>
    </dgm:pt>
    <dgm:pt modelId="{612B9B62-1961-4914-8522-8B270E4F57B6}">
      <dgm:prSet phldrT="[Текст]" custT="1"/>
      <dgm:spPr/>
      <dgm:t>
        <a:bodyPr/>
        <a:lstStyle/>
        <a:p>
          <a:r>
            <a:rPr lang="ru-RU" sz="2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Коммерческие банки</a:t>
          </a:r>
          <a:endParaRPr lang="ru-RU" sz="24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0E1BAC0C-853E-47BF-8576-FA6B517F873C}" type="parTrans" cxnId="{AFD3ADD4-527D-4D1A-AE1B-C04837811B04}">
      <dgm:prSet/>
      <dgm:spPr/>
      <dgm:t>
        <a:bodyPr/>
        <a:lstStyle/>
        <a:p>
          <a:endParaRPr lang="ru-RU"/>
        </a:p>
      </dgm:t>
    </dgm:pt>
    <dgm:pt modelId="{49CDD8F1-9AB8-4F0F-836A-9A70B0BB37B2}" type="sibTrans" cxnId="{AFD3ADD4-527D-4D1A-AE1B-C04837811B04}">
      <dgm:prSet/>
      <dgm:spPr/>
      <dgm:t>
        <a:bodyPr/>
        <a:lstStyle/>
        <a:p>
          <a:endParaRPr lang="ru-RU"/>
        </a:p>
      </dgm:t>
    </dgm:pt>
    <dgm:pt modelId="{3DC8B465-1022-4CE7-A4B4-D5E751EA63BC}">
      <dgm:prSet phldrT="[Текст]" custT="1"/>
      <dgm:spPr/>
      <dgm:t>
        <a:bodyPr/>
        <a:lstStyle/>
        <a:p>
          <a:r>
            <a:rPr lang="ru-RU" sz="2400" b="1" dirty="0" err="1" smtClean="0">
              <a:latin typeface="Verdana" pitchFamily="34" charset="0"/>
              <a:ea typeface="Verdana" pitchFamily="34" charset="0"/>
              <a:cs typeface="Verdana" pitchFamily="34" charset="0"/>
            </a:rPr>
            <a:t>Специализиро-ванные</a:t>
          </a:r>
          <a:r>
            <a:rPr lang="ru-RU" sz="2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 финансовые учреждения</a:t>
          </a:r>
          <a:endParaRPr lang="ru-RU" sz="24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E063DA13-73FB-411F-83FC-948E08073B33}" type="parTrans" cxnId="{D71E4F85-0D11-4E78-9EA3-B0B32563B695}">
      <dgm:prSet/>
      <dgm:spPr/>
      <dgm:t>
        <a:bodyPr/>
        <a:lstStyle/>
        <a:p>
          <a:endParaRPr lang="ru-RU"/>
        </a:p>
      </dgm:t>
    </dgm:pt>
    <dgm:pt modelId="{6945BA05-BFE1-4780-B7E3-C1BF8047C102}" type="sibTrans" cxnId="{D71E4F85-0D11-4E78-9EA3-B0B32563B695}">
      <dgm:prSet/>
      <dgm:spPr/>
      <dgm:t>
        <a:bodyPr/>
        <a:lstStyle/>
        <a:p>
          <a:endParaRPr lang="ru-RU"/>
        </a:p>
      </dgm:t>
    </dgm:pt>
    <dgm:pt modelId="{C38A3656-DEA7-4D99-8FBF-420DF9AE5712}" type="pres">
      <dgm:prSet presAssocID="{61BC7F3E-71CB-4F4C-9828-E1D5BB53C8E5}" presName="Name0" presStyleCnt="0">
        <dgm:presLayoutVars>
          <dgm:dir/>
          <dgm:animLvl val="lvl"/>
          <dgm:resizeHandles val="exact"/>
        </dgm:presLayoutVars>
      </dgm:prSet>
      <dgm:spPr/>
    </dgm:pt>
    <dgm:pt modelId="{7B78F60E-F040-44C3-A112-F3015965D5FC}" type="pres">
      <dgm:prSet presAssocID="{AD83527A-894E-434F-BE60-AA5DFCC6C061}" presName="Name8" presStyleCnt="0"/>
      <dgm:spPr/>
    </dgm:pt>
    <dgm:pt modelId="{6677E218-09C3-48C1-A802-87A7DA40BBB8}" type="pres">
      <dgm:prSet presAssocID="{AD83527A-894E-434F-BE60-AA5DFCC6C06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7A551B-7C17-4145-9C27-E8FA0987E055}" type="pres">
      <dgm:prSet presAssocID="{AD83527A-894E-434F-BE60-AA5DFCC6C06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35C420-F699-41F4-8A88-0CEB1E8EF469}" type="pres">
      <dgm:prSet presAssocID="{612B9B62-1961-4914-8522-8B270E4F57B6}" presName="Name8" presStyleCnt="0"/>
      <dgm:spPr/>
    </dgm:pt>
    <dgm:pt modelId="{59739F4D-6664-421B-9F72-A45B0B86CBE6}" type="pres">
      <dgm:prSet presAssocID="{612B9B62-1961-4914-8522-8B270E4F57B6}" presName="level" presStyleLbl="node1" presStyleIdx="1" presStyleCnt="3" custScaleX="12244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BFCB77-4608-4DF2-ABE7-E7DA021AF410}" type="pres">
      <dgm:prSet presAssocID="{612B9B62-1961-4914-8522-8B270E4F57B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E5FDFF-1063-4868-A5D3-6D65B3886A6D}" type="pres">
      <dgm:prSet presAssocID="{3DC8B465-1022-4CE7-A4B4-D5E751EA63BC}" presName="Name8" presStyleCnt="0"/>
      <dgm:spPr/>
    </dgm:pt>
    <dgm:pt modelId="{D942EC42-EC54-4F63-8A80-2F05AD9043F9}" type="pres">
      <dgm:prSet presAssocID="{3DC8B465-1022-4CE7-A4B4-D5E751EA63BC}" presName="level" presStyleLbl="node1" presStyleIdx="2" presStyleCnt="3" custScaleX="10363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3D9BA4-3E39-49A0-90FC-1B9881B48BE6}" type="pres">
      <dgm:prSet presAssocID="{3DC8B465-1022-4CE7-A4B4-D5E751EA63B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1E4F85-0D11-4E78-9EA3-B0B32563B695}" srcId="{61BC7F3E-71CB-4F4C-9828-E1D5BB53C8E5}" destId="{3DC8B465-1022-4CE7-A4B4-D5E751EA63BC}" srcOrd="2" destOrd="0" parTransId="{E063DA13-73FB-411F-83FC-948E08073B33}" sibTransId="{6945BA05-BFE1-4780-B7E3-C1BF8047C102}"/>
    <dgm:cxn modelId="{5F9E71D3-0B1F-42F0-80CE-95E80304CD82}" type="presOf" srcId="{612B9B62-1961-4914-8522-8B270E4F57B6}" destId="{CDBFCB77-4608-4DF2-ABE7-E7DA021AF410}" srcOrd="1" destOrd="0" presId="urn:microsoft.com/office/officeart/2005/8/layout/pyramid3"/>
    <dgm:cxn modelId="{5545041D-C868-477A-B1D4-7656F4E42A3E}" srcId="{61BC7F3E-71CB-4F4C-9828-E1D5BB53C8E5}" destId="{AD83527A-894E-434F-BE60-AA5DFCC6C061}" srcOrd="0" destOrd="0" parTransId="{C066F2F8-7C77-4274-AEEE-5641C134511A}" sibTransId="{A8DA19F4-63D6-4854-8E7F-F7B7060D6F00}"/>
    <dgm:cxn modelId="{8C04650C-4EC5-46BD-9BB6-0CB085B22A71}" type="presOf" srcId="{AD83527A-894E-434F-BE60-AA5DFCC6C061}" destId="{D47A551B-7C17-4145-9C27-E8FA0987E055}" srcOrd="1" destOrd="0" presId="urn:microsoft.com/office/officeart/2005/8/layout/pyramid3"/>
    <dgm:cxn modelId="{23901272-41C8-46B9-9784-757E5E98234C}" type="presOf" srcId="{3DC8B465-1022-4CE7-A4B4-D5E751EA63BC}" destId="{D942EC42-EC54-4F63-8A80-2F05AD9043F9}" srcOrd="0" destOrd="0" presId="urn:microsoft.com/office/officeart/2005/8/layout/pyramid3"/>
    <dgm:cxn modelId="{AFD3ADD4-527D-4D1A-AE1B-C04837811B04}" srcId="{61BC7F3E-71CB-4F4C-9828-E1D5BB53C8E5}" destId="{612B9B62-1961-4914-8522-8B270E4F57B6}" srcOrd="1" destOrd="0" parTransId="{0E1BAC0C-853E-47BF-8576-FA6B517F873C}" sibTransId="{49CDD8F1-9AB8-4F0F-836A-9A70B0BB37B2}"/>
    <dgm:cxn modelId="{3E14233E-B3AA-48E8-9187-48FD3E3C3C68}" type="presOf" srcId="{AD83527A-894E-434F-BE60-AA5DFCC6C061}" destId="{6677E218-09C3-48C1-A802-87A7DA40BBB8}" srcOrd="0" destOrd="0" presId="urn:microsoft.com/office/officeart/2005/8/layout/pyramid3"/>
    <dgm:cxn modelId="{C84BB9F4-0386-4615-976E-EFAC7009672A}" type="presOf" srcId="{61BC7F3E-71CB-4F4C-9828-E1D5BB53C8E5}" destId="{C38A3656-DEA7-4D99-8FBF-420DF9AE5712}" srcOrd="0" destOrd="0" presId="urn:microsoft.com/office/officeart/2005/8/layout/pyramid3"/>
    <dgm:cxn modelId="{26F87DFB-8714-442F-AF3F-12E2657530A1}" type="presOf" srcId="{3DC8B465-1022-4CE7-A4B4-D5E751EA63BC}" destId="{0E3D9BA4-3E39-49A0-90FC-1B9881B48BE6}" srcOrd="1" destOrd="0" presId="urn:microsoft.com/office/officeart/2005/8/layout/pyramid3"/>
    <dgm:cxn modelId="{A7ADD451-3BB5-44DB-B3E5-84A28E445DD9}" type="presOf" srcId="{612B9B62-1961-4914-8522-8B270E4F57B6}" destId="{59739F4D-6664-421B-9F72-A45B0B86CBE6}" srcOrd="0" destOrd="0" presId="urn:microsoft.com/office/officeart/2005/8/layout/pyramid3"/>
    <dgm:cxn modelId="{BC7324E4-767D-4BE1-A5CB-7F362392E48F}" type="presParOf" srcId="{C38A3656-DEA7-4D99-8FBF-420DF9AE5712}" destId="{7B78F60E-F040-44C3-A112-F3015965D5FC}" srcOrd="0" destOrd="0" presId="urn:microsoft.com/office/officeart/2005/8/layout/pyramid3"/>
    <dgm:cxn modelId="{A0F7B1DC-1FF4-41B0-ADE6-6FEB4D98A723}" type="presParOf" srcId="{7B78F60E-F040-44C3-A112-F3015965D5FC}" destId="{6677E218-09C3-48C1-A802-87A7DA40BBB8}" srcOrd="0" destOrd="0" presId="urn:microsoft.com/office/officeart/2005/8/layout/pyramid3"/>
    <dgm:cxn modelId="{7A7D7647-9A8F-4426-B98E-9645622A1802}" type="presParOf" srcId="{7B78F60E-F040-44C3-A112-F3015965D5FC}" destId="{D47A551B-7C17-4145-9C27-E8FA0987E055}" srcOrd="1" destOrd="0" presId="urn:microsoft.com/office/officeart/2005/8/layout/pyramid3"/>
    <dgm:cxn modelId="{FC3A2827-67FB-41BC-8AFE-B3AD4170BC2C}" type="presParOf" srcId="{C38A3656-DEA7-4D99-8FBF-420DF9AE5712}" destId="{B235C420-F699-41F4-8A88-0CEB1E8EF469}" srcOrd="1" destOrd="0" presId="urn:microsoft.com/office/officeart/2005/8/layout/pyramid3"/>
    <dgm:cxn modelId="{4498015B-C6F8-435D-B2DF-3AD3F108C54B}" type="presParOf" srcId="{B235C420-F699-41F4-8A88-0CEB1E8EF469}" destId="{59739F4D-6664-421B-9F72-A45B0B86CBE6}" srcOrd="0" destOrd="0" presId="urn:microsoft.com/office/officeart/2005/8/layout/pyramid3"/>
    <dgm:cxn modelId="{91244F84-A815-4884-AA1C-A36B8529EA6B}" type="presParOf" srcId="{B235C420-F699-41F4-8A88-0CEB1E8EF469}" destId="{CDBFCB77-4608-4DF2-ABE7-E7DA021AF410}" srcOrd="1" destOrd="0" presId="urn:microsoft.com/office/officeart/2005/8/layout/pyramid3"/>
    <dgm:cxn modelId="{B44B95CF-B450-4A9B-973F-70933E657923}" type="presParOf" srcId="{C38A3656-DEA7-4D99-8FBF-420DF9AE5712}" destId="{CCE5FDFF-1063-4868-A5D3-6D65B3886A6D}" srcOrd="2" destOrd="0" presId="urn:microsoft.com/office/officeart/2005/8/layout/pyramid3"/>
    <dgm:cxn modelId="{6AAE56EB-0615-4AAB-B484-B02447F3C20A}" type="presParOf" srcId="{CCE5FDFF-1063-4868-A5D3-6D65B3886A6D}" destId="{D942EC42-EC54-4F63-8A80-2F05AD9043F9}" srcOrd="0" destOrd="0" presId="urn:microsoft.com/office/officeart/2005/8/layout/pyramid3"/>
    <dgm:cxn modelId="{18A04931-FDEE-44FE-B422-441D3B21355C}" type="presParOf" srcId="{CCE5FDFF-1063-4868-A5D3-6D65B3886A6D}" destId="{0E3D9BA4-3E39-49A0-90FC-1B9881B48BE6}" srcOrd="1" destOrd="0" presId="urn:microsoft.com/office/officeart/2005/8/layout/pyramid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22DD3-6095-4CD2-8AE9-FBDECC581CAF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F81A8-5A31-488C-BAC1-3876511307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C942D3-7B7D-419D-B266-1E28FC7C4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942D3-7B7D-419D-B266-1E28FC7C41A0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D53EF28D-D1BA-4631-817E-F106FB97F34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63A1C-0917-4C47-A953-F738D16CE48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0CF7A-21DC-402D-B593-CAA91D931E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01A3642-CAE8-4DD9-9343-55CC4C89963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A923C07B-EB22-4CAB-816F-7BC0663506D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DEF73F27-7415-49D5-971F-744A705952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27659-556D-471F-A7A3-0D9488ADAD7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4E5E0-C606-44E2-8E8C-56D0F6A032D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33724F1-55A8-4F3E-8248-2D99BC94A65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707F3-009F-4559-903A-7294366AD3F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363FF55-2B81-4C63-B589-3C1567D7EF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A8DE65C-858E-4346-9CCB-CECFB3EE41E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2148BD-81B3-4769-B659-8B204CD685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5"/>
          <p:cNvSpPr>
            <a:spLocks noGrp="1" noChangeArrowheads="1"/>
          </p:cNvSpPr>
          <p:nvPr>
            <p:ph type="ctrTitle"/>
          </p:nvPr>
        </p:nvSpPr>
        <p:spPr>
          <a:xfrm>
            <a:off x="1981200" y="381000"/>
            <a:ext cx="6629400" cy="1894362"/>
          </a:xfrm>
        </p:spPr>
        <p:txBody>
          <a:bodyPr>
            <a:noAutofit/>
          </a:bodyPr>
          <a:lstStyle/>
          <a:p>
            <a:pPr eaLnBrk="1" hangingPunct="1"/>
            <a:r>
              <a:rPr lang="ru-RU" sz="48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Тема 9:</a:t>
            </a:r>
            <a:br>
              <a:rPr lang="ru-RU" sz="48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sz="48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Денежно-кредитная система</a:t>
            </a:r>
            <a:endParaRPr lang="ru-RU" sz="4800" b="0" dirty="0" smtClean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3554" name="Picture 2" descr="Картинки по запросу money humor"/>
          <p:cNvPicPr>
            <a:picLocks noChangeAspect="1" noChangeArrowheads="1"/>
          </p:cNvPicPr>
          <p:nvPr/>
        </p:nvPicPr>
        <p:blipFill>
          <a:blip r:embed="rId3">
            <a:lum contrast="-10000"/>
          </a:blip>
          <a:srcRect/>
          <a:stretch>
            <a:fillRect/>
          </a:stretch>
        </p:blipFill>
        <p:spPr bwMode="auto">
          <a:xfrm>
            <a:off x="3200400" y="2361646"/>
            <a:ext cx="5848350" cy="4391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Порча монет: закон 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Коперника-Грэшема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610600" cy="525780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Порча монет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— неофициальное уменьшение государственной властью веса монет или содержания благородных металлов при сохранении номинальной стоимости монет.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«Ухудшая» деньги, государство старалось решить свои финансовые затруднения. Последствия: повышение цен и накопление «полновесных денег» населением. </a:t>
            </a:r>
            <a:endParaRPr lang="ru-RU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Закон </a:t>
            </a:r>
            <a:r>
              <a:rPr lang="ru-RU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Грешема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(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Коперника—</a:t>
            </a:r>
            <a:r>
              <a:rPr lang="ru-RU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Грешема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 — экономический закон, гласящий: «Худшие деньги вытесняют из обращения лучшие». Потом еще добавили «…если они имеют одинаковую цену».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Виды стоимости денег</a:t>
            </a:r>
            <a:endParaRPr lang="ru-RU" sz="4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305800" cy="5334000"/>
          </a:xfrm>
        </p:spPr>
        <p:txBody>
          <a:bodyPr>
            <a:normAutofit fontScale="92500"/>
          </a:bodyPr>
          <a:lstStyle/>
          <a:p>
            <a:r>
              <a:rPr lang="ru-RU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Реальная (внутренняя) стоимость денег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стоимость выпуска (эмиссии) денег, то есть затраты на материал и производство;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Себестоимость новых денег в РБ: от 2 до 8 копеек. Но: срок службы монеты составляет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10-15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лет, срок службы банкноты мелкого номинала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6-12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месяцев.</a:t>
            </a:r>
          </a:p>
          <a:p>
            <a:r>
              <a:rPr lang="ru-RU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Номинальная стоимость денег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указана на самих деньгах. Если номинальная стоимость совпадает с реальной, то это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полноценные деньги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Если номинальная стоимость выше реальной –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неполноценные деньги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ru-RU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Представительная стоимость денег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отражает уровень доверия населения к деньгам и органу их выпустившему (рыночный курс денег)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основных вида денег: полноценные и неполноценные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382000" cy="5257800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 середине 1970-х годов: </a:t>
            </a:r>
            <a:r>
              <a:rPr lang="ru-RU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замена </a:t>
            </a:r>
            <a:r>
              <a:rPr lang="ru-RU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золота бумажными и кредитными деньгами.</a:t>
            </a:r>
          </a:p>
          <a:p>
            <a:r>
              <a:rPr lang="ru-RU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1. </a:t>
            </a:r>
            <a:r>
              <a:rPr lang="ru-RU" sz="2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Товарные, металлические деньги </a:t>
            </a:r>
            <a:r>
              <a:rPr lang="ru-RU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полноценные деньги. </a:t>
            </a:r>
          </a:p>
          <a:p>
            <a:r>
              <a:rPr lang="ru-RU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2. </a:t>
            </a:r>
            <a:r>
              <a:rPr lang="ru-RU" sz="2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Заменители полноценных денег</a:t>
            </a:r>
            <a:r>
              <a:rPr lang="ru-RU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ru-RU" sz="2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(неполноценные)</a:t>
            </a:r>
            <a:r>
              <a:rPr lang="ru-RU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К ним относятся: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2.1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Обеспеченные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деньги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могут быть обменены в банке по требованию на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золотые монеты, например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2.2 </a:t>
            </a:r>
            <a:r>
              <a:rPr lang="ru-RU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Фиатные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деньги (символические, бумажные)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выполняют функции денег благодаря поддержке государства, но сами по себе ценности не имеют;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2.3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Кредитные деньги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долговое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обязательство (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чек, вексель).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Причины перехода: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1) большее удобство в обращении, хранении, накоплении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2) потребность государства в полном контроле над денежной массой (войны, бюджетные проблемы, отсутствие золота). Разность между номинальной стоимостью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денег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 себестоимостью образует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эмиссионный доход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казны. </a:t>
            </a:r>
          </a:p>
          <a:p>
            <a:pPr>
              <a:spcBef>
                <a:spcPts val="0"/>
              </a:spcBef>
              <a:buNone/>
            </a:pPr>
            <a:r>
              <a:rPr lang="ru-RU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государство отвечает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своей репутацией, обеспечивает надежность, узнаваемость</a:t>
            </a:r>
          </a:p>
          <a:p>
            <a:pPr marL="0">
              <a:spcBef>
                <a:spcPts val="0"/>
              </a:spcBef>
              <a:buNone/>
            </a:pPr>
            <a:r>
              <a:rPr lang="ru-RU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неустойчивы: покупательная способность все время меняется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обесцениваются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ЭВОЛЮЦИЯ ДЕНЕГ: Бумажные деньги</a:t>
            </a:r>
            <a:endParaRPr lang="ru-RU" sz="4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Рисунок 6" descr="mire-dengi-neobychnye-eto-interesno-poznavatelno-kartinki_383223919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36" y="5257800"/>
            <a:ext cx="3684864" cy="1600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Почему у государство монопольное право на выпуск денег?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Содержимое 4" descr="fdb4938559ebe34ad546b0151a60c05d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064242" y="685800"/>
            <a:ext cx="2079758" cy="2943386"/>
          </a:xfrm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228600" y="1371600"/>
            <a:ext cx="8001000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Ф. фон </a:t>
            </a:r>
            <a:r>
              <a:rPr lang="ru-RU" sz="2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Хайек</a:t>
            </a: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«Частные деньги» </a:t>
            </a:r>
          </a:p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(1976):</a:t>
            </a:r>
          </a:p>
          <a:p>
            <a:pPr algn="just"/>
            <a:endParaRPr lang="ru-RU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предлагает денационализировать деньги, 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так как государственная монополия 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вредна для общества.</a:t>
            </a:r>
          </a:p>
          <a:p>
            <a:pPr algn="just"/>
            <a:endParaRPr lang="ru-RU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Система, основанная на конкуренции 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частных 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валют. </a:t>
            </a:r>
          </a:p>
          <a:p>
            <a:pPr algn="just"/>
            <a:endParaRPr lang="ru-RU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Также как конкуренция между товарами способствует улучшению их качества, конкуренция между частными валютами произведёт отбраковку плохих валют. 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СОВРЕМЕННЫЕ ВИДЫ ДЕНЕГ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001000" cy="571500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Наличные деньги: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Разменная монета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Бумажные деньги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Кредитные деньги</a:t>
            </a:r>
          </a:p>
          <a:p>
            <a:pPr>
              <a:buNone/>
            </a:pP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Безналичные деньги: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записи на банковских счетах (дебетовые и кредитные пластиковые карты)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электронные деньги</a:t>
            </a:r>
          </a:p>
          <a:p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криптовалюты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Bitcoin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pic>
        <p:nvPicPr>
          <p:cNvPr id="168962" name="Picture 2" descr="Картинки по запросу биткоин"/>
          <p:cNvPicPr>
            <a:picLocks noChangeAspect="1" noChangeArrowheads="1"/>
          </p:cNvPicPr>
          <p:nvPr/>
        </p:nvPicPr>
        <p:blipFill>
          <a:blip r:embed="rId2"/>
          <a:srcRect l="16667" t="6448" r="20833" b="28785"/>
          <a:stretch>
            <a:fillRect/>
          </a:stretch>
        </p:blipFill>
        <p:spPr bwMode="auto">
          <a:xfrm>
            <a:off x="5029200" y="4389120"/>
            <a:ext cx="4114800" cy="2468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305800" cy="96043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Криптовалюта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Bitcoin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деньги 21 века</a:t>
            </a:r>
            <a:b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(с 2008 года)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4582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Это пример «частных» денег с децентрализованным выпуском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Это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цифровой товар с ограниченным предложением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(максимум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21 миллион)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Цена 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биткойна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зависит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от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баланса спроса и предложения,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никем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не регулируется (около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5.500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 текущий день)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Плюсы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условная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анонимность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нет инфляции;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защита от подделок; </a:t>
            </a:r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условная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быстрота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 лёгкость операций; </a:t>
            </a:r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условная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простота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надёжность.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Минусы: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нет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возможности отменить операцию; риск стать запрещенной валютой; отсутствие правовой защиты; высокая изменчивость стоимости;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«теневая экономика». 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1143000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FF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 2. </a:t>
            </a:r>
            <a:r>
              <a:rPr lang="ru-RU" sz="32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Денежно-кредитная система. Банки и их функции.</a:t>
            </a:r>
            <a:endParaRPr lang="ru-RU" sz="3200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Содержимое 5" descr="typo3_Events_image_c23b152b-af01-c578-759b-54dd563737b4_8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-10000" contrast="20000"/>
          </a:blip>
          <a:srcRect l="9691" r="7129"/>
          <a:stretch>
            <a:fillRect/>
          </a:stretch>
        </p:blipFill>
        <p:spPr>
          <a:xfrm>
            <a:off x="3429000" y="4084468"/>
            <a:ext cx="5390072" cy="2773532"/>
          </a:xfrm>
        </p:spPr>
      </p:pic>
      <p:sp>
        <p:nvSpPr>
          <p:cNvPr id="4" name="Содержимое 2"/>
          <p:cNvSpPr txBox="1">
            <a:spLocks/>
          </p:cNvSpPr>
          <p:nvPr/>
        </p:nvSpPr>
        <p:spPr>
          <a:xfrm>
            <a:off x="228600" y="2133600"/>
            <a:ext cx="8229600" cy="4264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ru-RU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Денежно-кредитная система</a:t>
            </a:r>
            <a:r>
              <a:rPr kumimoji="0" lang="ru-RU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 — исторически сложившаяся и законодательно установленная форма организации денежного обращения; система</a:t>
            </a:r>
            <a:r>
              <a:rPr kumimoji="0" lang="ru-RU" sz="2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финансовых институтов, осуществляющих аккумуляцию капитала</a:t>
            </a:r>
            <a:r>
              <a:rPr kumimoji="0" lang="ru-RU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kumimoji="0" lang="ru-RU" sz="24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Структура денежно-кредитной системы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152400" y="1295400"/>
          <a:ext cx="83820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2" name="AutoShape 2" descr="Картинки по запросу цар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Картинки по запросу цар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 descr="Без названия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914400"/>
            <a:ext cx="2971800" cy="1685350"/>
          </a:xfrm>
          <a:prstGeom prst="rect">
            <a:avLst/>
          </a:prstGeom>
        </p:spPr>
      </p:pic>
      <p:sp>
        <p:nvSpPr>
          <p:cNvPr id="5126" name="AutoShape 6" descr="Картинки по запросу цар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4953000" y="1524000"/>
            <a:ext cx="1066800" cy="304800"/>
          </a:xfrm>
          <a:prstGeom prst="rightArrow">
            <a:avLst/>
          </a:prstGeom>
          <a:solidFill>
            <a:srgbClr val="005DA2"/>
          </a:solidFill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3276600" y="2438400"/>
            <a:ext cx="381000" cy="990600"/>
          </a:xfrm>
          <a:prstGeom prst="downArrow">
            <a:avLst/>
          </a:prstGeom>
          <a:solidFill>
            <a:srgbClr val="005DA2"/>
          </a:solidFill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верх 15"/>
          <p:cNvSpPr/>
          <p:nvPr/>
        </p:nvSpPr>
        <p:spPr>
          <a:xfrm>
            <a:off x="4876800" y="2438400"/>
            <a:ext cx="381000" cy="91440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30" name="Picture 10" descr="Картинки по запросу бизнес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66647" y="4191000"/>
            <a:ext cx="2577353" cy="2057400"/>
          </a:xfrm>
          <a:prstGeom prst="rect">
            <a:avLst/>
          </a:prstGeom>
          <a:noFill/>
        </p:spPr>
      </p:pic>
      <p:sp>
        <p:nvSpPr>
          <p:cNvPr id="17" name="Стрелка вправо 16"/>
          <p:cNvSpPr/>
          <p:nvPr/>
        </p:nvSpPr>
        <p:spPr>
          <a:xfrm>
            <a:off x="5502872" y="3957011"/>
            <a:ext cx="16764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153400" cy="8382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Функции центрального банка: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534400" cy="57912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разработка и реализация денежно-кредитной политики;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эмиссия и изъятие из обращения денег (монопольное право выпуска);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хранение золотовалютного резерва страны;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выполнение кредитных и расчетных операций для правительства;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оказание услуг коммерческим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банкам и кредитно-финансовым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учреждениям;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контроль над деятельностью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всех учреждений.</a:t>
            </a:r>
          </a:p>
        </p:txBody>
      </p:sp>
      <p:pic>
        <p:nvPicPr>
          <p:cNvPr id="2050" name="Picture 2" descr="Картинки по запросу central bank ch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3347" y="4419600"/>
            <a:ext cx="3560651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382000" cy="5334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1. Деньги: понятие, функции. Эволюция денег. </a:t>
            </a:r>
          </a:p>
          <a:p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2. Денежно-кредитная система. Банки и их функции. </a:t>
            </a:r>
          </a:p>
          <a:p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3. Принципы кредитования. Кредит, его виды. </a:t>
            </a:r>
          </a:p>
          <a:p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4. Денежно-кредитная система Республики Беларусь.</a:t>
            </a:r>
            <a:endParaRPr lang="ru-RU" sz="32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ru-RU" sz="2400" b="1" dirty="0" smtClean="0"/>
          </a:p>
        </p:txBody>
      </p:sp>
      <p:sp>
        <p:nvSpPr>
          <p:cNvPr id="3" name="AutoShape 2"/>
          <p:cNvSpPr txBox="1">
            <a:spLocks noChangeArrowheads="1"/>
          </p:cNvSpPr>
          <p:nvPr/>
        </p:nvSpPr>
        <p:spPr>
          <a:xfrm>
            <a:off x="228600" y="0"/>
            <a:ext cx="8610600" cy="1828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85800" marR="0" lvl="0" indent="-6858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Вопросы:</a:t>
            </a:r>
            <a:endParaRPr kumimoji="0" lang="ru-RU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Активные и пассивные операции банков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534400" cy="510540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Пассивные операции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– привлечение денежных средств, формирование своих ресурсов.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Вкладчики предоставляют ресурсы в пользование банкам за определенную плату – процент. Это депозиты (вклады) - долговые обязательства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(пассивы)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банка. Источником ресурсов могут быть кредиты, полученные у других банков и ЦБ.</a:t>
            </a:r>
          </a:p>
          <a:p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Активные операции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– реализация имеющихся ресурсов с целью получения прибыли. Основной вид - предоставление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кредита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Кроме этого: комиссионные операции, инвестиции и т.п.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Схема баланса Центрального 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банка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0572" name="Group 92"/>
          <p:cNvGraphicFramePr>
            <a:graphicFrameLocks noGrp="1"/>
          </p:cNvGraphicFramePr>
          <p:nvPr>
            <p:ph type="tbl" idx="1"/>
          </p:nvPr>
        </p:nvGraphicFramePr>
        <p:xfrm>
          <a:off x="304800" y="1600200"/>
          <a:ext cx="8229600" cy="495935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АКТИВ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ПАССИВ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 Валютные резервы (золото, иностранная валюта)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 Наличные деньги в обращении на территории страны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 Ценные бумаги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 Депозиты коммерческих банков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 Кредиты коммерческих банков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 Депозиты правительства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4. Кредиты правительству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4. Прочие пассивы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5. Прочие активы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81000" y="2286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Функции коммерческих банков: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153400" cy="50292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прием и хранение денежных вкладов предприятий и домашних хозяйств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кредитование предприятий, государства и населения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покупка и продажа ценных бумаг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выпуск кредитных денег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осуществление расчетов и платежей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консультирование, предоставление экономической и финансовой информации</a:t>
            </a:r>
          </a:p>
          <a:p>
            <a:pPr>
              <a:buNone/>
            </a:pP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Банки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финансовые посредники, (подразделяются на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универсальные и специализированные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ru-RU" dirty="0"/>
          </a:p>
        </p:txBody>
      </p:sp>
      <p:pic>
        <p:nvPicPr>
          <p:cNvPr id="41986" name="Picture 2" descr="Картинки по запросу банк икон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-1"/>
            <a:ext cx="2362201" cy="18976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1143000"/>
          </a:xfrm>
        </p:spPr>
        <p:txBody>
          <a:bodyPr>
            <a:normAutofit/>
          </a:bodyPr>
          <a:lstStyle/>
          <a:p>
            <a:pPr lvl="0"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Специализированные финансовые учреждения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05800" cy="4873752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сберегательные учреждения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;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страховые компании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пенсионные фонды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инвестиционные компании (фонды)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привлекают средства за счет продажи собственных акций, покупки ценных бумаг, а доход распределяют между акционерами;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лизинговые компании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предоставляют в долгосрочную аренду технические средства: дорогостоящее оборудование, транспорт 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77200" cy="1143000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FF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 3. </a:t>
            </a:r>
            <a:r>
              <a:rPr lang="ru-RU" sz="32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Принципы кредитования. Кредит, его виды. </a:t>
            </a:r>
            <a:endParaRPr lang="ru-RU" sz="3200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4873752"/>
          </a:xfrm>
        </p:spPr>
        <p:txBody>
          <a:bodyPr/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Кредит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 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предоставление ссуды в денежной или товарной форме в долг на определенных условиях.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Кредит используется для: расширения производства; внедрения новой техники и технологий, безналичных расчетов.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Ценой ссудного капитала выступает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ссудный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процент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ru-RU" dirty="0"/>
          </a:p>
        </p:txBody>
      </p:sp>
      <p:pic>
        <p:nvPicPr>
          <p:cNvPr id="48130" name="Picture 2" descr="Картинки по запросу кредит"/>
          <p:cNvPicPr>
            <a:picLocks noChangeAspect="1" noChangeArrowheads="1"/>
          </p:cNvPicPr>
          <p:nvPr/>
        </p:nvPicPr>
        <p:blipFill>
          <a:blip r:embed="rId2"/>
          <a:srcRect b="16456"/>
          <a:stretch>
            <a:fillRect/>
          </a:stretch>
        </p:blipFill>
        <p:spPr bwMode="auto">
          <a:xfrm>
            <a:off x="3429000" y="3922670"/>
            <a:ext cx="5715000" cy="2935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Принципы кредитования</a:t>
            </a:r>
            <a:endParaRPr lang="ru-RU" sz="4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153400" cy="563880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срочность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(долгосрочные, краткосрочные);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возвратность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платность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(выплата вознаграждения - процент); 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целевое назначение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обеспеченность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(залог, поручительство, страхование);</a:t>
            </a:r>
          </a:p>
          <a:p>
            <a:r>
              <a:rPr lang="ru-RU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дифференцированности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(различные ставки процента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для различных категорий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заемщиков)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 основе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кредитных </a:t>
            </a:r>
          </a:p>
          <a:p>
            <a:pPr>
              <a:buNone/>
            </a:pP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рейтингов</a:t>
            </a:r>
            <a:endParaRPr lang="ru-RU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5058" name="Picture 2" descr="Картинки по запросу креди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0760" y="3886200"/>
            <a:ext cx="413324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Формы кредита: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458200" cy="556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банковский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– гарантированные и негарантированные  ссуды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коммерческий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– предоставляется фирмами друг другу в товарной форме путем отсрочки платежа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потребительский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– предоставляется населению с погашением в рассрочку для приобретения товаров длительного пользования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ипотечный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 долгосрочные ссуды под залог недвижимости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лизинг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- предоставление в долгосрочную аренду машин и оборудования с сохранением за собой права собственности</a:t>
            </a:r>
          </a:p>
          <a:p>
            <a:pPr lvl="0"/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государственный: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заемщик – государство, кредиторы – банки, предприятия, население, которые покупают облигации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международный 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 предоставляются экономическими субъектами других стран (в денежной и товарной форме).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Прибыль банка</a:t>
            </a:r>
            <a:r>
              <a:rPr lang="ru-RU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= </a:t>
            </a:r>
            <a:br>
              <a:rPr lang="ru-RU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Ссудный процент — Депозитный процент</a:t>
            </a:r>
            <a:endParaRPr lang="ru-RU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382000" cy="4873752"/>
          </a:xfrm>
        </p:spPr>
        <p:txBody>
          <a:bodyPr>
            <a:normAutofit fontScale="92500" lnSpcReduction="10000"/>
          </a:bodyPr>
          <a:lstStyle/>
          <a:p>
            <a:r>
              <a:rPr lang="ru-RU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Норма процента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— динамичная величина и зависит прежде всего от соотношения спроса и предложения ссудного капитала. На это влияют: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Государственная политика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(в частности, ставка рефинансирования);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Размеры денежных сбережений общества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(которые зависят от доходов);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Стадия развития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кризис или бум;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Риск задержки и </a:t>
            </a:r>
            <a:r>
              <a:rPr lang="ru-RU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невозврата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Темп инфляции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Финансовая грамотность и развитость финансового рынка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Международные факторы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(колебания валютных курсов и т.д.)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0"/>
            <a:ext cx="7467600" cy="1143000"/>
          </a:xfrm>
        </p:spPr>
        <p:txBody>
          <a:bodyPr/>
          <a:lstStyle/>
          <a:p>
            <a:r>
              <a:rPr lang="ru-RU" sz="2800" b="1" dirty="0" smtClean="0">
                <a:solidFill>
                  <a:srgbClr val="FF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 4. </a:t>
            </a:r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Денежно-кредитная система Республики Беларусь.</a:t>
            </a:r>
            <a:endParaRPr lang="ru-RU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1828800"/>
            <a:ext cx="8458200" cy="48737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Двухуровневая банковская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система: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1) Национальный банк;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2) банки и небанковские финансовые организации</a:t>
            </a:r>
          </a:p>
          <a:p>
            <a:pPr>
              <a:buNone/>
            </a:pP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Самостоятельно:</a:t>
            </a:r>
          </a:p>
          <a:p>
            <a:pPr>
              <a:buNone/>
            </a:pP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Количество, специализации и формы собственности коммерческих банков</a:t>
            </a:r>
          </a:p>
          <a:p>
            <a:pPr>
              <a:buNone/>
            </a:pP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Динамика ставки рефинансирования за </a:t>
            </a: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2010-2018 </a:t>
            </a:r>
            <a:r>
              <a:rPr lang="ru-RU" b="1" dirty="0" err="1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гг</a:t>
            </a: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 причины ее сильных колебаний; влияние на кредиты и депозиты в банковской системе</a:t>
            </a:r>
          </a:p>
          <a:p>
            <a:pPr>
              <a:buNone/>
            </a:pP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Проблемы денежно-кредитной и банковской сферы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Tx/>
              <a:buChar char="-"/>
            </a:pPr>
            <a:endParaRPr lang="ru-RU" dirty="0"/>
          </a:p>
        </p:txBody>
      </p:sp>
      <p:pic>
        <p:nvPicPr>
          <p:cNvPr id="49158" name="Picture 6" descr="Картинки по запросу банк реклама связанная"/>
          <p:cNvPicPr>
            <a:picLocks noChangeAspect="1" noChangeArrowheads="1"/>
          </p:cNvPicPr>
          <p:nvPr/>
        </p:nvPicPr>
        <p:blipFill>
          <a:blip r:embed="rId2"/>
          <a:srcRect l="21667" r="11667" b="4444"/>
          <a:stretch>
            <a:fillRect/>
          </a:stretch>
        </p:blipFill>
        <p:spPr bwMode="auto">
          <a:xfrm>
            <a:off x="6400800" y="0"/>
            <a:ext cx="2743200" cy="29489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" y="-1066800"/>
            <a:ext cx="7772400" cy="3342162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005DA2"/>
                </a:solidFill>
                <a:latin typeface="Arial" pitchFamily="34" charset="0"/>
                <a:cs typeface="Arial" pitchFamily="34" charset="0"/>
              </a:rPr>
              <a:t>Спасибо за внимание!</a:t>
            </a:r>
            <a:br>
              <a:rPr lang="ru-RU" sz="4800" dirty="0" smtClean="0">
                <a:solidFill>
                  <a:srgbClr val="005DA2"/>
                </a:solidFill>
                <a:latin typeface="Arial" pitchFamily="34" charset="0"/>
                <a:cs typeface="Arial" pitchFamily="34" charset="0"/>
              </a:rPr>
            </a:br>
            <a:r>
              <a:rPr lang="ru-RU" sz="4800" dirty="0" smtClean="0">
                <a:solidFill>
                  <a:srgbClr val="005DA2"/>
                </a:solidFill>
                <a:latin typeface="Arial" pitchFamily="34" charset="0"/>
                <a:cs typeface="Arial" pitchFamily="34" charset="0"/>
              </a:rPr>
              <a:t>Вопросы?</a:t>
            </a:r>
            <a:endParaRPr lang="ru-RU" sz="4800" dirty="0">
              <a:solidFill>
                <a:srgbClr val="005DA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Картинки по запросу деньги юмор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3417" y="1767417"/>
            <a:ext cx="5090583" cy="50905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"/>
            <a:ext cx="8610600" cy="1676400"/>
          </a:xfrm>
        </p:spPr>
        <p:txBody>
          <a:bodyPr>
            <a:noAutofit/>
          </a:bodyPr>
          <a:lstStyle/>
          <a:p>
            <a:pPr marL="685800" indent="-685800">
              <a:buNone/>
            </a:pPr>
            <a:r>
              <a:rPr lang="ru-RU" sz="32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 1</a:t>
            </a:r>
            <a:r>
              <a:rPr lang="ru-RU" sz="3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ru-RU" sz="32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Деньги: понятие, функции. Эволюция денег. </a:t>
            </a:r>
            <a:endParaRPr lang="ru-RU" sz="3200" b="1" i="1" dirty="0" smtClean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52400" y="1752600"/>
            <a:ext cx="80010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ru-RU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905000"/>
            <a:ext cx="8001000" cy="487375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ru-RU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Деньги</a:t>
            </a: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– это абсолютно ликвидные  средства обмена, используемые в экономике для выполнения  определенных функций.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4320" lvl="0" indent="-274320" algn="l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Ликвидность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способность актива быть проданным максимально быстро и без издержек для получения наличных денег. Таким образом, </a:t>
            </a:r>
            <a:r>
              <a:rPr lang="ru-RU" sz="2400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наличные деньги – самый ликвидный актив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274320" lvl="0" indent="-274320" algn="l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4320" lvl="0" indent="-274320" algn="l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Деньги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— особый товар, служащий всеобщим эквивалентом, т.е. обладающий способностью обмениваться на любой товар и услуги.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28" name="Picture 16" descr="Картинки по запросу титаник ожерель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667000"/>
            <a:ext cx="2438400" cy="24384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Степень ликвидности активов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6918" name="Picture 6" descr="Картинки по запросу белорусские рубли зайчики"/>
          <p:cNvPicPr>
            <a:picLocks noChangeAspect="1" noChangeArrowheads="1"/>
          </p:cNvPicPr>
          <p:nvPr/>
        </p:nvPicPr>
        <p:blipFill>
          <a:blip r:embed="rId3"/>
          <a:srcRect t="10874" b="9903"/>
          <a:stretch>
            <a:fillRect/>
          </a:stretch>
        </p:blipFill>
        <p:spPr bwMode="auto">
          <a:xfrm>
            <a:off x="3962400" y="762000"/>
            <a:ext cx="4648200" cy="2312763"/>
          </a:xfrm>
          <a:prstGeom prst="rect">
            <a:avLst/>
          </a:prstGeom>
          <a:noFill/>
        </p:spPr>
      </p:pic>
      <p:pic>
        <p:nvPicPr>
          <p:cNvPr id="166920" name="Picture 8" descr="Картинки по запросу золото"/>
          <p:cNvPicPr>
            <a:picLocks noChangeAspect="1" noChangeArrowheads="1"/>
          </p:cNvPicPr>
          <p:nvPr/>
        </p:nvPicPr>
        <p:blipFill>
          <a:blip r:embed="rId4"/>
          <a:srcRect b="10000"/>
          <a:stretch>
            <a:fillRect/>
          </a:stretch>
        </p:blipFill>
        <p:spPr bwMode="auto">
          <a:xfrm>
            <a:off x="152400" y="4594860"/>
            <a:ext cx="3352800" cy="2263140"/>
          </a:xfrm>
          <a:prstGeom prst="rect">
            <a:avLst/>
          </a:prstGeom>
          <a:noFill/>
        </p:spPr>
      </p:pic>
      <p:pic>
        <p:nvPicPr>
          <p:cNvPr id="166922" name="Picture 10" descr="Картинки по запросу вклад в банке"/>
          <p:cNvPicPr>
            <a:picLocks noChangeAspect="1" noChangeArrowheads="1"/>
          </p:cNvPicPr>
          <p:nvPr/>
        </p:nvPicPr>
        <p:blipFill>
          <a:blip r:embed="rId5"/>
          <a:srcRect l="44000" t="14393" r="12000" b="7646"/>
          <a:stretch>
            <a:fillRect/>
          </a:stretch>
        </p:blipFill>
        <p:spPr bwMode="auto">
          <a:xfrm>
            <a:off x="6629400" y="4336473"/>
            <a:ext cx="2133600" cy="2521527"/>
          </a:xfrm>
          <a:prstGeom prst="rect">
            <a:avLst/>
          </a:prstGeom>
          <a:noFill/>
        </p:spPr>
      </p:pic>
      <p:pic>
        <p:nvPicPr>
          <p:cNvPr id="166924" name="Picture 12" descr="Картинки по запросу странный дом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4779263"/>
            <a:ext cx="2743200" cy="2078737"/>
          </a:xfrm>
          <a:prstGeom prst="rect">
            <a:avLst/>
          </a:prstGeom>
          <a:noFill/>
        </p:spPr>
      </p:pic>
      <p:pic>
        <p:nvPicPr>
          <p:cNvPr id="166926" name="Picture 14" descr="Картинки по запросу машина бэтмобиль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2438399"/>
            <a:ext cx="3505200" cy="232808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772400" y="3505200"/>
            <a:ext cx="498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6088559"/>
            <a:ext cx="498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600200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3?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3276600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3?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4400" y="5257800"/>
            <a:ext cx="498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6858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Функции денег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458200" cy="5943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Функция обращения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при помощи денег покупатель может купить все, что соответствует его бюджету и любой продавец может получить деньги за свой товар.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Данная функция денег может быть ослаблена в период товарного дефицита или чрезмерной инфляции. 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Деньги как мера стоимости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результат любой деятельности может быть сведен к его денежному эквиваленту. При этом цена зависит от баланса спроса и предложения на рынке.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Деньги как средство сбережения и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накопления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Деньги как средство платежа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процесс получения денежных средств за товар отодвигается в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будущее (долговые обязательства). 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Функция мировых денег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мировые деньги на международном уровне это валюты ведущих стран (доллар,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юань,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евро).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762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ЭВОЛЮЦИЯ ДЕНЕГ</a:t>
            </a:r>
            <a:endParaRPr lang="ru-RU" sz="4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458200" cy="5715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Вначале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обмен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товарами носил случайный характер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осуществлялся в натуральной форме (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бартер, дар, долг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Деньги возникли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стихийно,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когда возникли излишки товаров. Обмен стал носить постоянный, массовый характер.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Возникла необходимость в специальном средстве обращения, с помощью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которого быстро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 с минимальными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издержками можно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обменять один товар на другой -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деньги</a:t>
            </a:r>
            <a:endParaRPr lang="ru-RU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924800" cy="99060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Разные денежные единицы: товарные деньги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1250" name="Picture 2" descr="Картинки по запросу каур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4007657" cy="3200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426720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Раковины каури – </a:t>
            </a:r>
          </a:p>
          <a:p>
            <a:pPr algn="l"/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деньги Китая,</a:t>
            </a:r>
          </a:p>
          <a:p>
            <a:pPr algn="l"/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Японии, Кореи, </a:t>
            </a:r>
          </a:p>
          <a:p>
            <a:pPr algn="l"/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Индии, Филиппин. </a:t>
            </a:r>
            <a:r>
              <a:rPr lang="ru-RU" dirty="0" smtClean="0"/>
              <a:t> </a:t>
            </a:r>
            <a:endParaRPr lang="ru-RU" dirty="0"/>
          </a:p>
        </p:txBody>
      </p:sp>
      <p:pic>
        <p:nvPicPr>
          <p:cNvPr id="181252" name="Picture 4" descr="Картинки по запросу соляной брусок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066800"/>
            <a:ext cx="3508217" cy="2362200"/>
          </a:xfrm>
          <a:prstGeom prst="rect">
            <a:avLst/>
          </a:prstGeom>
          <a:noFill/>
        </p:spPr>
      </p:pic>
      <p:pic>
        <p:nvPicPr>
          <p:cNvPr id="181254" name="Picture 6" descr="Картинки по запросу мех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667000"/>
            <a:ext cx="2441575" cy="1831182"/>
          </a:xfrm>
          <a:prstGeom prst="rect">
            <a:avLst/>
          </a:prstGeom>
          <a:noFill/>
        </p:spPr>
      </p:pic>
      <p:pic>
        <p:nvPicPr>
          <p:cNvPr id="181256" name="Picture 8" descr="Картинки по запросу камни с отверстиями деньги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1" y="4343400"/>
            <a:ext cx="3352800" cy="25146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248400" y="5103674"/>
            <a:ext cx="2286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Камни Рай и жемчуг – деньги острова </a:t>
            </a:r>
            <a:r>
              <a:rPr lang="ru-RU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Яп</a:t>
            </a:r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в Новой Зеландии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33528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Русь – шкуры, соль, </a:t>
            </a:r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мед скот</a:t>
            </a:r>
            <a:r>
              <a:rPr lang="ru-RU" dirty="0" smtClean="0"/>
              <a:t> </a:t>
            </a:r>
            <a:endParaRPr lang="ru-RU" dirty="0"/>
          </a:p>
        </p:txBody>
      </p:sp>
      <p:pic>
        <p:nvPicPr>
          <p:cNvPr id="181258" name="Picture 10" descr="Картинки по запросу мед соты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914400"/>
            <a:ext cx="1692619" cy="1249415"/>
          </a:xfrm>
          <a:prstGeom prst="rect">
            <a:avLst/>
          </a:prstGeom>
          <a:noFill/>
        </p:spPr>
      </p:pic>
      <p:pic>
        <p:nvPicPr>
          <p:cNvPr id="181260" name="Picture 12" descr="Картинки по запросу скот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457200"/>
            <a:ext cx="1752600" cy="131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5181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качественная однородность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отдельные экземпляры денег должны быть одинаковыми; 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прочность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чтобы долгое время участвовать в обороте;</a:t>
            </a:r>
          </a:p>
          <a:p>
            <a:r>
              <a:rPr lang="ru-RU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сохраняемость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возможность длительного хранения денег; 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делимость и </a:t>
            </a:r>
            <a:r>
              <a:rPr lang="ru-RU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объединяемость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деньги должны быть способны к размену и объединению в более крупные денежные единицы; 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компактность –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высокая стоимость при маленькой массе;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узнаваемость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каждый должен быть способен определить их номинал; 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безопасность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наличие защиты от подделки, хищения и пр.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Что выбрать в качестве денег: свойства денег</a:t>
            </a:r>
            <a:endParaRPr lang="ru-RU" sz="4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золото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серебро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ru-RU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они долго сохраняют свою ценность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однородны по качеству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обладают делимостью и высокой стоимостью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(из-за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трудности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их добычи и обработки)</a:t>
            </a:r>
          </a:p>
          <a:p>
            <a:pPr>
              <a:buNone/>
            </a:pPr>
            <a:r>
              <a:rPr lang="ru-RU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тяжелые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небезопасные для хранения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легко подделать (обрезывание монет,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фальшивки)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стоимость зависит от доступа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 рудникам (на Руси в XII—XIV веках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был безмонетный период, когда приток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серебра из-за рубежа иссяк, а своих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серебряных месторождений не было).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ЭВОЛЮЦИЯ ДЕНЕГ: Товарные деньги</a:t>
            </a:r>
            <a:endParaRPr lang="ru-RU" sz="4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2274" name="Picture 2" descr="Картинки по запросу китай связки денег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5987" y="4038600"/>
            <a:ext cx="3498014" cy="2819401"/>
          </a:xfrm>
          <a:prstGeom prst="rect">
            <a:avLst/>
          </a:prstGeom>
          <a:noFill/>
        </p:spPr>
      </p:pic>
      <p:pic>
        <p:nvPicPr>
          <p:cNvPr id="9" name="Рисунок 8" descr="220px-1254_Blaffert_Hambur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348" y="0"/>
            <a:ext cx="1943652" cy="1828800"/>
          </a:xfrm>
          <a:prstGeom prst="rect">
            <a:avLst/>
          </a:prstGeom>
        </p:spPr>
      </p:pic>
      <p:pic>
        <p:nvPicPr>
          <p:cNvPr id="182276" name="Picture 4" descr="Картинки по запросу гурт монеты"/>
          <p:cNvPicPr>
            <a:picLocks noChangeAspect="1" noChangeArrowheads="1"/>
          </p:cNvPicPr>
          <p:nvPr/>
        </p:nvPicPr>
        <p:blipFill>
          <a:blip r:embed="rId4"/>
          <a:srcRect l="21314" t="14388" r="36219" b="52581"/>
          <a:stretch>
            <a:fillRect/>
          </a:stretch>
        </p:blipFill>
        <p:spPr bwMode="auto">
          <a:xfrm>
            <a:off x="6553200" y="2057400"/>
            <a:ext cx="25908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DDF7E2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DDF7E2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1079</Words>
  <Application>Microsoft Office PowerPoint</Application>
  <PresentationFormat>Экран (4:3)</PresentationFormat>
  <Paragraphs>205</Paragraphs>
  <Slides>29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Эркер</vt:lpstr>
      <vt:lpstr>Тема 9: Денежно-кредитная система</vt:lpstr>
      <vt:lpstr>Слайд 2</vt:lpstr>
      <vt:lpstr>Слайд 3</vt:lpstr>
      <vt:lpstr>Степень ликвидности активов</vt:lpstr>
      <vt:lpstr>Функции денег</vt:lpstr>
      <vt:lpstr>ЭВОЛЮЦИЯ ДЕНЕГ</vt:lpstr>
      <vt:lpstr>Разные денежные единицы: товарные деньги</vt:lpstr>
      <vt:lpstr>Что выбрать в качестве денег: свойства денег</vt:lpstr>
      <vt:lpstr>ЭВОЛЮЦИЯ ДЕНЕГ: Товарные деньги</vt:lpstr>
      <vt:lpstr>Порча монет: закон Коперника-Грэшема</vt:lpstr>
      <vt:lpstr>Виды стоимости денег</vt:lpstr>
      <vt:lpstr>2 основных вида денег: полноценные и неполноценные</vt:lpstr>
      <vt:lpstr>ЭВОЛЮЦИЯ ДЕНЕГ: Бумажные деньги</vt:lpstr>
      <vt:lpstr>Почему у государство монопольное право на выпуск денег?</vt:lpstr>
      <vt:lpstr>СОВРЕМЕННЫЕ ВИДЫ ДЕНЕГ</vt:lpstr>
      <vt:lpstr>Криптовалюта Bitcoin- деньги 21 века (с 2008 года) </vt:lpstr>
      <vt:lpstr>Вопрос 2. Денежно-кредитная система. Банки и их функции.</vt:lpstr>
      <vt:lpstr>Структура денежно-кредитной системы</vt:lpstr>
      <vt:lpstr>Функции центрального банка:</vt:lpstr>
      <vt:lpstr>Активные и пассивные операции банков</vt:lpstr>
      <vt:lpstr>Схема баланса Центрального банка</vt:lpstr>
      <vt:lpstr>Функции коммерческих банков:</vt:lpstr>
      <vt:lpstr>Специализированные финансовые учреждения</vt:lpstr>
      <vt:lpstr>Вопрос 3. Принципы кредитования. Кредит, его виды. </vt:lpstr>
      <vt:lpstr>Принципы кредитования</vt:lpstr>
      <vt:lpstr>Формы кредита:</vt:lpstr>
      <vt:lpstr>Прибыль банка =  Ссудный процент — Депозитный процент</vt:lpstr>
      <vt:lpstr>Вопрос 4. Денежно-кредитная система Республики Беларусь.</vt:lpstr>
      <vt:lpstr>Спасибо за внимание! Вопросы?</vt:lpstr>
    </vt:vector>
  </TitlesOfParts>
  <Company>Asbs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ket</dc:creator>
  <cp:lastModifiedBy>User</cp:lastModifiedBy>
  <cp:revision>324</cp:revision>
  <dcterms:created xsi:type="dcterms:W3CDTF">2005-11-15T18:07:50Z</dcterms:created>
  <dcterms:modified xsi:type="dcterms:W3CDTF">2018-11-16T23:41:36Z</dcterms:modified>
</cp:coreProperties>
</file>