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51"/>
  </p:notesMasterIdLst>
  <p:handoutMasterIdLst>
    <p:handoutMasterId r:id="rId52"/>
  </p:handoutMasterIdLst>
  <p:sldIdLst>
    <p:sldId id="256" r:id="rId2"/>
    <p:sldId id="575" r:id="rId3"/>
    <p:sldId id="596" r:id="rId4"/>
    <p:sldId id="576" r:id="rId5"/>
    <p:sldId id="581" r:id="rId6"/>
    <p:sldId id="582" r:id="rId7"/>
    <p:sldId id="583" r:id="rId8"/>
    <p:sldId id="577" r:id="rId9"/>
    <p:sldId id="587" r:id="rId10"/>
    <p:sldId id="526" r:id="rId11"/>
    <p:sldId id="527" r:id="rId12"/>
    <p:sldId id="531" r:id="rId13"/>
    <p:sldId id="586" r:id="rId14"/>
    <p:sldId id="579" r:id="rId15"/>
    <p:sldId id="580" r:id="rId16"/>
    <p:sldId id="597" r:id="rId17"/>
    <p:sldId id="530" r:id="rId18"/>
    <p:sldId id="529" r:id="rId19"/>
    <p:sldId id="488" r:id="rId20"/>
    <p:sldId id="585" r:id="rId21"/>
    <p:sldId id="588" r:id="rId22"/>
    <p:sldId id="528" r:id="rId23"/>
    <p:sldId id="589" r:id="rId24"/>
    <p:sldId id="532" r:id="rId25"/>
    <p:sldId id="533" r:id="rId26"/>
    <p:sldId id="535" r:id="rId27"/>
    <p:sldId id="536" r:id="rId28"/>
    <p:sldId id="537" r:id="rId29"/>
    <p:sldId id="538" r:id="rId30"/>
    <p:sldId id="556" r:id="rId31"/>
    <p:sldId id="539" r:id="rId32"/>
    <p:sldId id="584" r:id="rId33"/>
    <p:sldId id="540" r:id="rId34"/>
    <p:sldId id="543" r:id="rId35"/>
    <p:sldId id="544" r:id="rId36"/>
    <p:sldId id="545" r:id="rId37"/>
    <p:sldId id="569" r:id="rId38"/>
    <p:sldId id="570" r:id="rId39"/>
    <p:sldId id="557" r:id="rId40"/>
    <p:sldId id="558" r:id="rId41"/>
    <p:sldId id="547" r:id="rId42"/>
    <p:sldId id="595" r:id="rId43"/>
    <p:sldId id="593" r:id="rId44"/>
    <p:sldId id="594" r:id="rId45"/>
    <p:sldId id="548" r:id="rId46"/>
    <p:sldId id="551" r:id="rId47"/>
    <p:sldId id="559" r:id="rId48"/>
    <p:sldId id="552" r:id="rId49"/>
    <p:sldId id="525" r:id="rId50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D795A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2" autoAdjust="0"/>
    <p:restoredTop sz="94539" autoAdjust="0"/>
  </p:normalViewPr>
  <p:slideViewPr>
    <p:cSldViewPr>
      <p:cViewPr>
        <p:scale>
          <a:sx n="75" d="100"/>
          <a:sy n="75" d="100"/>
        </p:scale>
        <p:origin x="-1866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5C8E1-796D-4C7B-B367-FEEB9A3FB8C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5C7776-7886-4935-94F9-C1D0B1E475E2}">
      <dgm:prSet phldrT="[Текст]"/>
      <dgm:spPr/>
      <dgm:t>
        <a:bodyPr/>
        <a:lstStyle/>
        <a:p>
          <a:r>
            <a:rPr lang="ru-RU" dirty="0" smtClean="0"/>
            <a:t>Позитивная ЭТ</a:t>
          </a:r>
          <a:endParaRPr lang="ru-RU" dirty="0"/>
        </a:p>
      </dgm:t>
    </dgm:pt>
    <dgm:pt modelId="{3AA9F156-DE04-4F1D-AE14-980BBB5E1F25}" type="parTrans" cxnId="{5892145A-A852-4A0D-8125-543710863A28}">
      <dgm:prSet/>
      <dgm:spPr/>
      <dgm:t>
        <a:bodyPr/>
        <a:lstStyle/>
        <a:p>
          <a:endParaRPr lang="ru-RU"/>
        </a:p>
      </dgm:t>
    </dgm:pt>
    <dgm:pt modelId="{401F8CBE-CEA3-4C07-8BFE-B56F7A25870C}" type="sibTrans" cxnId="{5892145A-A852-4A0D-8125-543710863A28}">
      <dgm:prSet/>
      <dgm:spPr/>
      <dgm:t>
        <a:bodyPr/>
        <a:lstStyle/>
        <a:p>
          <a:endParaRPr lang="ru-RU"/>
        </a:p>
      </dgm:t>
    </dgm:pt>
    <dgm:pt modelId="{60C96973-478B-42EB-B6B8-532561CCEC79}">
      <dgm:prSet phldrT="[Текст]"/>
      <dgm:spPr/>
      <dgm:t>
        <a:bodyPr/>
        <a:lstStyle/>
        <a:p>
          <a:r>
            <a:rPr lang="ru-RU" dirty="0" smtClean="0">
              <a:latin typeface="Verdana" pitchFamily="34" charset="0"/>
              <a:ea typeface="Verdana" pitchFamily="34" charset="0"/>
              <a:cs typeface="Verdana" pitchFamily="34" charset="0"/>
            </a:rPr>
            <a:t>Знания о том, что есть</a:t>
          </a:r>
          <a:endParaRPr lang="ru-RU" dirty="0"/>
        </a:p>
      </dgm:t>
    </dgm:pt>
    <dgm:pt modelId="{1DF49876-1005-44A6-BBAB-1FA12B78D15F}" type="parTrans" cxnId="{1B3C2884-86C1-458D-8284-1D7B15DB7DAC}">
      <dgm:prSet/>
      <dgm:spPr/>
      <dgm:t>
        <a:bodyPr/>
        <a:lstStyle/>
        <a:p>
          <a:endParaRPr lang="ru-RU"/>
        </a:p>
      </dgm:t>
    </dgm:pt>
    <dgm:pt modelId="{5325F03F-4707-46AA-B231-6B80A62CA6C2}" type="sibTrans" cxnId="{1B3C2884-86C1-458D-8284-1D7B15DB7DAC}">
      <dgm:prSet/>
      <dgm:spPr/>
      <dgm:t>
        <a:bodyPr/>
        <a:lstStyle/>
        <a:p>
          <a:endParaRPr lang="ru-RU"/>
        </a:p>
      </dgm:t>
    </dgm:pt>
    <dgm:pt modelId="{92641590-6CD5-4120-8016-958933B43AE8}">
      <dgm:prSet phldrT="[Текст]"/>
      <dgm:spPr/>
      <dgm:t>
        <a:bodyPr/>
        <a:lstStyle/>
        <a:p>
          <a:r>
            <a:rPr lang="ru-RU" dirty="0" smtClean="0">
              <a:latin typeface="Verdana" pitchFamily="34" charset="0"/>
              <a:ea typeface="Verdana" pitchFamily="34" charset="0"/>
              <a:cs typeface="Verdana" pitchFamily="34" charset="0"/>
            </a:rPr>
            <a:t>Строит прогнозы</a:t>
          </a:r>
          <a:endParaRPr lang="ru-RU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C404043-B0C6-48F7-B906-5337EE493629}" type="parTrans" cxnId="{D83D860D-1CC9-46A4-87ED-5AC26732B88E}">
      <dgm:prSet/>
      <dgm:spPr/>
      <dgm:t>
        <a:bodyPr/>
        <a:lstStyle/>
        <a:p>
          <a:endParaRPr lang="ru-RU"/>
        </a:p>
      </dgm:t>
    </dgm:pt>
    <dgm:pt modelId="{7B5B4FD8-169F-4478-A5F5-E748033D25A6}" type="sibTrans" cxnId="{D83D860D-1CC9-46A4-87ED-5AC26732B88E}">
      <dgm:prSet/>
      <dgm:spPr/>
      <dgm:t>
        <a:bodyPr/>
        <a:lstStyle/>
        <a:p>
          <a:endParaRPr lang="ru-RU"/>
        </a:p>
      </dgm:t>
    </dgm:pt>
    <dgm:pt modelId="{79ED9F22-C0FA-4B8E-AC63-E8900A6DA9CF}">
      <dgm:prSet phldrT="[Текст]"/>
      <dgm:spPr/>
      <dgm:t>
        <a:bodyPr/>
        <a:lstStyle/>
        <a:p>
          <a:r>
            <a:rPr lang="ru-RU" dirty="0" smtClean="0"/>
            <a:t>Нормативная ЭТ</a:t>
          </a:r>
          <a:endParaRPr lang="ru-RU" dirty="0"/>
        </a:p>
      </dgm:t>
    </dgm:pt>
    <dgm:pt modelId="{2C61D506-8D18-4245-846D-5694315C1E48}" type="parTrans" cxnId="{66647C6C-A7D8-4C10-97C2-05DBBC0E8AAB}">
      <dgm:prSet/>
      <dgm:spPr/>
      <dgm:t>
        <a:bodyPr/>
        <a:lstStyle/>
        <a:p>
          <a:endParaRPr lang="ru-RU"/>
        </a:p>
      </dgm:t>
    </dgm:pt>
    <dgm:pt modelId="{CA95641E-A036-467F-957E-8C30C7D32414}" type="sibTrans" cxnId="{66647C6C-A7D8-4C10-97C2-05DBBC0E8AAB}">
      <dgm:prSet/>
      <dgm:spPr/>
      <dgm:t>
        <a:bodyPr/>
        <a:lstStyle/>
        <a:p>
          <a:endParaRPr lang="ru-RU"/>
        </a:p>
      </dgm:t>
    </dgm:pt>
    <dgm:pt modelId="{0ED782C3-F349-47F0-8DEF-FCD3E103D6E2}">
      <dgm:prSet phldrT="[Текст]"/>
      <dgm:spPr/>
      <dgm:t>
        <a:bodyPr/>
        <a:lstStyle/>
        <a:p>
          <a:r>
            <a:rPr lang="ru-RU" dirty="0" smtClean="0">
              <a:latin typeface="Verdana" pitchFamily="34" charset="0"/>
              <a:ea typeface="Verdana" pitchFamily="34" charset="0"/>
              <a:cs typeface="Verdana" pitchFamily="34" charset="0"/>
            </a:rPr>
            <a:t>Знания о том, что должно быть </a:t>
          </a:r>
          <a:endParaRPr lang="ru-RU" dirty="0"/>
        </a:p>
      </dgm:t>
    </dgm:pt>
    <dgm:pt modelId="{CA65C9D3-A9F1-4916-8C14-F9AD18F07201}" type="parTrans" cxnId="{804582CC-C9D6-4BC1-8011-A99070F4D79A}">
      <dgm:prSet/>
      <dgm:spPr/>
      <dgm:t>
        <a:bodyPr/>
        <a:lstStyle/>
        <a:p>
          <a:endParaRPr lang="ru-RU"/>
        </a:p>
      </dgm:t>
    </dgm:pt>
    <dgm:pt modelId="{BD0DB1CA-F3AF-4DA2-9847-203E03205B6B}" type="sibTrans" cxnId="{804582CC-C9D6-4BC1-8011-A99070F4D79A}">
      <dgm:prSet/>
      <dgm:spPr/>
      <dgm:t>
        <a:bodyPr/>
        <a:lstStyle/>
        <a:p>
          <a:endParaRPr lang="ru-RU"/>
        </a:p>
      </dgm:t>
    </dgm:pt>
    <dgm:pt modelId="{FB924CCA-5F96-436B-ABDF-C02B6EAA3554}">
      <dgm:prSet phldrT="[Текст]"/>
      <dgm:spPr/>
      <dgm:t>
        <a:bodyPr/>
        <a:lstStyle/>
        <a:p>
          <a:r>
            <a:rPr lang="ru-RU" dirty="0" smtClean="0"/>
            <a:t>Ставит цели и предлагает пути их достижения</a:t>
          </a:r>
          <a:endParaRPr lang="ru-RU" dirty="0"/>
        </a:p>
      </dgm:t>
    </dgm:pt>
    <dgm:pt modelId="{27E54F53-45F9-4B6D-B20E-A49F1B08F094}" type="parTrans" cxnId="{D5A73195-D133-4373-855B-2B0AFB38BB1E}">
      <dgm:prSet/>
      <dgm:spPr/>
      <dgm:t>
        <a:bodyPr/>
        <a:lstStyle/>
        <a:p>
          <a:endParaRPr lang="ru-RU"/>
        </a:p>
      </dgm:t>
    </dgm:pt>
    <dgm:pt modelId="{E53C2FE6-54E4-4357-AC30-CB31238C8189}" type="sibTrans" cxnId="{D5A73195-D133-4373-855B-2B0AFB38BB1E}">
      <dgm:prSet/>
      <dgm:spPr/>
      <dgm:t>
        <a:bodyPr/>
        <a:lstStyle/>
        <a:p>
          <a:endParaRPr lang="ru-RU"/>
        </a:p>
      </dgm:t>
    </dgm:pt>
    <dgm:pt modelId="{285549BE-D1CF-4F2D-A72E-4D83B2974397}">
      <dgm:prSet phldrT="[Текст]"/>
      <dgm:spPr/>
      <dgm:t>
        <a:bodyPr/>
        <a:lstStyle/>
        <a:p>
          <a:r>
            <a:rPr lang="ru-RU" dirty="0" smtClean="0"/>
            <a:t>Разрабатывает методы достижения целей, отслеживает результаты</a:t>
          </a:r>
          <a:endParaRPr lang="ru-RU" dirty="0"/>
        </a:p>
      </dgm:t>
    </dgm:pt>
    <dgm:pt modelId="{5CA41076-A25C-47E8-9225-1BE3E399E4EF}" type="parTrans" cxnId="{5595E9A9-9C26-4A25-8404-14DB024ECF2B}">
      <dgm:prSet/>
      <dgm:spPr/>
      <dgm:t>
        <a:bodyPr/>
        <a:lstStyle/>
        <a:p>
          <a:endParaRPr lang="ru-RU"/>
        </a:p>
      </dgm:t>
    </dgm:pt>
    <dgm:pt modelId="{DA35849B-B644-440D-BD5A-254DDE9C6B17}" type="sibTrans" cxnId="{5595E9A9-9C26-4A25-8404-14DB024ECF2B}">
      <dgm:prSet/>
      <dgm:spPr/>
      <dgm:t>
        <a:bodyPr/>
        <a:lstStyle/>
        <a:p>
          <a:endParaRPr lang="ru-RU"/>
        </a:p>
      </dgm:t>
    </dgm:pt>
    <dgm:pt modelId="{5728F943-A028-44A8-9C54-73895C67949A}" type="pres">
      <dgm:prSet presAssocID="{24A5C8E1-796D-4C7B-B367-FEEB9A3FB8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15C2668-D2BC-4EAA-8895-4A83C8185540}" type="pres">
      <dgm:prSet presAssocID="{8E5C7776-7886-4935-94F9-C1D0B1E475E2}" presName="root" presStyleCnt="0"/>
      <dgm:spPr/>
    </dgm:pt>
    <dgm:pt modelId="{6B695770-16C2-4943-B36B-6EDA4D70568E}" type="pres">
      <dgm:prSet presAssocID="{8E5C7776-7886-4935-94F9-C1D0B1E475E2}" presName="rootComposite" presStyleCnt="0"/>
      <dgm:spPr/>
    </dgm:pt>
    <dgm:pt modelId="{41A57404-62A5-4ACB-8F3F-95B62F9245E7}" type="pres">
      <dgm:prSet presAssocID="{8E5C7776-7886-4935-94F9-C1D0B1E475E2}" presName="rootText" presStyleLbl="node1" presStyleIdx="0" presStyleCnt="2" custScaleX="203118"/>
      <dgm:spPr/>
      <dgm:t>
        <a:bodyPr/>
        <a:lstStyle/>
        <a:p>
          <a:endParaRPr lang="ru-RU"/>
        </a:p>
      </dgm:t>
    </dgm:pt>
    <dgm:pt modelId="{4BABD4BE-C662-4EA3-B104-6CA85EADE89C}" type="pres">
      <dgm:prSet presAssocID="{8E5C7776-7886-4935-94F9-C1D0B1E475E2}" presName="rootConnector" presStyleLbl="node1" presStyleIdx="0" presStyleCnt="2"/>
      <dgm:spPr/>
      <dgm:t>
        <a:bodyPr/>
        <a:lstStyle/>
        <a:p>
          <a:endParaRPr lang="ru-RU"/>
        </a:p>
      </dgm:t>
    </dgm:pt>
    <dgm:pt modelId="{32C9D9BC-7160-4647-A2DD-E35597DB974D}" type="pres">
      <dgm:prSet presAssocID="{8E5C7776-7886-4935-94F9-C1D0B1E475E2}" presName="childShape" presStyleCnt="0"/>
      <dgm:spPr/>
    </dgm:pt>
    <dgm:pt modelId="{CCF5B37F-BFFC-417E-820C-F8FFFD8DB5F5}" type="pres">
      <dgm:prSet presAssocID="{1DF49876-1005-44A6-BBAB-1FA12B78D15F}" presName="Name13" presStyleLbl="parChTrans1D2" presStyleIdx="0" presStyleCnt="5"/>
      <dgm:spPr/>
      <dgm:t>
        <a:bodyPr/>
        <a:lstStyle/>
        <a:p>
          <a:endParaRPr lang="ru-RU"/>
        </a:p>
      </dgm:t>
    </dgm:pt>
    <dgm:pt modelId="{9F515BD7-3F14-4922-87C5-FDFC04A37818}" type="pres">
      <dgm:prSet presAssocID="{60C96973-478B-42EB-B6B8-532561CCEC79}" presName="childText" presStyleLbl="bgAcc1" presStyleIdx="0" presStyleCnt="5" custScaleX="2186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034DC8-8E34-4450-A03E-D1AB6E67C57D}" type="pres">
      <dgm:prSet presAssocID="{5CA41076-A25C-47E8-9225-1BE3E399E4EF}" presName="Name13" presStyleLbl="parChTrans1D2" presStyleIdx="1" presStyleCnt="5"/>
      <dgm:spPr/>
      <dgm:t>
        <a:bodyPr/>
        <a:lstStyle/>
        <a:p>
          <a:endParaRPr lang="ru-RU"/>
        </a:p>
      </dgm:t>
    </dgm:pt>
    <dgm:pt modelId="{CD50B3F0-D6A6-4779-A562-219D53BDF510}" type="pres">
      <dgm:prSet presAssocID="{285549BE-D1CF-4F2D-A72E-4D83B2974397}" presName="childText" presStyleLbl="bgAcc1" presStyleIdx="1" presStyleCnt="5" custScaleX="2169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09989E-118C-4A3A-B7D2-9C2556156753}" type="pres">
      <dgm:prSet presAssocID="{DC404043-B0C6-48F7-B906-5337EE493629}" presName="Name13" presStyleLbl="parChTrans1D2" presStyleIdx="2" presStyleCnt="5"/>
      <dgm:spPr/>
      <dgm:t>
        <a:bodyPr/>
        <a:lstStyle/>
        <a:p>
          <a:endParaRPr lang="ru-RU"/>
        </a:p>
      </dgm:t>
    </dgm:pt>
    <dgm:pt modelId="{8CECD39A-E2D4-4CF4-843C-94DAF32B14FC}" type="pres">
      <dgm:prSet presAssocID="{92641590-6CD5-4120-8016-958933B43AE8}" presName="childText" presStyleLbl="bgAcc1" presStyleIdx="2" presStyleCnt="5" custScaleX="2168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7CBE89-D096-4795-B98A-3116E93F16FD}" type="pres">
      <dgm:prSet presAssocID="{79ED9F22-C0FA-4B8E-AC63-E8900A6DA9CF}" presName="root" presStyleCnt="0"/>
      <dgm:spPr/>
    </dgm:pt>
    <dgm:pt modelId="{5EC646A1-6B45-4D6D-8F01-61BC1671B1D5}" type="pres">
      <dgm:prSet presAssocID="{79ED9F22-C0FA-4B8E-AC63-E8900A6DA9CF}" presName="rootComposite" presStyleCnt="0"/>
      <dgm:spPr/>
    </dgm:pt>
    <dgm:pt modelId="{D3DF80E4-27D9-456D-85FC-072F9441C446}" type="pres">
      <dgm:prSet presAssocID="{79ED9F22-C0FA-4B8E-AC63-E8900A6DA9CF}" presName="rootText" presStyleLbl="node1" presStyleIdx="1" presStyleCnt="2" custScaleX="179089"/>
      <dgm:spPr/>
      <dgm:t>
        <a:bodyPr/>
        <a:lstStyle/>
        <a:p>
          <a:endParaRPr lang="ru-RU"/>
        </a:p>
      </dgm:t>
    </dgm:pt>
    <dgm:pt modelId="{FA5A441C-F8AF-4398-90DA-718281B59D37}" type="pres">
      <dgm:prSet presAssocID="{79ED9F22-C0FA-4B8E-AC63-E8900A6DA9CF}" presName="rootConnector" presStyleLbl="node1" presStyleIdx="1" presStyleCnt="2"/>
      <dgm:spPr/>
      <dgm:t>
        <a:bodyPr/>
        <a:lstStyle/>
        <a:p>
          <a:endParaRPr lang="ru-RU"/>
        </a:p>
      </dgm:t>
    </dgm:pt>
    <dgm:pt modelId="{8FC0A0AE-019E-4F0F-A62C-85C9594FFF49}" type="pres">
      <dgm:prSet presAssocID="{79ED9F22-C0FA-4B8E-AC63-E8900A6DA9CF}" presName="childShape" presStyleCnt="0"/>
      <dgm:spPr/>
    </dgm:pt>
    <dgm:pt modelId="{CC5018D1-D21D-473E-9C86-D10F937E3DAD}" type="pres">
      <dgm:prSet presAssocID="{CA65C9D3-A9F1-4916-8C14-F9AD18F07201}" presName="Name13" presStyleLbl="parChTrans1D2" presStyleIdx="3" presStyleCnt="5"/>
      <dgm:spPr/>
      <dgm:t>
        <a:bodyPr/>
        <a:lstStyle/>
        <a:p>
          <a:endParaRPr lang="ru-RU"/>
        </a:p>
      </dgm:t>
    </dgm:pt>
    <dgm:pt modelId="{36B14D81-5FBA-4EA5-B88A-8BA12D0314B9}" type="pres">
      <dgm:prSet presAssocID="{0ED782C3-F349-47F0-8DEF-FCD3E103D6E2}" presName="childText" presStyleLbl="bgAcc1" presStyleIdx="3" presStyleCnt="5" custScaleX="1824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A205F9-C882-4C2B-A227-99CBD7A9C70E}" type="pres">
      <dgm:prSet presAssocID="{27E54F53-45F9-4B6D-B20E-A49F1B08F094}" presName="Name13" presStyleLbl="parChTrans1D2" presStyleIdx="4" presStyleCnt="5"/>
      <dgm:spPr/>
      <dgm:t>
        <a:bodyPr/>
        <a:lstStyle/>
        <a:p>
          <a:endParaRPr lang="ru-RU"/>
        </a:p>
      </dgm:t>
    </dgm:pt>
    <dgm:pt modelId="{79549A90-397A-4A08-AB58-426B3EE99539}" type="pres">
      <dgm:prSet presAssocID="{FB924CCA-5F96-436B-ABDF-C02B6EAA3554}" presName="childText" presStyleLbl="bgAcc1" presStyleIdx="4" presStyleCnt="5" custScaleX="1859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7F9518-3E5C-4F8F-86C1-9FCB7E00A1A6}" type="presOf" srcId="{1DF49876-1005-44A6-BBAB-1FA12B78D15F}" destId="{CCF5B37F-BFFC-417E-820C-F8FFFD8DB5F5}" srcOrd="0" destOrd="0" presId="urn:microsoft.com/office/officeart/2005/8/layout/hierarchy3"/>
    <dgm:cxn modelId="{D5A73195-D133-4373-855B-2B0AFB38BB1E}" srcId="{79ED9F22-C0FA-4B8E-AC63-E8900A6DA9CF}" destId="{FB924CCA-5F96-436B-ABDF-C02B6EAA3554}" srcOrd="1" destOrd="0" parTransId="{27E54F53-45F9-4B6D-B20E-A49F1B08F094}" sibTransId="{E53C2FE6-54E4-4357-AC30-CB31238C8189}"/>
    <dgm:cxn modelId="{AA23A5FA-1267-40A9-8FBA-6A43B9BADDFD}" type="presOf" srcId="{DC404043-B0C6-48F7-B906-5337EE493629}" destId="{C209989E-118C-4A3A-B7D2-9C2556156753}" srcOrd="0" destOrd="0" presId="urn:microsoft.com/office/officeart/2005/8/layout/hierarchy3"/>
    <dgm:cxn modelId="{D83D860D-1CC9-46A4-87ED-5AC26732B88E}" srcId="{8E5C7776-7886-4935-94F9-C1D0B1E475E2}" destId="{92641590-6CD5-4120-8016-958933B43AE8}" srcOrd="2" destOrd="0" parTransId="{DC404043-B0C6-48F7-B906-5337EE493629}" sibTransId="{7B5B4FD8-169F-4478-A5F5-E748033D25A6}"/>
    <dgm:cxn modelId="{D0D977E6-D1EB-4C13-874A-D397C688AF0A}" type="presOf" srcId="{0ED782C3-F349-47F0-8DEF-FCD3E103D6E2}" destId="{36B14D81-5FBA-4EA5-B88A-8BA12D0314B9}" srcOrd="0" destOrd="0" presId="urn:microsoft.com/office/officeart/2005/8/layout/hierarchy3"/>
    <dgm:cxn modelId="{2D18126C-03A1-43EF-8B42-EDFBDE9112C6}" type="presOf" srcId="{79ED9F22-C0FA-4B8E-AC63-E8900A6DA9CF}" destId="{FA5A441C-F8AF-4398-90DA-718281B59D37}" srcOrd="1" destOrd="0" presId="urn:microsoft.com/office/officeart/2005/8/layout/hierarchy3"/>
    <dgm:cxn modelId="{B90EDABF-9FB7-43CF-A680-302F2974AB45}" type="presOf" srcId="{8E5C7776-7886-4935-94F9-C1D0B1E475E2}" destId="{41A57404-62A5-4ACB-8F3F-95B62F9245E7}" srcOrd="0" destOrd="0" presId="urn:microsoft.com/office/officeart/2005/8/layout/hierarchy3"/>
    <dgm:cxn modelId="{9560E085-141B-44D0-A67E-D4BAF4F0A89E}" type="presOf" srcId="{79ED9F22-C0FA-4B8E-AC63-E8900A6DA9CF}" destId="{D3DF80E4-27D9-456D-85FC-072F9441C446}" srcOrd="0" destOrd="0" presId="urn:microsoft.com/office/officeart/2005/8/layout/hierarchy3"/>
    <dgm:cxn modelId="{02787651-C5E4-4A3D-8FB8-CEC8F6565DAD}" type="presOf" srcId="{285549BE-D1CF-4F2D-A72E-4D83B2974397}" destId="{CD50B3F0-D6A6-4779-A562-219D53BDF510}" srcOrd="0" destOrd="0" presId="urn:microsoft.com/office/officeart/2005/8/layout/hierarchy3"/>
    <dgm:cxn modelId="{351F028E-0703-41B3-AD9C-23FDE32867CF}" type="presOf" srcId="{5CA41076-A25C-47E8-9225-1BE3E399E4EF}" destId="{62034DC8-8E34-4450-A03E-D1AB6E67C57D}" srcOrd="0" destOrd="0" presId="urn:microsoft.com/office/officeart/2005/8/layout/hierarchy3"/>
    <dgm:cxn modelId="{6CCCFC7E-F2AE-4B05-A101-65CAF6DA984B}" type="presOf" srcId="{FB924CCA-5F96-436B-ABDF-C02B6EAA3554}" destId="{79549A90-397A-4A08-AB58-426B3EE99539}" srcOrd="0" destOrd="0" presId="urn:microsoft.com/office/officeart/2005/8/layout/hierarchy3"/>
    <dgm:cxn modelId="{E8977E70-7205-433F-B1E7-6AB6F7CB56BB}" type="presOf" srcId="{CA65C9D3-A9F1-4916-8C14-F9AD18F07201}" destId="{CC5018D1-D21D-473E-9C86-D10F937E3DAD}" srcOrd="0" destOrd="0" presId="urn:microsoft.com/office/officeart/2005/8/layout/hierarchy3"/>
    <dgm:cxn modelId="{E4FF003F-232C-4E08-A086-C0A794589087}" type="presOf" srcId="{8E5C7776-7886-4935-94F9-C1D0B1E475E2}" destId="{4BABD4BE-C662-4EA3-B104-6CA85EADE89C}" srcOrd="1" destOrd="0" presId="urn:microsoft.com/office/officeart/2005/8/layout/hierarchy3"/>
    <dgm:cxn modelId="{5892145A-A852-4A0D-8125-543710863A28}" srcId="{24A5C8E1-796D-4C7B-B367-FEEB9A3FB8C3}" destId="{8E5C7776-7886-4935-94F9-C1D0B1E475E2}" srcOrd="0" destOrd="0" parTransId="{3AA9F156-DE04-4F1D-AE14-980BBB5E1F25}" sibTransId="{401F8CBE-CEA3-4C07-8BFE-B56F7A25870C}"/>
    <dgm:cxn modelId="{5595E9A9-9C26-4A25-8404-14DB024ECF2B}" srcId="{8E5C7776-7886-4935-94F9-C1D0B1E475E2}" destId="{285549BE-D1CF-4F2D-A72E-4D83B2974397}" srcOrd="1" destOrd="0" parTransId="{5CA41076-A25C-47E8-9225-1BE3E399E4EF}" sibTransId="{DA35849B-B644-440D-BD5A-254DDE9C6B17}"/>
    <dgm:cxn modelId="{66647C6C-A7D8-4C10-97C2-05DBBC0E8AAB}" srcId="{24A5C8E1-796D-4C7B-B367-FEEB9A3FB8C3}" destId="{79ED9F22-C0FA-4B8E-AC63-E8900A6DA9CF}" srcOrd="1" destOrd="0" parTransId="{2C61D506-8D18-4245-846D-5694315C1E48}" sibTransId="{CA95641E-A036-467F-957E-8C30C7D32414}"/>
    <dgm:cxn modelId="{8EDC7E27-1BDE-4C89-89E5-E154DE982AD3}" type="presOf" srcId="{60C96973-478B-42EB-B6B8-532561CCEC79}" destId="{9F515BD7-3F14-4922-87C5-FDFC04A37818}" srcOrd="0" destOrd="0" presId="urn:microsoft.com/office/officeart/2005/8/layout/hierarchy3"/>
    <dgm:cxn modelId="{1B3C2884-86C1-458D-8284-1D7B15DB7DAC}" srcId="{8E5C7776-7886-4935-94F9-C1D0B1E475E2}" destId="{60C96973-478B-42EB-B6B8-532561CCEC79}" srcOrd="0" destOrd="0" parTransId="{1DF49876-1005-44A6-BBAB-1FA12B78D15F}" sibTransId="{5325F03F-4707-46AA-B231-6B80A62CA6C2}"/>
    <dgm:cxn modelId="{6262DADF-D86C-45CD-9A26-0B1DF610C56A}" type="presOf" srcId="{24A5C8E1-796D-4C7B-B367-FEEB9A3FB8C3}" destId="{5728F943-A028-44A8-9C54-73895C67949A}" srcOrd="0" destOrd="0" presId="urn:microsoft.com/office/officeart/2005/8/layout/hierarchy3"/>
    <dgm:cxn modelId="{91ACFA9D-F493-439F-BA18-159C2C930C06}" type="presOf" srcId="{27E54F53-45F9-4B6D-B20E-A49F1B08F094}" destId="{35A205F9-C882-4C2B-A227-99CBD7A9C70E}" srcOrd="0" destOrd="0" presId="urn:microsoft.com/office/officeart/2005/8/layout/hierarchy3"/>
    <dgm:cxn modelId="{804582CC-C9D6-4BC1-8011-A99070F4D79A}" srcId="{79ED9F22-C0FA-4B8E-AC63-E8900A6DA9CF}" destId="{0ED782C3-F349-47F0-8DEF-FCD3E103D6E2}" srcOrd="0" destOrd="0" parTransId="{CA65C9D3-A9F1-4916-8C14-F9AD18F07201}" sibTransId="{BD0DB1CA-F3AF-4DA2-9847-203E03205B6B}"/>
    <dgm:cxn modelId="{6552678C-FB96-43B6-91E8-2E05FC891518}" type="presOf" srcId="{92641590-6CD5-4120-8016-958933B43AE8}" destId="{8CECD39A-E2D4-4CF4-843C-94DAF32B14FC}" srcOrd="0" destOrd="0" presId="urn:microsoft.com/office/officeart/2005/8/layout/hierarchy3"/>
    <dgm:cxn modelId="{862E6FD2-8B5C-46B3-B89D-1282F3BD7819}" type="presParOf" srcId="{5728F943-A028-44A8-9C54-73895C67949A}" destId="{F15C2668-D2BC-4EAA-8895-4A83C8185540}" srcOrd="0" destOrd="0" presId="urn:microsoft.com/office/officeart/2005/8/layout/hierarchy3"/>
    <dgm:cxn modelId="{9C65E1D8-EECC-465D-8D89-9636535580B0}" type="presParOf" srcId="{F15C2668-D2BC-4EAA-8895-4A83C8185540}" destId="{6B695770-16C2-4943-B36B-6EDA4D70568E}" srcOrd="0" destOrd="0" presId="urn:microsoft.com/office/officeart/2005/8/layout/hierarchy3"/>
    <dgm:cxn modelId="{433510A6-CF3D-4018-99C3-4A5A426B03B7}" type="presParOf" srcId="{6B695770-16C2-4943-B36B-6EDA4D70568E}" destId="{41A57404-62A5-4ACB-8F3F-95B62F9245E7}" srcOrd="0" destOrd="0" presId="urn:microsoft.com/office/officeart/2005/8/layout/hierarchy3"/>
    <dgm:cxn modelId="{C7CE03A9-FE80-4F41-A438-7EA487F77D7B}" type="presParOf" srcId="{6B695770-16C2-4943-B36B-6EDA4D70568E}" destId="{4BABD4BE-C662-4EA3-B104-6CA85EADE89C}" srcOrd="1" destOrd="0" presId="urn:microsoft.com/office/officeart/2005/8/layout/hierarchy3"/>
    <dgm:cxn modelId="{B06B0E6F-6E6F-46C9-8527-0E319ACCE7F2}" type="presParOf" srcId="{F15C2668-D2BC-4EAA-8895-4A83C8185540}" destId="{32C9D9BC-7160-4647-A2DD-E35597DB974D}" srcOrd="1" destOrd="0" presId="urn:microsoft.com/office/officeart/2005/8/layout/hierarchy3"/>
    <dgm:cxn modelId="{4EAEBEBC-5F46-420B-B25D-1ACB080F4026}" type="presParOf" srcId="{32C9D9BC-7160-4647-A2DD-E35597DB974D}" destId="{CCF5B37F-BFFC-417E-820C-F8FFFD8DB5F5}" srcOrd="0" destOrd="0" presId="urn:microsoft.com/office/officeart/2005/8/layout/hierarchy3"/>
    <dgm:cxn modelId="{28C8DBAD-0923-4E44-B8D9-8F5BE4AC5C67}" type="presParOf" srcId="{32C9D9BC-7160-4647-A2DD-E35597DB974D}" destId="{9F515BD7-3F14-4922-87C5-FDFC04A37818}" srcOrd="1" destOrd="0" presId="urn:microsoft.com/office/officeart/2005/8/layout/hierarchy3"/>
    <dgm:cxn modelId="{30FD0D12-CDC0-44A5-8438-7A74F780DD8E}" type="presParOf" srcId="{32C9D9BC-7160-4647-A2DD-E35597DB974D}" destId="{62034DC8-8E34-4450-A03E-D1AB6E67C57D}" srcOrd="2" destOrd="0" presId="urn:microsoft.com/office/officeart/2005/8/layout/hierarchy3"/>
    <dgm:cxn modelId="{7F5F7895-264B-4015-8B68-88903D01950B}" type="presParOf" srcId="{32C9D9BC-7160-4647-A2DD-E35597DB974D}" destId="{CD50B3F0-D6A6-4779-A562-219D53BDF510}" srcOrd="3" destOrd="0" presId="urn:microsoft.com/office/officeart/2005/8/layout/hierarchy3"/>
    <dgm:cxn modelId="{F279F81A-BDF2-4970-BAB8-E1798B3E608B}" type="presParOf" srcId="{32C9D9BC-7160-4647-A2DD-E35597DB974D}" destId="{C209989E-118C-4A3A-B7D2-9C2556156753}" srcOrd="4" destOrd="0" presId="urn:microsoft.com/office/officeart/2005/8/layout/hierarchy3"/>
    <dgm:cxn modelId="{F082B426-1180-4289-825E-1D0683E5EA6C}" type="presParOf" srcId="{32C9D9BC-7160-4647-A2DD-E35597DB974D}" destId="{8CECD39A-E2D4-4CF4-843C-94DAF32B14FC}" srcOrd="5" destOrd="0" presId="urn:microsoft.com/office/officeart/2005/8/layout/hierarchy3"/>
    <dgm:cxn modelId="{75890DB0-A55E-4CBE-9B25-9E62756D9DCD}" type="presParOf" srcId="{5728F943-A028-44A8-9C54-73895C67949A}" destId="{127CBE89-D096-4795-B98A-3116E93F16FD}" srcOrd="1" destOrd="0" presId="urn:microsoft.com/office/officeart/2005/8/layout/hierarchy3"/>
    <dgm:cxn modelId="{FF913F4B-DCAE-4A61-96CF-52E511409038}" type="presParOf" srcId="{127CBE89-D096-4795-B98A-3116E93F16FD}" destId="{5EC646A1-6B45-4D6D-8F01-61BC1671B1D5}" srcOrd="0" destOrd="0" presId="urn:microsoft.com/office/officeart/2005/8/layout/hierarchy3"/>
    <dgm:cxn modelId="{12EDFF45-66B9-42F9-9024-27E3D305E00F}" type="presParOf" srcId="{5EC646A1-6B45-4D6D-8F01-61BC1671B1D5}" destId="{D3DF80E4-27D9-456D-85FC-072F9441C446}" srcOrd="0" destOrd="0" presId="urn:microsoft.com/office/officeart/2005/8/layout/hierarchy3"/>
    <dgm:cxn modelId="{FD0954CF-22E6-4A8F-9563-73363DDCD4AB}" type="presParOf" srcId="{5EC646A1-6B45-4D6D-8F01-61BC1671B1D5}" destId="{FA5A441C-F8AF-4398-90DA-718281B59D37}" srcOrd="1" destOrd="0" presId="urn:microsoft.com/office/officeart/2005/8/layout/hierarchy3"/>
    <dgm:cxn modelId="{88A1476E-B337-4EC0-911F-C61E91F38396}" type="presParOf" srcId="{127CBE89-D096-4795-B98A-3116E93F16FD}" destId="{8FC0A0AE-019E-4F0F-A62C-85C9594FFF49}" srcOrd="1" destOrd="0" presId="urn:microsoft.com/office/officeart/2005/8/layout/hierarchy3"/>
    <dgm:cxn modelId="{2F269C6D-AB26-4DBE-AE38-4560BACFDF40}" type="presParOf" srcId="{8FC0A0AE-019E-4F0F-A62C-85C9594FFF49}" destId="{CC5018D1-D21D-473E-9C86-D10F937E3DAD}" srcOrd="0" destOrd="0" presId="urn:microsoft.com/office/officeart/2005/8/layout/hierarchy3"/>
    <dgm:cxn modelId="{F07CE89D-9CC6-44A9-9EA8-9A634933EC9C}" type="presParOf" srcId="{8FC0A0AE-019E-4F0F-A62C-85C9594FFF49}" destId="{36B14D81-5FBA-4EA5-B88A-8BA12D0314B9}" srcOrd="1" destOrd="0" presId="urn:microsoft.com/office/officeart/2005/8/layout/hierarchy3"/>
    <dgm:cxn modelId="{2EE9B90B-469D-4759-8C05-2B52EF909CFA}" type="presParOf" srcId="{8FC0A0AE-019E-4F0F-A62C-85C9594FFF49}" destId="{35A205F9-C882-4C2B-A227-99CBD7A9C70E}" srcOrd="2" destOrd="0" presId="urn:microsoft.com/office/officeart/2005/8/layout/hierarchy3"/>
    <dgm:cxn modelId="{ADD9B831-14AB-4D8D-BF1A-CD7E0C5C3467}" type="presParOf" srcId="{8FC0A0AE-019E-4F0F-A62C-85C9594FFF49}" destId="{79549A90-397A-4A08-AB58-426B3EE9953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2DD3-6095-4CD2-8AE9-FBDECC581CAF}" type="datetimeFigureOut">
              <a:rPr lang="ru-RU" smtClean="0"/>
              <a:pPr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81A8-5A31-488C-BAC1-3876511307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C942D3-7B7D-419D-B266-1E28FC7C4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942D3-7B7D-419D-B266-1E28FC7C41A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D53EF28D-D1BA-4631-817E-F106FB97F3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63A1C-0917-4C47-A953-F738D16CE48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0CF7A-21DC-402D-B593-CAA91D931E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923C07B-EB22-4CAB-816F-7BC0663506D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DEF73F27-7415-49D5-971F-744A705952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27659-556D-471F-A7A3-0D9488ADAD7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E5E0-C606-44E2-8E8C-56D0F6A032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33724F1-55A8-4F3E-8248-2D99BC94A6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707F3-009F-4559-903A-7294366AD3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363FF55-2B81-4C63-B589-3C1567D7EF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A8DE65C-858E-4346-9CCB-CECFB3EE41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64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2148BD-81B3-4769-B659-8B204CD685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k.com/memicromacro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ru.wikipedia.org/wiki/%D0%9A%D0%B5%D0%B9%D0%BD%D1%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ru.wikipedia.org/wiki/%D0%A0%D0%BE%D0%B1%D0%B8%D0%BD%D1%81%D0%BE%D0%BD,_%D0%94%D0%B6%D0%BE%D0%B0%D0%BD_%D0%92%D0%B0%D0%B9%D0%BE%D0%BB%D0%B5%D1%82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6781800" cy="3429000"/>
          </a:xfrm>
        </p:spPr>
        <p:txBody>
          <a:bodyPr anchor="ctr">
            <a:noAutofit/>
          </a:bodyPr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Лекция  1. Введение в основы экономики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Общая информация о курсе «Экономическая теория»</a:t>
            </a:r>
            <a:endParaRPr lang="ru-RU" sz="4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лекции</a:t>
            </a:r>
          </a:p>
          <a:p>
            <a:pPr lvl="0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 семинаров (?)</a:t>
            </a:r>
          </a:p>
          <a:p>
            <a:pPr lvl="0"/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Январь 2020: поточная конференция, консультация, экзамен.</a:t>
            </a:r>
          </a:p>
          <a:p>
            <a:pPr lvl="0">
              <a:buNone/>
            </a:pPr>
            <a:endParaRPr lang="ru-RU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Базовая литература: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924800" cy="487375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Экономическая теория: учеб. пособие / под общ. ред. А.В. Бондаря, В.А.Воробьева. – Минск: БГЭУ</a:t>
            </a:r>
          </a:p>
          <a:p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Макконнелл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К.Р. </a:t>
            </a:r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Экономикс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принципы, проблемы и политика: учеб. / К.Р. </a:t>
            </a:r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Макконнелл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С.Л. </a:t>
            </a:r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Брю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Ш. М. </a:t>
            </a:r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Флинн</a:t>
            </a:r>
            <a:endParaRPr lang="ru-RU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Мэнкью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Н.Г. Принципы </a:t>
            </a:r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экономикс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ru-RU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Хейне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П.  Экономический образ мышления</a:t>
            </a:r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 1. ЭКОНОМИЧЕСКАЯ ТЕОРИЯ: ПРЕДМЕТ И МЕТОД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Общая и частные экономические науки. Разделы  экономической теории.</a:t>
            </a:r>
          </a:p>
          <a:p>
            <a:pPr marL="0" lvl="0" indent="0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Предмет и функции экономической теории. Экономические категории и экономические законы. </a:t>
            </a:r>
          </a:p>
          <a:p>
            <a:pPr marL="0" lvl="0" indent="0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Экономическая теория, прогнозы  и экономическая политика. Позитивная и нормативная экономическая теория. </a:t>
            </a:r>
          </a:p>
          <a:p>
            <a:pPr marL="0" lvl="0" indent="0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4. Методы экономической науки: общие и частные. Предельный, функциональный и равновесный анализ.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71600"/>
            <a:ext cx="8382000" cy="4867275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ru-RU" sz="4000" dirty="0" smtClean="0"/>
              <a:t>«Смею утверждать, что все мы, кто учит студентов, грешны в том, что рассказываем гораздо больше, чем им хочется — или нужно — знать. Я бы даже предположил, что фактически мы рассказываем о наших предметах больше, чем считаем необходимым знать о них сами. В этом — одна из причин, почему при чтении лекций мы испытываем потребность в записях.»</a:t>
            </a:r>
          </a:p>
          <a:p>
            <a:pPr marL="0" algn="r">
              <a:spcBef>
                <a:spcPts val="0"/>
              </a:spcBef>
              <a:buNone/>
            </a:pPr>
            <a:r>
              <a:rPr lang="ru-RU" sz="4000" dirty="0" smtClean="0"/>
              <a:t>	(</a:t>
            </a:r>
            <a:r>
              <a:rPr lang="ru-RU" sz="4000" dirty="0" err="1" smtClean="0"/>
              <a:t>Ноэль</a:t>
            </a:r>
            <a:r>
              <a:rPr lang="ru-RU" sz="4000" dirty="0" smtClean="0"/>
              <a:t> </a:t>
            </a:r>
            <a:r>
              <a:rPr lang="ru-RU" sz="4000" dirty="0" err="1" smtClean="0"/>
              <a:t>Мак-Инис</a:t>
            </a:r>
            <a:r>
              <a:rPr lang="ru-RU" sz="4000" dirty="0" smtClean="0"/>
              <a:t>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188913"/>
            <a:ext cx="7962900" cy="10795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ru-RU" altLang="ru-RU" sz="3200" b="1" dirty="0" smtClean="0"/>
              <a:t>Перед тем как начнем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ru-RU" sz="66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Экономика – это о чем?</a:t>
            </a:r>
            <a:endParaRPr lang="ru-RU" sz="66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792162"/>
          </a:xfrm>
        </p:spPr>
        <p:txBody>
          <a:bodyPr anchor="t"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Что из этого будут или уже исследовали экономисты?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05800" cy="556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Почему сложно купить хороший подержанный автомобиль.</a:t>
            </a:r>
          </a:p>
          <a:p>
            <a:r>
              <a:rPr lang="ru-RU" dirty="0" smtClean="0"/>
              <a:t>Исчезновение спряжений глаголов в английском языке.</a:t>
            </a:r>
          </a:p>
          <a:p>
            <a:r>
              <a:rPr lang="ru-RU" dirty="0" smtClean="0"/>
              <a:t>Цены на недвижимость.</a:t>
            </a:r>
          </a:p>
          <a:p>
            <a:r>
              <a:rPr lang="ru-RU" dirty="0" smtClean="0"/>
              <a:t>Безопаснее ли ездить на велосипеде в шлеме или без него.</a:t>
            </a:r>
          </a:p>
          <a:p>
            <a:r>
              <a:rPr lang="ru-RU" dirty="0" smtClean="0"/>
              <a:t>Различные стоимости страховки.</a:t>
            </a:r>
          </a:p>
          <a:p>
            <a:r>
              <a:rPr lang="ru-RU" dirty="0" smtClean="0"/>
              <a:t>Влияние кишечных паразитов на мозг.</a:t>
            </a:r>
          </a:p>
          <a:p>
            <a:r>
              <a:rPr lang="ru-RU" dirty="0" smtClean="0"/>
              <a:t>Хорошая ли идея оставлять миску с кешью на столе перед обедом.</a:t>
            </a:r>
          </a:p>
          <a:p>
            <a:r>
              <a:rPr lang="ru-RU" dirty="0" smtClean="0"/>
              <a:t>Распределение студентов по специальностям в ВУЗе.</a:t>
            </a:r>
          </a:p>
          <a:p>
            <a:r>
              <a:rPr lang="ru-RU" dirty="0" smtClean="0"/>
              <a:t>Поиск романтического партнера.</a:t>
            </a:r>
          </a:p>
          <a:p>
            <a:r>
              <a:rPr lang="ru-RU" dirty="0" smtClean="0"/>
              <a:t>Обесценивание денег.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1000" y="1905000"/>
            <a:ext cx="72390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09600" y="1905000"/>
            <a:ext cx="70104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57200" y="4038600"/>
            <a:ext cx="72390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85800" y="4038600"/>
            <a:ext cx="7010400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762000"/>
            <a:ext cx="485518" cy="5562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 1  2 3 4 56 7 89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60198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10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Дом\Pictures\Для презентаций\'dn\168441704x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1000"/>
            <a:ext cx="4000500" cy="607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Экономика стала "научной империей"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Содержимое 3" descr="konturnaya-karta-mir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6271" y="1828800"/>
            <a:ext cx="8520529" cy="4686834"/>
          </a:xfrm>
        </p:spPr>
      </p:pic>
      <p:sp>
        <p:nvSpPr>
          <p:cNvPr id="6" name="TextBox 5"/>
          <p:cNvSpPr txBox="1"/>
          <p:nvPr/>
        </p:nvSpPr>
        <p:spPr>
          <a:xfrm>
            <a:off x="5105400" y="3505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Экономика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2438400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Социология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Психология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4800600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Право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419600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Урбанистика</a:t>
            </a:r>
            <a:endParaRPr lang="ru-RU" sz="3200" dirty="0"/>
          </a:p>
        </p:txBody>
      </p:sp>
      <p:sp>
        <p:nvSpPr>
          <p:cNvPr id="12" name="Стрелка вправо 11"/>
          <p:cNvSpPr/>
          <p:nvPr/>
        </p:nvSpPr>
        <p:spPr>
          <a:xfrm rot="16200000">
            <a:off x="6057900" y="30861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5647517" y="4106083"/>
            <a:ext cx="562038" cy="42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2248752">
            <a:off x="3125405" y="3002364"/>
            <a:ext cx="21100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9385338">
            <a:off x="3208626" y="4087379"/>
            <a:ext cx="19935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Экономическая наука сегодня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486400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Выпускники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бизнес-школ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 экономических специальностей лидируют по доходам и заработной плате</a:t>
            </a: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Множество влиятельных журналов, бестселлерами регулярно становятся экономические книги</a:t>
            </a: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Мнение экономистов ценно, они рекомендуют и направляют развитие многих стран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5800" y="2209800"/>
          <a:ext cx="7848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Профессия</a:t>
                      </a:r>
                      <a:endParaRPr lang="ru-RU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Средняя заработная плата,</a:t>
                      </a:r>
                      <a:r>
                        <a:rPr lang="ru-RU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2018, </a:t>
                      </a:r>
                      <a:r>
                        <a:rPr lang="ru-RU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Белстат</a:t>
                      </a:r>
                      <a:endParaRPr lang="ru-RU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Информация и связь, информационные технологии </a:t>
                      </a:r>
                      <a:endParaRPr lang="ru-RU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3873 руб.</a:t>
                      </a:r>
                      <a:endParaRPr lang="ru-RU" sz="2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Деятельность воздушного транспорта</a:t>
                      </a:r>
                      <a:endParaRPr lang="ru-RU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2600</a:t>
                      </a:r>
                      <a:r>
                        <a:rPr lang="ru-RU" sz="2400" baseline="0" dirty="0" smtClean="0"/>
                        <a:t> руб.</a:t>
                      </a:r>
                      <a:endParaRPr lang="ru-RU" sz="2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Финансовая и страховая деятельность</a:t>
                      </a:r>
                      <a:endParaRPr lang="ru-RU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2212 руб.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8839200" cy="1828800"/>
          </a:xfrm>
        </p:spPr>
        <p:txBody>
          <a:bodyPr>
            <a:normAutofit fontScale="92500"/>
          </a:bodyPr>
          <a:lstStyle/>
          <a:p>
            <a:pPr marL="685800" indent="-685800" algn="ctr">
              <a:buNone/>
            </a:pP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Вопрос 1</a:t>
            </a:r>
            <a:r>
              <a:rPr lang="ru-RU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4000" b="1" dirty="0" smtClean="0">
                <a:solidFill>
                  <a:srgbClr val="005DA2"/>
                </a:solidFill>
              </a:rPr>
              <a:t>Общая и частные экономические науки. Разделы  экономической теории.</a:t>
            </a:r>
            <a:endParaRPr lang="ru-RU" sz="4000" b="1" i="1" dirty="0" smtClean="0">
              <a:solidFill>
                <a:srgbClr val="005DA2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2400" y="2286000"/>
            <a:ext cx="86106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 sz="3600" u="sng" dirty="0" smtClean="0">
                <a:solidFill>
                  <a:srgbClr val="FF3300"/>
                </a:solidFill>
              </a:rPr>
              <a:t>ЭКОНОМИКА</a:t>
            </a:r>
            <a:r>
              <a:rPr lang="ru-RU" sz="3600" dirty="0" smtClean="0">
                <a:solidFill>
                  <a:schemeClr val="tx1"/>
                </a:solidFill>
              </a:rPr>
              <a:t> - ресурсы, блага, организации и экономические отношения, взятые в единстве и взаимосвязи, образуют упорядоченную систему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3214678" y="1000108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 Placeholder 7"/>
          <p:cNvSpPr txBox="1">
            <a:spLocks/>
          </p:cNvSpPr>
          <p:nvPr/>
        </p:nvSpPr>
        <p:spPr>
          <a:xfrm>
            <a:off x="1531131" y="279400"/>
            <a:ext cx="6081738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4000" b="1" dirty="0" smtClean="0">
                <a:solidFill>
                  <a:schemeClr val="tx1"/>
                </a:solidFill>
              </a:rPr>
              <a:t>Лектор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8662" y="1214422"/>
            <a:ext cx="7496204" cy="166199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indent="17463" algn="ctr"/>
            <a:r>
              <a:rPr lang="ru-RU" sz="5400" dirty="0" smtClean="0">
                <a:solidFill>
                  <a:schemeClr val="tx1"/>
                </a:solidFill>
              </a:rPr>
              <a:t>Кравченко Александр Александрович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3810000"/>
            <a:ext cx="8305800" cy="215443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Руководитель </a:t>
            </a:r>
            <a:r>
              <a:rPr lang="en-US" sz="2800" dirty="0" err="1" smtClean="0">
                <a:solidFill>
                  <a:schemeClr val="tx1"/>
                </a:solidFill>
              </a:rPr>
              <a:t>MeMicroMacro</a:t>
            </a:r>
            <a:r>
              <a:rPr lang="ru-RU" sz="2800" dirty="0" smtClean="0">
                <a:solidFill>
                  <a:schemeClr val="tx1"/>
                </a:solidFill>
              </a:rPr>
              <a:t>: центра популяризации экономической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науки и поведенческих исследований</a:t>
            </a: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hlinkClick r:id="rId2"/>
              </a:rPr>
              <a:t>https://vk.com/memicromacro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3048000"/>
            <a:ext cx="4167198" cy="30777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71438" indent="17463"/>
            <a:r>
              <a:rPr lang="ru-RU" sz="2000" dirty="0">
                <a:solidFill>
                  <a:schemeClr val="tx1"/>
                </a:solidFill>
              </a:rPr>
              <a:t>к</a:t>
            </a:r>
            <a:r>
              <a:rPr lang="ru-RU" sz="2000" dirty="0" smtClean="0">
                <a:solidFill>
                  <a:schemeClr val="tx1"/>
                </a:solidFill>
              </a:rPr>
              <a:t>андидат экономических наук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70"/>
          <p:cNvCxnSpPr/>
          <p:nvPr/>
        </p:nvCxnSpPr>
        <p:spPr>
          <a:xfrm>
            <a:off x="1071538" y="3643314"/>
            <a:ext cx="75724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C:\Users\Дом\Pictures\Для презентаций\'dn\768px-VK.com-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10200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8" grpId="0"/>
      <p:bldP spid="34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71600"/>
            <a:ext cx="8382000" cy="48672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2800" i="1" u="sng" dirty="0" smtClean="0">
                <a:latin typeface="Times New Roman" pitchFamily="18" charset="0"/>
              </a:rPr>
              <a:t>Экономическая теория</a:t>
            </a:r>
            <a:r>
              <a:rPr lang="ru-RU" altLang="ru-RU" sz="2800" i="1" dirty="0" smtClean="0">
                <a:latin typeface="Times New Roman" pitchFamily="18" charset="0"/>
              </a:rPr>
              <a:t> – </a:t>
            </a:r>
            <a:r>
              <a:rPr lang="ru-RU" altLang="ru-RU" sz="2800" dirty="0" smtClean="0">
                <a:latin typeface="Times New Roman" pitchFamily="18" charset="0"/>
              </a:rPr>
              <a:t>это наука, которая изучает  закономерности, описывает факты, связанные с процессами производства, распределения, обмена и потребления материальных и нематериальных благ в условиях ограниченности ресурсов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800" i="1" u="sng" dirty="0" smtClean="0">
                <a:latin typeface="Times New Roman" pitchFamily="18" charset="0"/>
              </a:rPr>
              <a:t>Экономическая теория (</a:t>
            </a:r>
            <a:r>
              <a:rPr lang="ru-RU" altLang="ru-RU" sz="2800" i="1" u="sng" dirty="0" err="1" smtClean="0">
                <a:latin typeface="Times New Roman" pitchFamily="18" charset="0"/>
              </a:rPr>
              <a:t>экономикс</a:t>
            </a:r>
            <a:r>
              <a:rPr lang="ru-RU" altLang="ru-RU" sz="2800" i="1" u="sng" dirty="0" smtClean="0">
                <a:latin typeface="Times New Roman" pitchFamily="18" charset="0"/>
              </a:rPr>
              <a:t>)</a:t>
            </a:r>
            <a:r>
              <a:rPr lang="ru-RU" altLang="ru-RU" sz="2800" i="1" dirty="0" smtClean="0">
                <a:latin typeface="Times New Roman" pitchFamily="18" charset="0"/>
              </a:rPr>
              <a:t> – </a:t>
            </a:r>
            <a:r>
              <a:rPr lang="ru-RU" altLang="ru-RU" sz="2800" dirty="0" smtClean="0">
                <a:latin typeface="Times New Roman" pitchFamily="18" charset="0"/>
              </a:rPr>
              <a:t>общественная наука, которая изучает пути более эффективного использования редких ресурсов для удовлетворения потребностей людей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800" b="1" dirty="0" smtClean="0">
                <a:latin typeface="Times New Roman" pitchFamily="18" charset="0"/>
              </a:rPr>
              <a:t>Экономическая теория (</a:t>
            </a:r>
            <a:r>
              <a:rPr lang="ru-RU" altLang="ru-RU" sz="2800" b="1" dirty="0" err="1" smtClean="0">
                <a:latin typeface="Times New Roman" pitchFamily="18" charset="0"/>
              </a:rPr>
              <a:t>экономикс</a:t>
            </a:r>
            <a:r>
              <a:rPr lang="ru-RU" altLang="ru-RU" sz="2800" b="1" dirty="0" smtClean="0">
                <a:latin typeface="Times New Roman" pitchFamily="18" charset="0"/>
              </a:rPr>
              <a:t>) </a:t>
            </a:r>
            <a:r>
              <a:rPr lang="ru-RU" altLang="ru-RU" sz="2800" dirty="0" smtClean="0">
                <a:latin typeface="Times New Roman" pitchFamily="18" charset="0"/>
              </a:rPr>
              <a:t>– наука изучающая выбор людей в условиях дефицита.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188913"/>
            <a:ext cx="7962900" cy="10795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ru-RU" altLang="ru-RU" sz="3200" b="1" dirty="0" smtClean="0"/>
              <a:t>Пару определений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143000"/>
            <a:ext cx="8382000" cy="548640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ru-RU" sz="3200" dirty="0" smtClean="0"/>
              <a:t> Меркантилизм;</a:t>
            </a:r>
          </a:p>
          <a:p>
            <a:pPr marL="365760" lvl="1">
              <a:spcBef>
                <a:spcPts val="0"/>
              </a:spcBef>
            </a:pPr>
            <a:r>
              <a:rPr lang="ru-RU" sz="3200" dirty="0" smtClean="0"/>
              <a:t> Физиократы;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Классическая экономическая теория;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188913"/>
            <a:ext cx="7962900" cy="10795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ru-RU" altLang="ru-RU" sz="3200" b="1" dirty="0" smtClean="0"/>
              <a:t>В начале была проблема…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334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Эволюция экономической науки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305800" cy="28194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Томас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Карлайл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в 19 веке назвал экономику "мрачной наукой" (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dismal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science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Почему?</a:t>
            </a:r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657600"/>
            <a:ext cx="8452295" cy="3048000"/>
          </a:xfrm>
          <a:prstGeom prst="rect">
            <a:avLst/>
          </a:prstGeom>
        </p:spPr>
      </p:pic>
      <p:sp>
        <p:nvSpPr>
          <p:cNvPr id="5" name="Прямоугольная выноска 4"/>
          <p:cNvSpPr/>
          <p:nvPr/>
        </p:nvSpPr>
        <p:spPr>
          <a:xfrm>
            <a:off x="2895600" y="1752600"/>
            <a:ext cx="5791200" cy="2133600"/>
          </a:xfrm>
          <a:prstGeom prst="wedgeRectCallout">
            <a:avLst>
              <a:gd name="adj1" fmla="val 11104"/>
              <a:gd name="adj2" fmla="val 8298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ru-RU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ТОМАС МАЛЬТУС "Опыт о законе народонаселения»:  </a:t>
            </a:r>
          </a:p>
          <a:p>
            <a:pPr lvl="0"/>
            <a:endParaRPr lang="ru-RU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ru-RU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 книге он доказывал, что из-за ограниченности плодородной земли рост       населения приведет к тому, что большинство людей со временем умрут от голода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152400" y="1676400"/>
            <a:ext cx="5334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698" name="Picture 2" descr="Картинки по запросу люди"/>
          <p:cNvPicPr>
            <a:picLocks noChangeAspect="1" noChangeArrowheads="1"/>
          </p:cNvPicPr>
          <p:nvPr/>
        </p:nvPicPr>
        <p:blipFill>
          <a:blip r:embed="rId3" cstate="print"/>
          <a:srcRect l="12121" r="51515"/>
          <a:stretch>
            <a:fillRect/>
          </a:stretch>
        </p:blipFill>
        <p:spPr bwMode="auto">
          <a:xfrm>
            <a:off x="685800" y="1981200"/>
            <a:ext cx="1035170" cy="1600200"/>
          </a:xfrm>
          <a:prstGeom prst="rect">
            <a:avLst/>
          </a:prstGeom>
          <a:noFill/>
        </p:spPr>
      </p:pic>
      <p:sp>
        <p:nvSpPr>
          <p:cNvPr id="7" name="Стрелка вниз 6"/>
          <p:cNvSpPr/>
          <p:nvPr/>
        </p:nvSpPr>
        <p:spPr>
          <a:xfrm rot="10800000">
            <a:off x="1676400" y="25146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702" name="Picture 6" descr="Картинки по запросу еда рисуно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590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143000"/>
            <a:ext cx="8382000" cy="548640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ru-RU" sz="3200" dirty="0" smtClean="0"/>
              <a:t> Меркантилизм;</a:t>
            </a:r>
          </a:p>
          <a:p>
            <a:pPr marL="365760" lvl="1">
              <a:spcBef>
                <a:spcPts val="0"/>
              </a:spcBef>
            </a:pPr>
            <a:r>
              <a:rPr lang="ru-RU" sz="3200" dirty="0" smtClean="0"/>
              <a:t> Физиократы;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Классическая экономическая теория;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Неоклассическая экономическая теория (Маржиналистская революция);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Кейнсианство;</a:t>
            </a:r>
          </a:p>
          <a:p>
            <a:pPr marL="0">
              <a:spcBef>
                <a:spcPts val="0"/>
              </a:spcBef>
            </a:pPr>
            <a:r>
              <a:rPr lang="ru-RU" sz="3200" dirty="0" err="1" smtClean="0"/>
              <a:t>Неокейнсианство</a:t>
            </a:r>
            <a:r>
              <a:rPr lang="ru-RU" sz="3200" dirty="0" smtClean="0"/>
              <a:t>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Монетаризм;</a:t>
            </a:r>
          </a:p>
          <a:p>
            <a:pPr marL="0">
              <a:spcBef>
                <a:spcPts val="0"/>
              </a:spcBef>
            </a:pPr>
            <a:r>
              <a:rPr lang="ru-RU" sz="3200" dirty="0" err="1" smtClean="0"/>
              <a:t>Институционализм</a:t>
            </a:r>
            <a:r>
              <a:rPr lang="ru-RU" sz="3200" dirty="0" smtClean="0"/>
              <a:t>;</a:t>
            </a:r>
          </a:p>
          <a:p>
            <a:pPr marL="0">
              <a:spcBef>
                <a:spcPts val="0"/>
              </a:spcBef>
            </a:pPr>
            <a:r>
              <a:rPr lang="ru-RU" sz="3200" dirty="0" smtClean="0"/>
              <a:t>Поведенческая экономика…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188913"/>
            <a:ext cx="7962900" cy="10795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ru-RU" altLang="ru-RU" sz="3200" b="1" dirty="0" smtClean="0"/>
              <a:t>В начале была проблема…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5029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Налогообложение</a:t>
            </a:r>
          </a:p>
          <a:p>
            <a:pPr marL="0" lvl="0" indent="0"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               					       Менеджмент</a:t>
            </a:r>
          </a:p>
          <a:p>
            <a:pPr marL="0" lvl="0" indent="0"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Финансы</a:t>
            </a:r>
          </a:p>
          <a:p>
            <a:pPr marL="0" lvl="0" indent="0">
              <a:buNone/>
            </a:pP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Маркетинг                                    Бухгалтерский учет</a:t>
            </a:r>
            <a:endParaRPr lang="ru-RU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057400"/>
            <a:ext cx="3600450" cy="24403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Общая и частные экономические науки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9600" y="4495800"/>
            <a:ext cx="7467600" cy="21336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Экономическая теория:</a:t>
            </a:r>
          </a:p>
          <a:p>
            <a:pPr algn="r"/>
            <a:r>
              <a:rPr lang="ru-RU" sz="28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Международная экономика</a:t>
            </a:r>
          </a:p>
          <a:p>
            <a:pPr algn="l"/>
            <a:r>
              <a:rPr lang="ru-RU" sz="28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Макроэкономика</a:t>
            </a:r>
          </a:p>
          <a:p>
            <a:pPr algn="l"/>
            <a:r>
              <a:rPr lang="ru-RU" sz="2800" dirty="0" smtClean="0">
                <a:solidFill>
                  <a:srgbClr val="0D79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Микроэкономика</a:t>
            </a:r>
          </a:p>
          <a:p>
            <a:pPr algn="l"/>
            <a:endParaRPr lang="ru-RU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РАЗДЕЛЫ ЭКОНОМИЧЕСКОЙ ТЕОРИИ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Микроэкономика</a:t>
            </a:r>
            <a:r>
              <a:rPr lang="ru-RU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изучает функционирование отдельных экономических субъектов с целью выявления условий и механизмов эффективного размещения ограниченных ресурсов. </a:t>
            </a:r>
          </a:p>
          <a:p>
            <a:pPr marL="0" lvl="0" indent="0" algn="ctr"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СУБЪЕКТЫ:</a:t>
            </a:r>
          </a:p>
          <a:p>
            <a:pPr marL="0" lvl="0" indent="0" algn="ctr"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ЧЕЛОВЕК        ФИРМА        ОТРАСЛЬ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sz="3000"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Макроэкономика</a:t>
            </a:r>
            <a:r>
              <a:rPr sz="3000">
                <a:latin typeface="Verdana" pitchFamily="34" charset="0"/>
                <a:ea typeface="Verdana" pitchFamily="34" charset="0"/>
                <a:cs typeface="Verdana" pitchFamily="34" charset="0"/>
              </a:rPr>
              <a:t> анализирует национальную экономику как единое целое с целью установления механизмов достижения макроэкономического равновесия </a:t>
            </a:r>
            <a:r>
              <a:rPr lang="ru-RU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(или избегания </a:t>
            </a:r>
            <a:r>
              <a:rPr sz="3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макроэкономической нестабильности</a:t>
            </a:r>
            <a:r>
              <a:rPr lang="ru-RU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sz="3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sz="30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endParaRPr sz="2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СУБЪЕКТЫ:</a:t>
            </a:r>
          </a:p>
          <a:p>
            <a:pPr marL="0" lvl="0" indent="0" algn="ctr">
              <a:buNone/>
            </a:pPr>
            <a:endParaRPr sz="2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ДОМАШНИЕ ХОЗЯЙСТВА   </a:t>
            </a:r>
          </a:p>
          <a:p>
            <a:pPr marL="0" lvl="0" indent="0" algn="ctr">
              <a:buNone/>
            </a:pP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  ФИРМЫ  </a:t>
            </a:r>
          </a:p>
          <a:p>
            <a:pPr marL="0" lvl="0" indent="0" algn="ctr">
              <a:buNone/>
            </a:pP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 ГОСУДАРСТВО    </a:t>
            </a:r>
          </a:p>
          <a:p>
            <a:pPr marL="0" lvl="0" indent="0" algn="ctr">
              <a:buNone/>
            </a:pP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  ЗАГРАНИЦА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small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РАЗДЕЛЫ ЭКОНОМИЧЕСКОЙ ТЕОРИИ</a:t>
            </a: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0" indent="0" algn="ctr">
              <a:buNone/>
            </a:pPr>
            <a:r>
              <a:rPr sz="2400"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Международная экономика</a:t>
            </a:r>
            <a:r>
              <a:rPr sz="240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>
                <a:latin typeface="Verdana" pitchFamily="34" charset="0"/>
                <a:ea typeface="Verdana" pitchFamily="34" charset="0"/>
                <a:cs typeface="Verdana" pitchFamily="34" charset="0"/>
              </a:rPr>
              <a:t>изучает закономерности взаимодействия хозяйственных субъектов разных государств в области международного обмена товарами, услугами и факторами производства.</a:t>
            </a:r>
          </a:p>
          <a:p>
            <a:pPr marL="0" lvl="0" indent="0" algn="ctr">
              <a:buNone/>
            </a:pP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sz="2400">
                <a:latin typeface="Verdana" pitchFamily="34" charset="0"/>
                <a:ea typeface="Verdana" pitchFamily="34" charset="0"/>
                <a:cs typeface="Verdana" pitchFamily="34" charset="0"/>
              </a:rPr>
              <a:t>СУБЪЕКТЫ: </a:t>
            </a:r>
            <a:endParaRPr lang="ru-RU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sz="2400">
                <a:latin typeface="Verdana" pitchFamily="34" charset="0"/>
                <a:ea typeface="Verdana" pitchFamily="34" charset="0"/>
                <a:cs typeface="Verdana" pitchFamily="34" charset="0"/>
              </a:rPr>
              <a:t>СТРАНЫ </a:t>
            </a: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>
              <a:buNone/>
            </a:pPr>
            <a:r>
              <a:rPr sz="2400">
                <a:latin typeface="Verdana" pitchFamily="34" charset="0"/>
                <a:ea typeface="Verdana" pitchFamily="34" charset="0"/>
                <a:cs typeface="Verdana" pitchFamily="34" charset="0"/>
              </a:rPr>
              <a:t>  МЕЖДУНАРОДНЫЕ  СОЮЗЫ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РАЗДЕЛЫ ЭКОНОМИЧЕСКОЙ ТЕОРИИ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419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ЧТО ИЗУЧАЕМ </a:t>
            </a:r>
            <a:r>
              <a:rPr lang="ru-RU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ПРЕДМЕТ</a:t>
            </a:r>
            <a:endParaRPr lang="ru-RU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endParaRPr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Wingdings"/>
              <a:buChar char="l"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Адам Смит: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богатств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 общества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важнейш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ая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цель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установление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конкретных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путей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роста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благосостояния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Wingdings"/>
              <a:buChar char="l"/>
            </a:pPr>
            <a:r>
              <a:rPr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Давид</a:t>
            </a:r>
            <a:r>
              <a:rPr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Рикардо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закон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ы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регулирующи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распределение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общественного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продукта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между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различными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классами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общества</a:t>
            </a: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Wingdings"/>
              <a:buChar char="l"/>
            </a:pPr>
            <a:r>
              <a:rPr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Карл</a:t>
            </a:r>
            <a:r>
              <a:rPr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Маркс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отношения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между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людьми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складывающиеся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в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процессе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производства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распределения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обмена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потребления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экономических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благ</a:t>
            </a:r>
            <a:r>
              <a:rPr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>
          <a:xfrm>
            <a:off x="0" y="76200"/>
            <a:ext cx="88392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85800" lvl="0" indent="-6858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Вопрос 2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Предмет и функции экономической теории. Экономические категории и экономические законы. </a:t>
            </a:r>
            <a:endParaRPr kumimoji="0" lang="ru-RU" sz="2800" b="1" i="1" u="none" strike="noStrike" kern="1200" cap="none" spc="0" normalizeH="0" baseline="0" noProof="0" dirty="0" smtClean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Autofit/>
          </a:bodyPr>
          <a:lstStyle/>
          <a:p>
            <a:pPr algn="ctr"/>
            <a:r>
              <a:rPr sz="3200" b="1">
                <a:solidFill>
                  <a:schemeClr val="accent1">
                    <a:lumMod val="75000"/>
                  </a:schemeClr>
                </a:solidFill>
              </a:rPr>
              <a:t>Предмет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экономической теории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001000" cy="5483352"/>
          </a:xfrm>
        </p:spPr>
        <p:txBody>
          <a:bodyPr/>
          <a:lstStyle/>
          <a:p>
            <a:pPr lvl="0"/>
            <a:r>
              <a:rPr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Альфред</a:t>
            </a:r>
            <a:r>
              <a:rPr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Маршалл</a:t>
            </a:r>
            <a:r>
              <a:rPr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побудительные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мотивы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которые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наиболее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сильно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устойчиво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воздействуют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на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поведение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человека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в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его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хозяйственной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деятельности</a:t>
            </a:r>
            <a:endParaRPr lang="ru-RU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3214678" y="1000108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 Placeholder 7"/>
          <p:cNvSpPr txBox="1">
            <a:spLocks/>
          </p:cNvSpPr>
          <p:nvPr/>
        </p:nvSpPr>
        <p:spPr>
          <a:xfrm>
            <a:off x="1531131" y="279400"/>
            <a:ext cx="6081738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4000" b="1" dirty="0" smtClean="0">
                <a:solidFill>
                  <a:schemeClr val="tx1"/>
                </a:solidFill>
              </a:rPr>
              <a:t>Лектор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8662" y="1214422"/>
            <a:ext cx="7496204" cy="166199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indent="17463" algn="ctr"/>
            <a:r>
              <a:rPr lang="ru-RU" sz="5400" dirty="0" smtClean="0">
                <a:solidFill>
                  <a:schemeClr val="tx1"/>
                </a:solidFill>
              </a:rPr>
              <a:t>Кравченко Александр Александрович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3810000"/>
            <a:ext cx="1785950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Контакты: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3048000"/>
            <a:ext cx="4167198" cy="30777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71438" indent="17463"/>
            <a:r>
              <a:rPr lang="ru-RU" sz="2000" dirty="0">
                <a:solidFill>
                  <a:schemeClr val="tx1"/>
                </a:solidFill>
              </a:rPr>
              <a:t>к</a:t>
            </a:r>
            <a:r>
              <a:rPr lang="ru-RU" sz="2000" dirty="0" smtClean="0">
                <a:solidFill>
                  <a:schemeClr val="tx1"/>
                </a:solidFill>
              </a:rPr>
              <a:t>андидат экономических наук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76524" y="4362440"/>
            <a:ext cx="6467476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indent="17463"/>
            <a:r>
              <a:rPr lang="en-US" sz="2800" dirty="0">
                <a:solidFill>
                  <a:schemeClr val="tx1"/>
                </a:solidFill>
              </a:rPr>
              <a:t>aliaksandr.krauchanka.econ@gmail.com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70"/>
          <p:cNvCxnSpPr/>
          <p:nvPr/>
        </p:nvCxnSpPr>
        <p:spPr>
          <a:xfrm>
            <a:off x="1071538" y="3643314"/>
            <a:ext cx="75724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Дом\Downloads\Изображения для презентаций\iOS-logo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914" y="3781412"/>
            <a:ext cx="428628" cy="42862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747962" y="3790936"/>
            <a:ext cx="3729038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+37529-752-88-55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9400" y="5005382"/>
            <a:ext cx="4714908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indent="17463"/>
            <a:r>
              <a:rPr lang="en-US" sz="2800" dirty="0" smtClean="0">
                <a:solidFill>
                  <a:schemeClr val="tx1"/>
                </a:solidFill>
              </a:rPr>
              <a:t>https://vk.com/wildsent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9400" y="5791200"/>
            <a:ext cx="4714908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indent="17463"/>
            <a:r>
              <a:rPr lang="en-US" sz="2800" dirty="0" smtClean="0">
                <a:solidFill>
                  <a:schemeClr val="tx1"/>
                </a:solidFill>
              </a:rPr>
              <a:t>https://t.me/AliaksandrKr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Дом\Downloads\Изображения для презентаций\Telegram_Messeng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638800"/>
            <a:ext cx="823826" cy="823826"/>
          </a:xfrm>
          <a:prstGeom prst="rect">
            <a:avLst/>
          </a:prstGeom>
          <a:noFill/>
        </p:spPr>
      </p:pic>
      <p:pic>
        <p:nvPicPr>
          <p:cNvPr id="2" name="Picture 2" descr="C:\Users\Дом\Pictures\Для презентаций\'dn\768px-VK.com-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4038" y="4924420"/>
            <a:ext cx="714380" cy="714380"/>
          </a:xfrm>
          <a:prstGeom prst="rect">
            <a:avLst/>
          </a:prstGeom>
          <a:noFill/>
        </p:spPr>
      </p:pic>
      <p:pic>
        <p:nvPicPr>
          <p:cNvPr id="3" name="Picture 3" descr="C:\Users\Дом\Pictures\Для презентаций\'dn\512px-Gmail_Icon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13860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  <p:bldP spid="24" grpId="0"/>
      <p:bldP spid="28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 есть ли ПРЕДМЕТ?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438400" y="1371600"/>
            <a:ext cx="6172200" cy="2514600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tooltip="Кейнс"/>
              </a:rPr>
              <a:t>Джон М.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  <a:hlinkClick r:id="rId2" tooltip="Кейнс"/>
              </a:rPr>
              <a:t>Кейнс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: «Экономическая наука является скорей не доктриной, а методом, аппаратом и техникой мышления, которые помогают владеющему ими приходить к правильным выводам». </a:t>
            </a:r>
          </a:p>
          <a:p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 descr="Без названия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2057400" cy="2649682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304800" y="4114800"/>
            <a:ext cx="5943600" cy="15209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hlinkClick r:id="rId4" tooltip="Робинсон, Джоан Вайолет"/>
              </a:rPr>
              <a:t>Джоан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hlinkClick r:id="rId4" tooltip="Робинсон, Джоан Вайолет"/>
              </a:rPr>
              <a:t> Робинсон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 экономическая наука как «ящик с инструментами».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Рисунок 5" descr="ecjvrob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3657600"/>
            <a:ext cx="2054352" cy="293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b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ФУНКЦИИ ЭКОНОМИЧЕСКОЙ ТЕОРИИ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Познавательная 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экономическая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теория раскрывает сущность экономических явлений и способствует формированию экономического мышления. </a:t>
            </a:r>
          </a:p>
          <a:p>
            <a:pPr lvl="0"/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Методологическая функция: 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з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нания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и специфические методы исследования, вырабатываемые экономической теорией, используются конкретными экономическими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дисциплинами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Практическая 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открытые закономерности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являются основой для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осуществления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экономической политики. </a:t>
            </a: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188913"/>
            <a:ext cx="7962900" cy="10795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ru-RU" altLang="ru-RU" sz="3200" b="1" dirty="0" smtClean="0"/>
              <a:t>Определения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09600" y="1397000"/>
          <a:ext cx="8153400" cy="50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44957"/>
                <a:gridCol w="4608443"/>
              </a:tblGrid>
              <a:tr h="1270000">
                <a:tc>
                  <a:txBody>
                    <a:bodyPr/>
                    <a:lstStyle/>
                    <a:p>
                      <a:r>
                        <a:rPr lang="ru-RU" altLang="ru-RU" sz="2400" i="1" u="sng" dirty="0" smtClean="0">
                          <a:latin typeface="Times New Roman" pitchFamily="18" charset="0"/>
                        </a:rPr>
                        <a:t>Сфера исследования</a:t>
                      </a:r>
                      <a:r>
                        <a:rPr lang="ru-RU" altLang="ru-RU" sz="2400" i="1" dirty="0" smtClean="0">
                          <a:latin typeface="Times New Roman" pitchFamily="18" charset="0"/>
                        </a:rPr>
                        <a:t>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ru-RU" altLang="ru-RU" sz="2400" i="1" u="sng" dirty="0" smtClean="0">
                          <a:latin typeface="Times New Roman" pitchFamily="18" charset="0"/>
                        </a:rPr>
                        <a:t>Объект исследования</a:t>
                      </a:r>
                      <a:r>
                        <a:rPr lang="ru-RU" altLang="ru-RU" sz="2400" i="1" dirty="0" smtClean="0">
                          <a:latin typeface="Times New Roman" pitchFamily="18" charset="0"/>
                        </a:rPr>
                        <a:t> (то, на что направлено внимание данной науки)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ru-RU" altLang="ru-RU" sz="2400" i="1" u="sng" dirty="0" smtClean="0">
                          <a:latin typeface="Times New Roman" pitchFamily="18" charset="0"/>
                        </a:rPr>
                        <a:t>Субъект исследования</a:t>
                      </a:r>
                      <a:r>
                        <a:rPr lang="ru-RU" altLang="ru-RU" sz="2400" i="1" dirty="0" smtClean="0">
                          <a:latin typeface="Times New Roman" pitchFamily="18" charset="0"/>
                        </a:rPr>
                        <a:t>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ru-RU" altLang="ru-RU" sz="2400" i="1" u="sng" dirty="0" smtClean="0">
                          <a:latin typeface="Times New Roman" pitchFamily="18" charset="0"/>
                        </a:rPr>
                        <a:t>Предмет исследования</a:t>
                      </a:r>
                      <a:r>
                        <a:rPr lang="ru-RU" altLang="ru-RU" sz="2400" i="1" dirty="0" smtClean="0">
                          <a:latin typeface="Times New Roman" pitchFamily="18" charset="0"/>
                        </a:rPr>
                        <a:t>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1" y="1447800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ru-RU" sz="2000" dirty="0" smtClean="0">
                <a:solidFill>
                  <a:schemeClr val="tx1"/>
                </a:solidFill>
              </a:rPr>
              <a:t>экономическая жизнь, или среда, в которой осуществляется хозяйственная деятельность;</a:t>
            </a:r>
          </a:p>
          <a:p>
            <a:pPr algn="just" fontAlgn="t"/>
            <a:endParaRPr lang="ru-RU" sz="2000" dirty="0" smtClean="0">
              <a:solidFill>
                <a:schemeClr val="tx1"/>
              </a:solidFill>
            </a:endParaRPr>
          </a:p>
          <a:p>
            <a:pPr algn="just" fontAlgn="t"/>
            <a:r>
              <a:rPr lang="ru-RU" sz="2000" dirty="0" smtClean="0">
                <a:solidFill>
                  <a:schemeClr val="tx1"/>
                </a:solidFill>
              </a:rPr>
              <a:t>экономические явления в обществе и природе</a:t>
            </a:r>
          </a:p>
          <a:p>
            <a:pPr algn="just" fontAlgn="t"/>
            <a:endParaRPr lang="ru-RU" sz="2000" dirty="0" smtClean="0">
              <a:solidFill>
                <a:schemeClr val="tx1"/>
              </a:solidFill>
            </a:endParaRPr>
          </a:p>
          <a:p>
            <a:pPr algn="just" fontAlgn="t"/>
            <a:endParaRPr lang="ru-RU" sz="2000" dirty="0" smtClean="0">
              <a:solidFill>
                <a:schemeClr val="tx1"/>
              </a:solidFill>
            </a:endParaRPr>
          </a:p>
          <a:p>
            <a:pPr algn="just" fontAlgn="t"/>
            <a:r>
              <a:rPr lang="ru-RU" sz="2000" dirty="0" smtClean="0">
                <a:solidFill>
                  <a:schemeClr val="tx1"/>
                </a:solidFill>
              </a:rPr>
              <a:t>человек (домашнее хозяйство), фирма (группа людей), государство</a:t>
            </a:r>
          </a:p>
          <a:p>
            <a:pPr algn="just" fontAlgn="t"/>
            <a:endParaRPr lang="ru-RU" sz="2000" dirty="0" smtClean="0">
              <a:solidFill>
                <a:schemeClr val="tx1"/>
              </a:solidFill>
            </a:endParaRPr>
          </a:p>
          <a:p>
            <a:pPr algn="just" fontAlgn="t"/>
            <a:endParaRPr lang="ru-RU" sz="2000" dirty="0" smtClean="0">
              <a:solidFill>
                <a:schemeClr val="tx1"/>
              </a:solidFill>
            </a:endParaRPr>
          </a:p>
          <a:p>
            <a:pPr algn="just" fontAlgn="t"/>
            <a:r>
              <a:rPr lang="ru-RU" sz="2000" dirty="0" smtClean="0">
                <a:solidFill>
                  <a:schemeClr val="tx1"/>
                </a:solidFill>
              </a:rPr>
              <a:t>экономическое поведение субъектов хозяйствования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b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Экономические категории и законы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80" y="153162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ЭКОНОМИЧЕСКИЕ КАТЕГОРИИ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: совокупность специальных терминов экономиста, которые он использует для описания экономических процессов и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явлений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</a:t>
            </a: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инфляция</a:t>
            </a: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деноминация</a:t>
            </a:r>
          </a:p>
          <a:p>
            <a:pPr lvl="0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девальвация</a:t>
            </a:r>
          </a:p>
          <a:p>
            <a:pPr lvl="0">
              <a:buNone/>
            </a:pP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sz="3600" b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Экономические законы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770" y="1405890"/>
            <a:ext cx="8229600" cy="2548890"/>
          </a:xfrm>
        </p:spPr>
        <p:txBody>
          <a:bodyPr>
            <a:normAutofit/>
          </a:bodyPr>
          <a:lstStyle/>
          <a:p>
            <a:pPr lvl="0" algn="just"/>
            <a:r>
              <a:rPr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устойчивые</a:t>
            </a:r>
            <a:r>
              <a:rPr sz="2800">
                <a:latin typeface="Verdana" pitchFamily="34" charset="0"/>
                <a:ea typeface="Verdana" pitchFamily="34" charset="0"/>
                <a:cs typeface="Verdana" pitchFamily="34" charset="0"/>
              </a:rPr>
              <a:t>, повторяющиеся, причинно обусловленные связи и взаимосвязи экономических явлений</a:t>
            </a: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sz="2800" b="1" cap="none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3. </a:t>
            </a:r>
            <a:r>
              <a:rPr sz="2800"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Экономическая </a:t>
            </a:r>
            <a:r>
              <a:rPr sz="2800"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теория, прогнозы  и экономическая политика. Позитивная и нормативная экономическая теория. </a:t>
            </a:r>
            <a:endParaRPr lang="ru-RU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Политическая экономия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(до конца 19 века)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533400" y="1676400"/>
          <a:ext cx="8153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Почему важно различать позитивные и нормативные экономические идеи?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467600" cy="502615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Позитивная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теория это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реальность, а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нормативная –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наши желания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Нормативные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идеи не всегда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реализуемы</a:t>
            </a:r>
          </a:p>
          <a:p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Нормативные идеи могут быть вредны для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экономики</a:t>
            </a: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6" name="AutoShape 2" descr="Картинки по запросу желания реальност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 l="9382" t="11573" r="9595"/>
          <a:stretch>
            <a:fillRect/>
          </a:stretch>
        </p:blipFill>
        <p:spPr bwMode="auto">
          <a:xfrm>
            <a:off x="2895600" y="1219200"/>
            <a:ext cx="5921472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7467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- Венесуэла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4873752"/>
          </a:xfrm>
        </p:spPr>
        <p:txBody>
          <a:bodyPr>
            <a:noAutofit/>
          </a:bodyPr>
          <a:lstStyle/>
          <a:p>
            <a:r>
              <a:rPr lang="ru-RU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Пытались построить «социализм 21 века»</a:t>
            </a:r>
          </a:p>
          <a:p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Приняли закон о справедливых ценах</a:t>
            </a:r>
          </a:p>
          <a:p>
            <a:pPr marL="0" indent="0">
              <a:buNone/>
            </a:pPr>
            <a:r>
              <a:rPr lang="ru-RU" sz="16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Итоги: </a:t>
            </a:r>
          </a:p>
          <a:p>
            <a:pPr marL="0" indent="0">
              <a:buFontTx/>
              <a:buChar char="-"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Производителям стало невыгодно продавать товар, </a:t>
            </a:r>
          </a:p>
          <a:p>
            <a:pPr marL="0" indent="0">
              <a:buFontTx/>
              <a:buChar char="-"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возник дефицит товаров</a:t>
            </a:r>
          </a:p>
          <a:p>
            <a:pPr marL="0" indent="0"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Товары стали продавать на черном рынке еще дороже</a:t>
            </a:r>
          </a:p>
          <a:p>
            <a:pPr marL="0" indent="0">
              <a:buFontTx/>
              <a:buChar char="-"/>
            </a:pPr>
            <a:endParaRPr lang="ru-RU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 вводит систему регулирования покупок по отпечаткам пальцев или по номеру </a:t>
            </a:r>
            <a:r>
              <a:rPr lang="ru-RU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пасспорта</a:t>
            </a: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– например, 1 тюбик зубной пасты на человека в неделю. </a:t>
            </a:r>
          </a:p>
          <a:p>
            <a:pPr marL="0" indent="0"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0" indent="0">
              <a:buNone/>
            </a:pPr>
            <a:r>
              <a:rPr lang="ru-RU" sz="16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Итоги: </a:t>
            </a:r>
          </a:p>
          <a:p>
            <a:pPr marL="0" indent="0"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1) Население целый день стоит в очередях, а потом устраивает митинги</a:t>
            </a:r>
          </a:p>
          <a:p>
            <a:pPr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2) Цены в среднем за год выросли на</a:t>
            </a:r>
          </a:p>
          <a:p>
            <a:pPr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ru-RU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млн</a:t>
            </a: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процентов</a:t>
            </a:r>
          </a:p>
          <a:p>
            <a:pPr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3) Население бежит из страны, где </a:t>
            </a:r>
          </a:p>
          <a:p>
            <a:pPr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 не справляется с функциями </a:t>
            </a:r>
          </a:p>
          <a:p>
            <a:pPr>
              <a:buNone/>
            </a:pP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(уже около 2 </a:t>
            </a:r>
            <a:r>
              <a:rPr lang="ru-RU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млн</a:t>
            </a:r>
            <a:r>
              <a:rPr lang="ru-RU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беженцев)</a:t>
            </a:r>
            <a:endParaRPr lang="ru-RU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3490" name="Picture 2" descr="https://varlamov.me/2016/venezuela_magazini/32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16253" r="30113"/>
          <a:stretch>
            <a:fillRect/>
          </a:stretch>
        </p:blipFill>
        <p:spPr bwMode="auto">
          <a:xfrm>
            <a:off x="6629400" y="0"/>
            <a:ext cx="2514600" cy="3124200"/>
          </a:xfrm>
          <a:prstGeom prst="rect">
            <a:avLst/>
          </a:prstGeom>
          <a:noFill/>
        </p:spPr>
      </p:pic>
      <p:pic>
        <p:nvPicPr>
          <p:cNvPr id="63492" name="Picture 4" descr="Картинки по запросу venezuela"/>
          <p:cNvPicPr>
            <a:picLocks noChangeAspect="1" noChangeArrowheads="1"/>
          </p:cNvPicPr>
          <p:nvPr/>
        </p:nvPicPr>
        <p:blipFill>
          <a:blip r:embed="rId3" cstate="print"/>
          <a:srcRect t="35484"/>
          <a:stretch>
            <a:fillRect/>
          </a:stretch>
        </p:blipFill>
        <p:spPr bwMode="auto">
          <a:xfrm>
            <a:off x="5029200" y="5268452"/>
            <a:ext cx="3695700" cy="1589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Прогнозы: почему экономисты так часто ошибаются?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Осьминог-оракул </a:t>
            </a:r>
            <a:r>
              <a:rPr lang="ru-RU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Пауль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Предсказал 12 из 14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исходов футбольных матчей</a:t>
            </a: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	Экономисты </a:t>
            </a:r>
          </a:p>
          <a:p>
            <a:pPr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(теоретики и практики):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В 1990-е годы смогли заранее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предсказать лишь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2 из 60 рецессий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1466077356-89760de17d429ed3681fc1d51620d5f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524000"/>
            <a:ext cx="3543300" cy="2362200"/>
          </a:xfrm>
          <a:prstGeom prst="rect">
            <a:avLst/>
          </a:prstGeom>
        </p:spPr>
      </p:pic>
      <p:pic>
        <p:nvPicPr>
          <p:cNvPr id="5" name="Рисунок 4" descr="yG1VaPGhE9n9.jpg"/>
          <p:cNvPicPr>
            <a:picLocks noChangeAspect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>
          <a:xfrm>
            <a:off x="304800" y="3200400"/>
            <a:ext cx="2819400" cy="3237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500306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ru-RU" sz="54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СТОИТ ЛИ ХОДИТЬ НА ЛЕКЦИИ?</a:t>
            </a:r>
            <a:endParaRPr lang="ru-RU" sz="54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467600" cy="5635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Причины ошибок в прогнозах: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153400" cy="5486400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Самоуничтожающиеся пророчества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Нассим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Талеб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«Черный лебедь»: если бы кто-нибудь в 2001 году смог бы предугадать и разработать эффективные меры защиты  против нападения на башни-близнецы в США, то это позволило бы избежать исполнения предсказания. 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Самовыполняющиеся пророчества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Если мы доверяем влиятельному эксперту, то его оценка может вызвать подъем или спад в экономике.</a:t>
            </a:r>
          </a:p>
          <a:p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Экономика является сложной и постоянно изменяющейся системой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слишком много данных, большая неопределенность, каждое решение имеет последствия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506" name="Picture 2" descr="Картинки по запросу Нассим Талеб"/>
          <p:cNvPicPr>
            <a:picLocks noChangeAspect="1" noChangeArrowheads="1"/>
          </p:cNvPicPr>
          <p:nvPr/>
        </p:nvPicPr>
        <p:blipFill>
          <a:blip r:embed="rId2" cstate="print"/>
          <a:srcRect l="30188" r="32076"/>
          <a:stretch>
            <a:fillRect/>
          </a:stretch>
        </p:blipFill>
        <p:spPr bwMode="auto">
          <a:xfrm>
            <a:off x="7543799" y="0"/>
            <a:ext cx="1600199" cy="1760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cap="none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4. </a:t>
            </a:r>
            <a:r>
              <a:rPr sz="2800" b="1" dirty="0" err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Методы</a:t>
            </a:r>
            <a:r>
              <a:rPr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экономической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науки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общие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частные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Предельный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функциональный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равновесный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8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анализ</a:t>
            </a:r>
            <a:r>
              <a:rPr sz="28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905000"/>
            <a:ext cx="7955280" cy="45720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ru-RU" sz="4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Как можно изучать экономические процессы?</a:t>
            </a:r>
          </a:p>
          <a:p>
            <a:pPr lvl="0" algn="ctr">
              <a:buNone/>
            </a:pPr>
            <a:endParaRPr sz="4000" b="1" dirty="0"/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905000"/>
            <a:ext cx="7955280" cy="4572000"/>
          </a:xfrm>
        </p:spPr>
        <p:txBody>
          <a:bodyPr>
            <a:normAutofit/>
          </a:bodyPr>
          <a:lstStyle/>
          <a:p>
            <a:pPr lvl="0" algn="just">
              <a:buFont typeface="Wingdings"/>
              <a:buChar char="l"/>
            </a:pPr>
            <a:r>
              <a:rPr sz="2600"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Общенаучные методы </a:t>
            </a: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(абстрагирование, анализ и синтез, индукция и дедукция, </a:t>
            </a:r>
            <a:r>
              <a:rPr sz="2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аналогия)</a:t>
            </a:r>
            <a:endParaRPr sz="26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Font typeface="Wingdings"/>
              <a:buChar char="l"/>
            </a:pPr>
            <a:r>
              <a:rPr sz="2600"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Частные (экономические) методы</a:t>
            </a: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 («при прочих равных условиях</a:t>
            </a:r>
            <a:r>
              <a:rPr sz="2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»,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моделирование,</a:t>
            </a:r>
            <a:r>
              <a:rPr sz="2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предельный</a:t>
            </a:r>
            <a:r>
              <a:rPr lang="ru-RU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sz="2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функциональный </a:t>
            </a:r>
            <a:r>
              <a:rPr sz="2600">
                <a:latin typeface="Verdana" pitchFamily="34" charset="0"/>
                <a:ea typeface="Verdana" pitchFamily="34" charset="0"/>
                <a:cs typeface="Verdana" pitchFamily="34" charset="0"/>
              </a:rPr>
              <a:t>и равновесный анализ)</a:t>
            </a:r>
          </a:p>
          <a:p>
            <a:pPr lvl="0">
              <a:buFont typeface="Wingdings"/>
              <a:buChar char="l"/>
            </a:pPr>
            <a:endParaRPr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ъект 2"/>
          <p:cNvSpPr>
            <a:spLocks noGrp="1"/>
          </p:cNvSpPr>
          <p:nvPr>
            <p:ph idx="1"/>
          </p:nvPr>
        </p:nvSpPr>
        <p:spPr>
          <a:xfrm>
            <a:off x="1500188" y="404813"/>
            <a:ext cx="7491412" cy="5834062"/>
          </a:xfrm>
        </p:spPr>
        <p:txBody>
          <a:bodyPr/>
          <a:lstStyle/>
          <a:p>
            <a:r>
              <a:rPr lang="ru-RU" altLang="ru-RU" dirty="0" smtClean="0"/>
              <a:t>анализ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endParaRPr lang="ru-RU" altLang="ru-RU" dirty="0" smtClean="0"/>
          </a:p>
          <a:p>
            <a:r>
              <a:rPr lang="ru-RU" altLang="ru-RU" dirty="0" smtClean="0"/>
              <a:t>синтез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0150" y="404813"/>
            <a:ext cx="13747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913" y="1303338"/>
            <a:ext cx="136525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9063" y="376238"/>
            <a:ext cx="1368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9388" y="1557338"/>
            <a:ext cx="13081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439" name="Прямая со стрелкой 4"/>
          <p:cNvCxnSpPr>
            <a:cxnSpLocks noChangeShapeType="1"/>
          </p:cNvCxnSpPr>
          <p:nvPr/>
        </p:nvCxnSpPr>
        <p:spPr bwMode="auto">
          <a:xfrm flipV="1">
            <a:off x="5292725" y="1052513"/>
            <a:ext cx="1008063" cy="360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8440" name="Прямая со стрелкой 6"/>
          <p:cNvCxnSpPr>
            <a:cxnSpLocks noChangeShapeType="1"/>
          </p:cNvCxnSpPr>
          <p:nvPr/>
        </p:nvCxnSpPr>
        <p:spPr bwMode="auto">
          <a:xfrm>
            <a:off x="5278438" y="1412875"/>
            <a:ext cx="1190625" cy="5080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6975" y="3357563"/>
            <a:ext cx="3395663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4200" y="533400"/>
            <a:ext cx="5791200" cy="6858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индукция – </a:t>
            </a:r>
            <a:r>
              <a:rPr lang="ru-RU" b="0" dirty="0" smtClean="0"/>
              <a:t>от частного к общему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                        птицы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 дедукция – </a:t>
            </a:r>
            <a:r>
              <a:rPr lang="ru-RU" b="0" dirty="0" smtClean="0"/>
              <a:t>от общего к частному</a:t>
            </a:r>
            <a:r>
              <a:rPr lang="ru-RU" dirty="0" smtClean="0"/>
              <a:t>                                         </a:t>
            </a:r>
            <a:endParaRPr lang="ru-RU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549275"/>
            <a:ext cx="1150937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460" name="Прямая со стрелкой 4"/>
          <p:cNvCxnSpPr>
            <a:cxnSpLocks noChangeShapeType="1"/>
          </p:cNvCxnSpPr>
          <p:nvPr/>
        </p:nvCxnSpPr>
        <p:spPr bwMode="auto">
          <a:xfrm flipV="1">
            <a:off x="2968625" y="1817688"/>
            <a:ext cx="1157288" cy="5048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461" name="Прямая со стрелкой 6"/>
          <p:cNvCxnSpPr>
            <a:cxnSpLocks noChangeShapeType="1"/>
          </p:cNvCxnSpPr>
          <p:nvPr/>
        </p:nvCxnSpPr>
        <p:spPr bwMode="auto">
          <a:xfrm flipV="1">
            <a:off x="2968625" y="1916113"/>
            <a:ext cx="1157288" cy="11128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19462" name="Прямая со стрелкой 8"/>
          <p:cNvCxnSpPr>
            <a:cxnSpLocks noChangeShapeType="1"/>
          </p:cNvCxnSpPr>
          <p:nvPr/>
        </p:nvCxnSpPr>
        <p:spPr bwMode="auto">
          <a:xfrm>
            <a:off x="2987675" y="1196975"/>
            <a:ext cx="1138238" cy="511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4724400"/>
            <a:ext cx="1657350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algn="ctr"/>
            <a:r>
              <a:rPr sz="3200" b="1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Общенаучные методы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486400"/>
          </a:xfrm>
        </p:spPr>
        <p:txBody>
          <a:bodyPr>
            <a:normAutofit/>
          </a:bodyPr>
          <a:lstStyle/>
          <a:p>
            <a:pPr lvl="0"/>
            <a:r>
              <a:rPr sz="2000" b="1" dirty="0" err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Абстрагирование</a:t>
            </a:r>
            <a:r>
              <a:rPr sz="20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состоит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в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отвлечении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от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несущественных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сторон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выделении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постоянных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характерных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черт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исследуемого</a:t>
            </a:r>
            <a:r>
              <a:rPr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объекта</a:t>
            </a:r>
            <a:r>
              <a:rPr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</a:pPr>
            <a:endParaRPr lang="ru-RU" sz="2000" dirty="0" smtClean="0"/>
          </a:p>
          <a:p>
            <a:pPr lvl="0">
              <a:buNone/>
            </a:pPr>
            <a:endParaRPr lang="ru-RU" sz="2000" dirty="0" smtClean="0"/>
          </a:p>
          <a:p>
            <a:pPr lvl="0">
              <a:buNone/>
            </a:pPr>
            <a:endParaRPr lang="ru-RU" sz="2000" dirty="0" smtClean="0"/>
          </a:p>
          <a:p>
            <a:pPr lvl="0">
              <a:buNone/>
            </a:pPr>
            <a:endParaRPr lang="ru-RU" sz="2000" dirty="0" smtClean="0"/>
          </a:p>
          <a:p>
            <a:pPr lvl="0">
              <a:buNone/>
            </a:pPr>
            <a:endParaRPr sz="2000" dirty="0"/>
          </a:p>
          <a:p>
            <a:pPr lvl="0" algn="just"/>
            <a:r>
              <a:rPr lang="ru-RU" sz="2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Аналогия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—перенос одного или ряда свойств с известного явления на неизвестное. Играет важную роль в рождении новых идей и гипотез. </a:t>
            </a: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Гэри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Беккер: семья как фирма</a:t>
            </a:r>
          </a:p>
          <a:p>
            <a:pPr lvl="0" algn="just"/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 descr="chernaya-loshad.jpg"/>
          <p:cNvPicPr>
            <a:picLocks noChangeAspect="1"/>
          </p:cNvPicPr>
          <p:nvPr/>
        </p:nvPicPr>
        <p:blipFill>
          <a:blip r:embed="rId2" cstate="print"/>
          <a:srcRect t="13168" b="1238"/>
          <a:stretch>
            <a:fillRect/>
          </a:stretch>
        </p:blipFill>
        <p:spPr>
          <a:xfrm>
            <a:off x="685800" y="2057400"/>
            <a:ext cx="2743200" cy="1619188"/>
          </a:xfrm>
          <a:prstGeom prst="rect">
            <a:avLst/>
          </a:prstGeom>
        </p:spPr>
      </p:pic>
      <p:pic>
        <p:nvPicPr>
          <p:cNvPr id="5" name="Рисунок 4" descr="1290038352.jpg"/>
          <p:cNvPicPr>
            <a:picLocks noChangeAspect="1"/>
          </p:cNvPicPr>
          <p:nvPr/>
        </p:nvPicPr>
        <p:blipFill>
          <a:blip r:embed="rId3" cstate="print"/>
          <a:srcRect t="16403" r="9434" b="9847"/>
          <a:stretch>
            <a:fillRect/>
          </a:stretch>
        </p:blipFill>
        <p:spPr>
          <a:xfrm>
            <a:off x="4419600" y="1828800"/>
            <a:ext cx="4131365" cy="19812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581400" y="236220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Частные методы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562600"/>
          </a:xfrm>
        </p:spPr>
        <p:txBody>
          <a:bodyPr>
            <a:normAutofit/>
          </a:bodyPr>
          <a:lstStyle/>
          <a:p>
            <a:pPr lvl="0" algn="just"/>
            <a:r>
              <a:rPr sz="2000"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Моделирование</a:t>
            </a:r>
            <a:r>
              <a:rPr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000"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экономических явлений и процессов – это  исследование объектов познания </a:t>
            </a:r>
            <a:r>
              <a:rPr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посредством </a:t>
            </a:r>
            <a:r>
              <a:rPr sz="2000">
                <a:latin typeface="Verdana" pitchFamily="34" charset="0"/>
                <a:ea typeface="Verdana" pitchFamily="34" charset="0"/>
                <a:cs typeface="Verdana" pitchFamily="34" charset="0"/>
              </a:rPr>
              <a:t>анализа некоторых вспомогательных </a:t>
            </a:r>
            <a:r>
              <a:rPr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объектов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модел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ей)</a:t>
            </a:r>
            <a:r>
              <a:rPr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Фирма (модель-схема)</a:t>
            </a: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Рынок труда (графико-математическая модель)</a:t>
            </a: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>
              <a:buNone/>
            </a:pPr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slide_21.jpg"/>
          <p:cNvPicPr>
            <a:picLocks noChangeAspect="1"/>
          </p:cNvPicPr>
          <p:nvPr/>
        </p:nvPicPr>
        <p:blipFill>
          <a:blip r:embed="rId2" cstate="print"/>
          <a:srcRect t="18750" b="19917"/>
          <a:stretch>
            <a:fillRect/>
          </a:stretch>
        </p:blipFill>
        <p:spPr>
          <a:xfrm>
            <a:off x="3962400" y="2362200"/>
            <a:ext cx="4651513" cy="2139696"/>
          </a:xfrm>
          <a:prstGeom prst="rect">
            <a:avLst/>
          </a:prstGeom>
        </p:spPr>
      </p:pic>
      <p:pic>
        <p:nvPicPr>
          <p:cNvPr id="6" name="Рисунок 5" descr="pict56.gif"/>
          <p:cNvPicPr>
            <a:picLocks noChangeAspect="1"/>
          </p:cNvPicPr>
          <p:nvPr/>
        </p:nvPicPr>
        <p:blipFill>
          <a:blip r:embed="rId3" cstate="print"/>
          <a:srcRect t="50133"/>
          <a:stretch>
            <a:fillRect/>
          </a:stretch>
        </p:blipFill>
        <p:spPr>
          <a:xfrm>
            <a:off x="1828800" y="4953000"/>
            <a:ext cx="4652467" cy="1671145"/>
          </a:xfrm>
          <a:prstGeom prst="rect">
            <a:avLst/>
          </a:prstGeom>
        </p:spPr>
      </p:pic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229600" cy="56388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Функциональный анализ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позволяет исследовать закономерности изменения одной экономической величины в зависимости от другой и установить способ связи между этими величинами. </a:t>
            </a:r>
          </a:p>
          <a:p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Например: функция спроса от цены:</a:t>
            </a:r>
          </a:p>
          <a:p>
            <a:pPr algn="ctr">
              <a:buNone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 = a – b*P,</a:t>
            </a:r>
            <a:r>
              <a:rPr lang="ru-RU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Q=f(P),</a:t>
            </a:r>
          </a:p>
          <a:p>
            <a:pPr>
              <a:buNone/>
            </a:pP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Где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количество покупаемого товара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цена товара</a:t>
            </a:r>
          </a:p>
          <a:p>
            <a:pPr>
              <a:buNone/>
            </a:pP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коэффициенты</a:t>
            </a:r>
          </a:p>
          <a:p>
            <a:endParaRPr lang="ru-RU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ru-RU" sz="20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Предельный анализ </a:t>
            </a: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основан на изучении количественных изменений, возникающих при предельно малом изменении какой-либо экономической переменной, влияющей на данное явление </a:t>
            </a:r>
          </a:p>
          <a:p>
            <a:pPr lvl="0">
              <a:buNone/>
            </a:pP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sz="20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производные в математике)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467600" cy="6397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Частные методы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715000"/>
          </a:xfrm>
        </p:spPr>
        <p:txBody>
          <a:bodyPr>
            <a:normAutofit/>
          </a:bodyPr>
          <a:lstStyle/>
          <a:p>
            <a:pPr lvl="0" algn="just"/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Принцип </a:t>
            </a:r>
            <a:r>
              <a:rPr b="1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«при прочих равных 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условиях»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для того, чтобы исследовать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влияни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е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только одной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независимой переменной принимается допущение о неизменности всех других переменных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модели.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endParaRPr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just"/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авновесн</a:t>
            </a:r>
            <a:r>
              <a:rPr lang="ru-RU" b="1" dirty="0" err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ый</a:t>
            </a:r>
            <a:r>
              <a:rPr b="1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анализ: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экономические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явления анализируются в условиях нахождения их в равновесии, то есть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у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экономических агентов отсутствуют </a:t>
            </a:r>
            <a:r>
              <a:rPr smtClean="0">
                <a:latin typeface="Verdana" pitchFamily="34" charset="0"/>
                <a:ea typeface="Verdana" pitchFamily="34" charset="0"/>
                <a:cs typeface="Verdana" pitchFamily="34" charset="0"/>
              </a:rPr>
              <a:t>мотивы </a:t>
            </a:r>
            <a:r>
              <a:rPr>
                <a:latin typeface="Verdana" pitchFamily="34" charset="0"/>
                <a:ea typeface="Verdana" pitchFamily="34" charset="0"/>
                <a:cs typeface="Verdana" pitchFamily="34" charset="0"/>
              </a:rPr>
              <a:t>к изменению сложившегося состояния. </a:t>
            </a: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ctr">
              <a:buNone/>
            </a:pP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СПРОС на товар = ПРЕДЛОЖЕНИЕ товара</a:t>
            </a:r>
          </a:p>
          <a:p>
            <a:pPr lvl="0"/>
            <a:endParaRPr sz="2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5635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Частные методы</a:t>
            </a:r>
            <a:endParaRPr lang="ru-RU" dirty="0"/>
          </a:p>
        </p:txBody>
      </p:sp>
    </p:spTree>
    <p:extLst>
      <p:ext uri="{BB962C8B-B14F-4D97-AF65-F5344CB8AC3E}">
        <p14:creationId xmlns:m="http://schemas.openxmlformats.org/officeDocument/2006/math"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5609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4419600"/>
            <a:ext cx="7315200" cy="2656362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60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endParaRPr lang="ru-RU" sz="6000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econosseur.com/assets_c/2009/03/6a00d83451eb0069e201156e9a5b7e970c-thumb-510x3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0"/>
            <a:ext cx="6686550" cy="4562587"/>
          </a:xfrm>
          <a:prstGeom prst="rect">
            <a:avLst/>
          </a:prstGeom>
          <a:noFill/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1828800" y="762000"/>
            <a:ext cx="2667000" cy="1295400"/>
          </a:xfrm>
          <a:prstGeom prst="wedgeRoundRectCallout">
            <a:avLst>
              <a:gd name="adj1" fmla="val 21935"/>
              <a:gd name="adj2" fmla="val 87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Это наш экономический факультет</a:t>
            </a:r>
            <a:endParaRPr lang="ru-RU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01000" cy="7921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НУЖНО ЛИ ВЕСТИ КОНСПЕКТ?</a:t>
            </a:r>
            <a:endParaRPr lang="ru-RU" sz="3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458200" cy="57912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Зачем?</a:t>
            </a:r>
          </a:p>
          <a:p>
            <a:r>
              <a:rPr lang="ru-RU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Как измерить результативность?</a:t>
            </a:r>
          </a:p>
          <a:p>
            <a:r>
              <a:rPr lang="en-US" sz="3200" dirty="0" smtClean="0"/>
              <a:t>Mueller, P. A., &amp; Oppenheimer, D. M. (2014). The pen is mightier than the keyboard: Advantages of longhand over laptop note taking. </a:t>
            </a:r>
            <a:r>
              <a:rPr lang="en-US" sz="3200" i="1" dirty="0" smtClean="0"/>
              <a:t>Psychological Science</a:t>
            </a:r>
            <a:r>
              <a:rPr lang="en-US" sz="3200" dirty="0" smtClean="0"/>
              <a:t>, </a:t>
            </a:r>
            <a:r>
              <a:rPr lang="en-US" sz="3200" i="1" dirty="0" smtClean="0"/>
              <a:t>25</a:t>
            </a:r>
            <a:r>
              <a:rPr lang="en-US" sz="3200" dirty="0" smtClean="0"/>
              <a:t>, 1159–1168. 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01000" cy="7921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НУЖНО ЛИ ВЕСТИ КОНСПЕКТ?</a:t>
            </a:r>
            <a:endParaRPr lang="ru-RU" sz="3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458200" cy="5791200"/>
          </a:xfrm>
        </p:spPr>
        <p:txBody>
          <a:bodyPr>
            <a:normAutofit/>
          </a:bodyPr>
          <a:lstStyle/>
          <a:p>
            <a:endParaRPr lang="en-US" sz="3200" b="1" dirty="0" smtClean="0"/>
          </a:p>
        </p:txBody>
      </p:sp>
      <p:pic>
        <p:nvPicPr>
          <p:cNvPr id="2050" name="Picture 2" descr="C:\Users\Дом\Pictures\Для презентаций\'dn\10.1177_0956797618781773-fi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629400" cy="4759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01000" cy="7921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НУЖНО ЛИ ВЕСТИ КОНСПЕКТ?</a:t>
            </a:r>
            <a:endParaRPr lang="ru-RU" sz="3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458200" cy="399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ru-RU" sz="48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Экзамен… и как его избежать</a:t>
            </a:r>
            <a:endParaRPr lang="ru-RU" sz="4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57200" y="1981200"/>
            <a:ext cx="8458200" cy="4492752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ru-RU" sz="2800" noProof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Экзамен письменно: 9 вопросов в билете.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ru-RU" sz="280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ru-RU" sz="35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Условия «автомата» (все условия с оператором «и» (</a:t>
            </a:r>
            <a:r>
              <a:rPr lang="en-US" sz="35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&amp;) </a:t>
            </a:r>
            <a:r>
              <a:rPr lang="ru-RU" sz="35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ru-RU" sz="35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Рекомендация на автомат от преподавателя, который ведет семинарские занятия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ru-RU" sz="35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Дополнительные пункты в «учебную карму»:</a:t>
            </a:r>
          </a:p>
          <a:p>
            <a:pPr lvl="1" algn="l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ru-RU" sz="2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дополнительных балла: Оценка «9».</a:t>
            </a:r>
          </a:p>
          <a:p>
            <a:pPr lvl="1" algn="l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kumimoji="0" 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З</a:t>
            </a:r>
            <a:r>
              <a:rPr kumimoji="0" lang="ru-RU" sz="2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дополнительных балла: Оценка «10».</a:t>
            </a:r>
            <a:endParaRPr kumimoji="0" lang="ru-RU" sz="2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ru-RU" sz="4400" b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что получаем дополнительные баллы </a:t>
            </a:r>
            <a:endParaRPr lang="ru-RU" sz="44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304800" y="1676400"/>
            <a:ext cx="8839200" cy="4797552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ru-RU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Участие в поточной конференции;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Участие в экономическом эксперименте от «</a:t>
            </a:r>
            <a:r>
              <a:rPr lang="en-US" sz="4000" dirty="0" err="1" smtClean="0">
                <a:solidFill>
                  <a:schemeClr val="bg1"/>
                </a:solidFill>
                <a:latin typeface="+mn-lt"/>
              </a:rPr>
              <a:t>MeMicroMacro</a:t>
            </a: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ru-RU" sz="4000" noProof="0" dirty="0" smtClean="0">
                <a:solidFill>
                  <a:schemeClr val="bg1"/>
                </a:solidFill>
                <a:latin typeface="+mn-lt"/>
              </a:rPr>
              <a:t>Участие в экономической конференции с публикацией тезисов;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kumimoji="0" lang="ru-RU" sz="400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Дополнительные</a:t>
            </a:r>
            <a:r>
              <a:rPr kumimoji="0" lang="ru-RU" sz="400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задания по ходу работы.</a:t>
            </a:r>
            <a:endParaRPr kumimoji="0" lang="ru-RU" sz="4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endParaRPr kumimoji="0" lang="ru-RU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8574</TotalTime>
  <Words>1655</Words>
  <Application>Microsoft Office PowerPoint</Application>
  <PresentationFormat>Экран (4:3)</PresentationFormat>
  <Paragraphs>298</Paragraphs>
  <Slides>49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Эркер</vt:lpstr>
      <vt:lpstr>Лекция  1. Введение в основы экономики</vt:lpstr>
      <vt:lpstr>Слайд 2</vt:lpstr>
      <vt:lpstr>Слайд 3</vt:lpstr>
      <vt:lpstr>СТОИТ ЛИ ХОДИТЬ НА ЛЕКЦИИ?</vt:lpstr>
      <vt:lpstr>НУЖНО ЛИ ВЕСТИ КОНСПЕКТ?</vt:lpstr>
      <vt:lpstr>НУЖНО ЛИ ВЕСТИ КОНСПЕКТ?</vt:lpstr>
      <vt:lpstr>НУЖНО ЛИ ВЕСТИ КОНСПЕКТ?</vt:lpstr>
      <vt:lpstr>Экзамен… и как его избежать</vt:lpstr>
      <vt:lpstr>За что получаем дополнительные баллы </vt:lpstr>
      <vt:lpstr>Общая информация о курсе «Экономическая теория»</vt:lpstr>
      <vt:lpstr>Базовая литература:</vt:lpstr>
      <vt:lpstr>Тема 1. ЭКОНОМИЧЕСКАЯ ТЕОРИЯ: ПРЕДМЕТ И МЕТОД</vt:lpstr>
      <vt:lpstr>Перед тем как начнем</vt:lpstr>
      <vt:lpstr>Экономика – это о чем?</vt:lpstr>
      <vt:lpstr>Что из этого будут или уже исследовали экономисты?</vt:lpstr>
      <vt:lpstr>Слайд 16</vt:lpstr>
      <vt:lpstr>Экономика стала "научной империей"</vt:lpstr>
      <vt:lpstr>Экономическая наука сегодня</vt:lpstr>
      <vt:lpstr>Слайд 19</vt:lpstr>
      <vt:lpstr>Пару определений</vt:lpstr>
      <vt:lpstr>В начале была проблема…</vt:lpstr>
      <vt:lpstr>Эволюция экономической науки</vt:lpstr>
      <vt:lpstr>В начале была проблема…</vt:lpstr>
      <vt:lpstr>Общая и частные экономические науки</vt:lpstr>
      <vt:lpstr>РАЗДЕЛЫ ЭКОНОМИЧЕСКОЙ ТЕОРИИ</vt:lpstr>
      <vt:lpstr>Слайд 26</vt:lpstr>
      <vt:lpstr>РАЗДЕЛЫ ЭКОНОМИЧЕСКОЙ ТЕОРИИ</vt:lpstr>
      <vt:lpstr>Слайд 28</vt:lpstr>
      <vt:lpstr>Предмет экономической теории</vt:lpstr>
      <vt:lpstr>А есть ли ПРЕДМЕТ?</vt:lpstr>
      <vt:lpstr>ФУНКЦИИ ЭКОНОМИЧЕСКОЙ ТЕОРИИ</vt:lpstr>
      <vt:lpstr>Определения</vt:lpstr>
      <vt:lpstr>Экономические категории и законы</vt:lpstr>
      <vt:lpstr>Экономические законы</vt:lpstr>
      <vt:lpstr>Вопрос 3. Экономическая теория, прогнозы  и экономическая политика. Позитивная и нормативная экономическая теория. </vt:lpstr>
      <vt:lpstr>Политическая экономия  (до конца 19 века)</vt:lpstr>
      <vt:lpstr>Почему важно различать позитивные и нормативные экономические идеи?</vt:lpstr>
      <vt:lpstr>Пример - Венесуэла</vt:lpstr>
      <vt:lpstr>Прогнозы: почему экономисты так часто ошибаются?</vt:lpstr>
      <vt:lpstr>Причины ошибок в прогнозах:</vt:lpstr>
      <vt:lpstr>Вопрос 4. Методы экономической науки: общие и частные. Предельный, функциональный и равновесный анализ.</vt:lpstr>
      <vt:lpstr>Слайд 42</vt:lpstr>
      <vt:lpstr>Слайд 43</vt:lpstr>
      <vt:lpstr>Слайд 44</vt:lpstr>
      <vt:lpstr>Общенаучные методы</vt:lpstr>
      <vt:lpstr>Частные методы</vt:lpstr>
      <vt:lpstr>Частные методы</vt:lpstr>
      <vt:lpstr>Частные методы</vt:lpstr>
      <vt:lpstr>Спасибо за внимание! </vt:lpstr>
    </vt:vector>
  </TitlesOfParts>
  <Company>Asbs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Дом</cp:lastModifiedBy>
  <cp:revision>259</cp:revision>
  <dcterms:created xsi:type="dcterms:W3CDTF">2005-11-15T18:07:50Z</dcterms:created>
  <dcterms:modified xsi:type="dcterms:W3CDTF">2019-09-03T04:49:19Z</dcterms:modified>
</cp:coreProperties>
</file>