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88825"/>
  <p:notesSz cx="6858000" cy="9144000"/>
  <p:embeddedFontLst>
    <p:embeddedFont>
      <p:font typeface="Corbel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j39h8NzRKBb9FQ7J0eu9vr/7P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bel-italic.fntdata"/><Relationship Id="rId30" Type="http://schemas.openxmlformats.org/officeDocument/2006/relationships/font" Target="fonts/Corbel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orbel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0000"/>
                </a:solidFill>
              </a:rPr>
              <a:t>Nos top 100, a cidade de são paulo tem maior número de óbitos desde o começo da pandemia, porém, a letalidade é baixa. Será que existe alguma correlação com a comunicação da prefeitura?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33b264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gd233b26478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33b264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d233b26478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22307264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22307264e_1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22307264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d22307264e_1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20ef50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20ef5045a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33b264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d233b26478_2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f2fe175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cf2fe17555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233b264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233b26478_0_9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33b2647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233b26478_0_10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2fe17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cf2fe1755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230726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22307264e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7" name="Google Shape;27;p17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18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0" y="0"/>
            <a:ext cx="96588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</a:pPr>
            <a:r>
              <a:rPr lang="pt-BR" sz="5600"/>
              <a:t>Análise da comunicação das prefeituras do Brasil e a relação com o aumento da COVID-19 </a:t>
            </a:r>
            <a:endParaRPr sz="56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065225" y="4800600"/>
            <a:ext cx="4566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pt-BR" sz="3600"/>
              <a:t>IN DATA WE TRUST</a:t>
            </a:r>
            <a:endParaRPr b="1" sz="3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780350" y="158925"/>
            <a:ext cx="10477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Evolução</a:t>
            </a:r>
            <a:r>
              <a:rPr lang="pt-BR"/>
              <a:t> de casos confirmados X </a:t>
            </a:r>
            <a:r>
              <a:rPr lang="pt-BR"/>
              <a:t>óbitos da COVID-19</a:t>
            </a:r>
            <a:endParaRPr/>
          </a:p>
        </p:txBody>
      </p:sp>
      <p:pic>
        <p:nvPicPr>
          <p:cNvPr id="148" name="Google Shape;1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1005363"/>
            <a:ext cx="7828701" cy="27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50" y="3821825"/>
            <a:ext cx="7859649" cy="27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4249" y="2359725"/>
            <a:ext cx="3168726" cy="291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233b26478_0_2"/>
          <p:cNvSpPr txBox="1"/>
          <p:nvPr>
            <p:ph type="title"/>
          </p:nvPr>
        </p:nvSpPr>
        <p:spPr>
          <a:xfrm>
            <a:off x="470013" y="158925"/>
            <a:ext cx="11248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pt-BR"/>
              <a:t>Evolução de casos confirmados X óbitos da COVID-19 por estado</a:t>
            </a:r>
            <a:endParaRPr/>
          </a:p>
        </p:txBody>
      </p:sp>
      <p:pic>
        <p:nvPicPr>
          <p:cNvPr id="156" name="Google Shape;156;gd233b2647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825"/>
            <a:ext cx="6094401" cy="40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d233b26478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400" y="1733825"/>
            <a:ext cx="6094401" cy="405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1522413" y="281175"/>
            <a:ext cx="9144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pt-BR"/>
              <a:t> Top </a:t>
            </a:r>
            <a:r>
              <a:rPr lang="pt-BR"/>
              <a:t>municípios</a:t>
            </a:r>
            <a:r>
              <a:rPr lang="pt-BR"/>
              <a:t> e estados com mais Tweets em geral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50" y="1220300"/>
            <a:ext cx="6848475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075" y="2234950"/>
            <a:ext cx="4897251" cy="26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233b26478_0_11"/>
          <p:cNvSpPr txBox="1"/>
          <p:nvPr>
            <p:ph type="title"/>
          </p:nvPr>
        </p:nvSpPr>
        <p:spPr>
          <a:xfrm>
            <a:off x="1240650" y="367400"/>
            <a:ext cx="98790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 Top municípios com mais Tweets sobre COVID-19</a:t>
            </a:r>
            <a:endParaRPr/>
          </a:p>
        </p:txBody>
      </p:sp>
      <p:pic>
        <p:nvPicPr>
          <p:cNvPr id="170" name="Google Shape;170;gd233b2647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500"/>
            <a:ext cx="6991350" cy="5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d233b26478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650" y="2247925"/>
            <a:ext cx="4904926" cy="259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2307264e_1_7"/>
          <p:cNvSpPr txBox="1"/>
          <p:nvPr>
            <p:ph type="title"/>
          </p:nvPr>
        </p:nvSpPr>
        <p:spPr>
          <a:xfrm>
            <a:off x="1240650" y="367400"/>
            <a:ext cx="98790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Distribuição de tamanho dos tweets</a:t>
            </a:r>
            <a:endParaRPr/>
          </a:p>
        </p:txBody>
      </p:sp>
      <p:pic>
        <p:nvPicPr>
          <p:cNvPr id="177" name="Google Shape;177;gd22307264e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00" y="2524550"/>
            <a:ext cx="5397600" cy="35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d22307264e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875" y="2588025"/>
            <a:ext cx="5524727" cy="34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d22307264e_1_7"/>
          <p:cNvSpPr txBox="1"/>
          <p:nvPr/>
        </p:nvSpPr>
        <p:spPr>
          <a:xfrm>
            <a:off x="-183375" y="1678075"/>
            <a:ext cx="6143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Tweets em geral </a:t>
            </a:r>
            <a:endParaRPr sz="900"/>
          </a:p>
        </p:txBody>
      </p:sp>
      <p:sp>
        <p:nvSpPr>
          <p:cNvPr id="180" name="Google Shape;180;gd22307264e_1_7"/>
          <p:cNvSpPr txBox="1"/>
          <p:nvPr/>
        </p:nvSpPr>
        <p:spPr>
          <a:xfrm>
            <a:off x="6280300" y="1678075"/>
            <a:ext cx="61434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Tweets com termos relacionados </a:t>
            </a:r>
            <a:endParaRPr sz="27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covid</a:t>
            </a:r>
            <a:endParaRPr sz="5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22307264e_1_18"/>
          <p:cNvSpPr txBox="1"/>
          <p:nvPr>
            <p:ph type="title"/>
          </p:nvPr>
        </p:nvSpPr>
        <p:spPr>
          <a:xfrm>
            <a:off x="1265100" y="544375"/>
            <a:ext cx="98790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pt-BR"/>
              <a:t>Quantidade de tweets das prefeituras no período da covid</a:t>
            </a:r>
            <a:endParaRPr/>
          </a:p>
        </p:txBody>
      </p:sp>
      <p:sp>
        <p:nvSpPr>
          <p:cNvPr id="186" name="Google Shape;186;gd22307264e_1_18"/>
          <p:cNvSpPr txBox="1"/>
          <p:nvPr/>
        </p:nvSpPr>
        <p:spPr>
          <a:xfrm>
            <a:off x="-183375" y="1678075"/>
            <a:ext cx="6143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Tweets em geral </a:t>
            </a:r>
            <a:endParaRPr sz="900"/>
          </a:p>
        </p:txBody>
      </p:sp>
      <p:sp>
        <p:nvSpPr>
          <p:cNvPr id="187" name="Google Shape;187;gd22307264e_1_18"/>
          <p:cNvSpPr txBox="1"/>
          <p:nvPr/>
        </p:nvSpPr>
        <p:spPr>
          <a:xfrm>
            <a:off x="6280300" y="1678075"/>
            <a:ext cx="61434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Tweets com termos relacionados </a:t>
            </a:r>
            <a:endParaRPr sz="27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covid</a:t>
            </a:r>
            <a:endParaRPr sz="500"/>
          </a:p>
        </p:txBody>
      </p:sp>
      <p:pic>
        <p:nvPicPr>
          <p:cNvPr id="188" name="Google Shape;188;gd22307264e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424" y="2753313"/>
            <a:ext cx="6008200" cy="23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d22307264e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5" y="2763175"/>
            <a:ext cx="6143400" cy="230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0ef5045a_0_0"/>
          <p:cNvSpPr txBox="1"/>
          <p:nvPr>
            <p:ph type="title"/>
          </p:nvPr>
        </p:nvSpPr>
        <p:spPr>
          <a:xfrm>
            <a:off x="65175" y="47450"/>
            <a:ext cx="12123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orbel"/>
              <a:buNone/>
            </a:pPr>
            <a:r>
              <a:rPr b="1" lang="pt-BR" sz="2740"/>
              <a:t>Distribuição dos termos sobre a COVID-19 mais utilizados nos Tweets por UF</a:t>
            </a:r>
            <a:endParaRPr b="1" sz="2740"/>
          </a:p>
        </p:txBody>
      </p:sp>
      <p:pic>
        <p:nvPicPr>
          <p:cNvPr id="195" name="Google Shape;195;gd20ef5045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88" y="1167913"/>
            <a:ext cx="332423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d20ef5045a_0_0"/>
          <p:cNvSpPr txBox="1"/>
          <p:nvPr/>
        </p:nvSpPr>
        <p:spPr>
          <a:xfrm>
            <a:off x="1138100" y="650725"/>
            <a:ext cx="2527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ES</a:t>
            </a:r>
            <a:endParaRPr b="1" sz="200">
              <a:solidFill>
                <a:srgbClr val="00FFFF"/>
              </a:solidFill>
            </a:endParaRPr>
          </a:p>
        </p:txBody>
      </p:sp>
      <p:pic>
        <p:nvPicPr>
          <p:cNvPr id="197" name="Google Shape;197;gd20ef5045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305" y="1167925"/>
            <a:ext cx="33242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d20ef5045a_0_0"/>
          <p:cNvSpPr txBox="1"/>
          <p:nvPr/>
        </p:nvSpPr>
        <p:spPr>
          <a:xfrm>
            <a:off x="4830513" y="650713"/>
            <a:ext cx="2527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MG</a:t>
            </a:r>
            <a:endParaRPr b="1" sz="200">
              <a:solidFill>
                <a:srgbClr val="00FFFF"/>
              </a:solidFill>
            </a:endParaRPr>
          </a:p>
        </p:txBody>
      </p:sp>
      <p:pic>
        <p:nvPicPr>
          <p:cNvPr id="199" name="Google Shape;199;gd20ef5045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4688" y="1167913"/>
            <a:ext cx="33242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d20ef5045a_0_0"/>
          <p:cNvSpPr txBox="1"/>
          <p:nvPr/>
        </p:nvSpPr>
        <p:spPr>
          <a:xfrm>
            <a:off x="8244538" y="650713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MT</a:t>
            </a:r>
            <a:endParaRPr b="1">
              <a:solidFill>
                <a:srgbClr val="00FFFF"/>
              </a:solidFill>
            </a:endParaRPr>
          </a:p>
        </p:txBody>
      </p:sp>
      <p:pic>
        <p:nvPicPr>
          <p:cNvPr id="201" name="Google Shape;201;gd20ef5045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925" y="3785050"/>
            <a:ext cx="33242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d20ef5045a_0_0"/>
          <p:cNvSpPr txBox="1"/>
          <p:nvPr/>
        </p:nvSpPr>
        <p:spPr>
          <a:xfrm>
            <a:off x="1138138" y="3267850"/>
            <a:ext cx="2527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PB</a:t>
            </a:r>
            <a:endParaRPr b="1" sz="200">
              <a:solidFill>
                <a:srgbClr val="00FFFF"/>
              </a:solidFill>
            </a:endParaRPr>
          </a:p>
        </p:txBody>
      </p:sp>
      <p:pic>
        <p:nvPicPr>
          <p:cNvPr id="203" name="Google Shape;203;gd20ef5045a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2300" y="3764500"/>
            <a:ext cx="33242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d20ef5045a_0_0"/>
          <p:cNvSpPr txBox="1"/>
          <p:nvPr/>
        </p:nvSpPr>
        <p:spPr>
          <a:xfrm>
            <a:off x="4395300" y="3267838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PE</a:t>
            </a:r>
            <a:endParaRPr b="1" sz="2400">
              <a:solidFill>
                <a:srgbClr val="00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5" name="Google Shape;205;gd20ef5045a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24675" y="3785038"/>
            <a:ext cx="33242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d20ef5045a_0_0"/>
          <p:cNvSpPr txBox="1"/>
          <p:nvPr/>
        </p:nvSpPr>
        <p:spPr>
          <a:xfrm>
            <a:off x="8244538" y="3267838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PR</a:t>
            </a:r>
            <a:endParaRPr b="1" sz="2400">
              <a:solidFill>
                <a:srgbClr val="00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233b26478_2_0"/>
          <p:cNvSpPr txBox="1"/>
          <p:nvPr>
            <p:ph type="title"/>
          </p:nvPr>
        </p:nvSpPr>
        <p:spPr>
          <a:xfrm>
            <a:off x="0" y="0"/>
            <a:ext cx="121887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orbel"/>
              <a:buNone/>
            </a:pPr>
            <a:r>
              <a:rPr b="1" lang="pt-BR" sz="2740"/>
              <a:t>Distribuição dos termos sobre a COVID-19 mais utilizados nos Tweets por UF</a:t>
            </a:r>
            <a:endParaRPr b="1" sz="2740"/>
          </a:p>
        </p:txBody>
      </p:sp>
      <p:pic>
        <p:nvPicPr>
          <p:cNvPr id="212" name="Google Shape;212;gd233b2647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00" y="1504625"/>
            <a:ext cx="332423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d233b26478_2_0"/>
          <p:cNvSpPr txBox="1"/>
          <p:nvPr/>
        </p:nvSpPr>
        <p:spPr>
          <a:xfrm>
            <a:off x="1833488" y="987425"/>
            <a:ext cx="2527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RJ</a:t>
            </a:r>
            <a:endParaRPr b="1" sz="200">
              <a:solidFill>
                <a:srgbClr val="00FFFF"/>
              </a:solidFill>
            </a:endParaRPr>
          </a:p>
        </p:txBody>
      </p:sp>
      <p:pic>
        <p:nvPicPr>
          <p:cNvPr id="214" name="Google Shape;214;gd233b26478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566" y="1504613"/>
            <a:ext cx="3149966" cy="1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d233b26478_2_0"/>
          <p:cNvSpPr txBox="1"/>
          <p:nvPr/>
        </p:nvSpPr>
        <p:spPr>
          <a:xfrm>
            <a:off x="7172550" y="987413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RS</a:t>
            </a:r>
            <a:endParaRPr b="1" sz="2400">
              <a:solidFill>
                <a:srgbClr val="00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6" name="Google Shape;216;gd233b26478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432" y="4283838"/>
            <a:ext cx="3149966" cy="16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d233b26478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0438" y="4238638"/>
            <a:ext cx="33242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d233b26478_2_0"/>
          <p:cNvSpPr txBox="1"/>
          <p:nvPr/>
        </p:nvSpPr>
        <p:spPr>
          <a:xfrm>
            <a:off x="1597400" y="3766613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SC</a:t>
            </a:r>
            <a:endParaRPr b="1" sz="2400">
              <a:solidFill>
                <a:srgbClr val="00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gd233b26478_2_0"/>
          <p:cNvSpPr txBox="1"/>
          <p:nvPr/>
        </p:nvSpPr>
        <p:spPr>
          <a:xfrm>
            <a:off x="7172550" y="3766613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SP</a:t>
            </a:r>
            <a:endParaRPr b="1" sz="2400">
              <a:solidFill>
                <a:srgbClr val="00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f2fe17555_0_9"/>
          <p:cNvSpPr txBox="1"/>
          <p:nvPr>
            <p:ph type="title"/>
          </p:nvPr>
        </p:nvSpPr>
        <p:spPr>
          <a:xfrm>
            <a:off x="1522425" y="207825"/>
            <a:ext cx="91440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Top </a:t>
            </a:r>
            <a:r>
              <a:rPr lang="pt-BR"/>
              <a:t>municípios</a:t>
            </a:r>
            <a:r>
              <a:rPr lang="pt-BR"/>
              <a:t> com menos Tweets</a:t>
            </a:r>
            <a:endParaRPr/>
          </a:p>
        </p:txBody>
      </p:sp>
      <p:pic>
        <p:nvPicPr>
          <p:cNvPr id="225" name="Google Shape;225;gcf2fe1755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008" y="1632800"/>
            <a:ext cx="6009818" cy="4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cf2fe17555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2800"/>
            <a:ext cx="6094424" cy="42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233b26478_0_94"/>
          <p:cNvSpPr txBox="1"/>
          <p:nvPr>
            <p:ph type="title"/>
          </p:nvPr>
        </p:nvSpPr>
        <p:spPr>
          <a:xfrm>
            <a:off x="1522425" y="207825"/>
            <a:ext cx="91440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pt-BR"/>
              <a:t>Comparação das prefeituras que menos twittam sobre COVID-19 com as que mais twittam</a:t>
            </a:r>
            <a:endParaRPr/>
          </a:p>
        </p:txBody>
      </p:sp>
      <p:pic>
        <p:nvPicPr>
          <p:cNvPr id="232" name="Google Shape;232;gd233b26478_0_94"/>
          <p:cNvPicPr preferRelativeResize="0"/>
          <p:nvPr/>
        </p:nvPicPr>
        <p:blipFill rotWithShape="1">
          <a:blip r:embed="rId3">
            <a:alphaModFix/>
          </a:blip>
          <a:srcRect b="0" l="0" r="0" t="2056"/>
          <a:stretch/>
        </p:blipFill>
        <p:spPr>
          <a:xfrm>
            <a:off x="103800" y="1322625"/>
            <a:ext cx="11886577" cy="48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Osmary Camila Bortoncello Glober 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Mestrado em Computação Aplicada - UTFPR</a:t>
            </a:r>
            <a:endParaRPr/>
          </a:p>
          <a:p>
            <a:pPr indent="-223838" lvl="0" marL="22383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Jackson Cardoso 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Mestrado em Computação Aplicada - UTFPR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23400"/>
            <a:ext cx="1335456" cy="13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3950" y="3771000"/>
            <a:ext cx="2782200" cy="27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2125" y="5018800"/>
            <a:ext cx="2613720" cy="1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233b26478_0_101"/>
          <p:cNvSpPr txBox="1"/>
          <p:nvPr>
            <p:ph type="title"/>
          </p:nvPr>
        </p:nvSpPr>
        <p:spPr>
          <a:xfrm>
            <a:off x="1522425" y="207825"/>
            <a:ext cx="91440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pt-BR"/>
              <a:t>Comparação das prefeituras que menos twittam sobre COVID-19 com as que mais twittam</a:t>
            </a:r>
            <a:endParaRPr/>
          </a:p>
        </p:txBody>
      </p:sp>
      <p:pic>
        <p:nvPicPr>
          <p:cNvPr id="238" name="Google Shape;238;gd233b26478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5" y="1195875"/>
            <a:ext cx="11846549" cy="48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244" name="Google Shape;244;p11"/>
          <p:cNvSpPr txBox="1"/>
          <p:nvPr>
            <p:ph idx="1" type="body"/>
          </p:nvPr>
        </p:nvSpPr>
        <p:spPr>
          <a:xfrm>
            <a:off x="1504781" y="1905001"/>
            <a:ext cx="977420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7" lvl="0" marL="223837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Implementação do classificador de polaridades em português;</a:t>
            </a:r>
            <a:endParaRPr/>
          </a:p>
          <a:p>
            <a:pPr indent="-223837" lvl="0" marL="223837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Análise e visualização temporal dos dados de texto do Twitter;</a:t>
            </a:r>
            <a:endParaRPr/>
          </a:p>
          <a:p>
            <a:pPr indent="-223837" lvl="0" marL="223837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Análise</a:t>
            </a:r>
            <a:r>
              <a:rPr lang="pt-BR"/>
              <a:t> exploratória a fim de testar as hipóteses e responder as perguntas da pesquisa;</a:t>
            </a:r>
            <a:endParaRPr/>
          </a:p>
          <a:p>
            <a:pPr indent="-223837" lvl="0" marL="223837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Implementação de estudo com as cidades mais populosas dos estados brasileiros além das capitais.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250" name="Google Shape;250;p12"/>
          <p:cNvSpPr txBox="1"/>
          <p:nvPr>
            <p:ph idx="1" type="body"/>
          </p:nvPr>
        </p:nvSpPr>
        <p:spPr>
          <a:xfrm>
            <a:off x="1504781" y="1905001"/>
            <a:ext cx="977420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7" lvl="0" marL="223837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Correlação dos </a:t>
            </a:r>
            <a:r>
              <a:rPr lang="pt-BR"/>
              <a:t>tweets</a:t>
            </a:r>
            <a:r>
              <a:rPr lang="pt-BR"/>
              <a:t> </a:t>
            </a:r>
            <a:r>
              <a:rPr lang="pt-BR"/>
              <a:t>com os números</a:t>
            </a:r>
            <a:r>
              <a:rPr lang="pt-BR"/>
              <a:t> da COVID-19 inerentes à pesquisa;</a:t>
            </a:r>
            <a:endParaRPr/>
          </a:p>
          <a:p>
            <a:pPr indent="-223837" lvl="0" marL="223837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Complexidades nos processamentos dos dados de textos do Twitter (</a:t>
            </a:r>
            <a:r>
              <a:rPr lang="pt-BR"/>
              <a:t>Análise</a:t>
            </a:r>
            <a:r>
              <a:rPr lang="pt-BR"/>
              <a:t> de sentimentos, Topic Modelling e lematização);</a:t>
            </a:r>
            <a:endParaRPr/>
          </a:p>
          <a:p>
            <a:pPr indent="-223837" lvl="0" marL="223837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Aplicação de modelo </a:t>
            </a:r>
            <a:r>
              <a:rPr lang="pt-BR"/>
              <a:t>específico</a:t>
            </a:r>
            <a:r>
              <a:rPr lang="pt-BR"/>
              <a:t> para </a:t>
            </a:r>
            <a:r>
              <a:rPr lang="pt-BR"/>
              <a:t>análise</a:t>
            </a:r>
            <a:r>
              <a:rPr lang="pt-BR"/>
              <a:t> de dados de texto.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title"/>
          </p:nvPr>
        </p:nvSpPr>
        <p:spPr>
          <a:xfrm>
            <a:off x="2240984" y="2602062"/>
            <a:ext cx="7488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lang="pt-BR" sz="4800"/>
              <a:t>Obrigado!</a:t>
            </a:r>
            <a:endParaRPr b="1" sz="4800"/>
          </a:p>
        </p:txBody>
      </p:sp>
      <p:pic>
        <p:nvPicPr>
          <p:cNvPr id="256" name="Google Shape;2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23400"/>
            <a:ext cx="1335456" cy="13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3950" y="3771000"/>
            <a:ext cx="2782200" cy="27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2125" y="5018800"/>
            <a:ext cx="2613720" cy="1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Pandemia decorrente da COVID-19;</a:t>
            </a:r>
            <a:endParaRPr/>
          </a:p>
          <a:p>
            <a:pPr indent="-223838" lvl="0" marL="22383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Prefeituras de </a:t>
            </a:r>
            <a:r>
              <a:rPr lang="pt-BR"/>
              <a:t>Municípios</a:t>
            </a:r>
            <a:r>
              <a:rPr lang="pt-BR"/>
              <a:t> Brasileiros, foco nas capitais dos estados;</a:t>
            </a:r>
            <a:endParaRPr/>
          </a:p>
          <a:p>
            <a:pPr indent="-223838" lvl="0" marL="22383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Ciência de dados aplicada à COVID-19.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23400"/>
            <a:ext cx="1335456" cy="13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3950" y="3771000"/>
            <a:ext cx="2782200" cy="27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2125" y="5018800"/>
            <a:ext cx="2613720" cy="1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Obter dados dos perfis da rede social Twitter das top 100 cidades com maior </a:t>
            </a:r>
            <a:r>
              <a:rPr lang="pt-BR"/>
              <a:t>número</a:t>
            </a:r>
            <a:r>
              <a:rPr lang="pt-BR"/>
              <a:t> de </a:t>
            </a:r>
            <a:r>
              <a:rPr lang="pt-BR"/>
              <a:t>óbitos</a:t>
            </a:r>
            <a:r>
              <a:rPr lang="pt-BR"/>
              <a:t> decorrentes da COVID-19;</a:t>
            </a:r>
            <a:endParaRPr/>
          </a:p>
          <a:p>
            <a:pPr indent="-223838" lvl="0" marL="22383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Comparar com o número de casos de COVID-19 por </a:t>
            </a:r>
            <a:r>
              <a:rPr lang="pt-BR"/>
              <a:t>município/</a:t>
            </a:r>
            <a:r>
              <a:rPr lang="pt-BR"/>
              <a:t>UF;</a:t>
            </a:r>
            <a:endParaRPr/>
          </a:p>
          <a:p>
            <a:pPr indent="-223838" lvl="0" marL="22383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Verificar se a comunicação feita pelas prefeituras têm alguma relação com o número de casos da COVID-19.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2fe17555_0_0"/>
          <p:cNvSpPr txBox="1"/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Descrição dos dados estudados</a:t>
            </a:r>
            <a:endParaRPr/>
          </a:p>
        </p:txBody>
      </p:sp>
      <p:sp>
        <p:nvSpPr>
          <p:cNvPr id="116" name="Google Shape;116;gcf2fe17555_0_0"/>
          <p:cNvSpPr txBox="1"/>
          <p:nvPr>
            <p:ph idx="1" type="body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7" lvl="0" marL="2238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ID do tweet; data da criação; texto; métricas </a:t>
            </a:r>
            <a:r>
              <a:rPr lang="pt-BR"/>
              <a:t>públicas</a:t>
            </a:r>
            <a:r>
              <a:rPr lang="pt-BR"/>
              <a:t>: quantidade de  like; quantidade de retweet; quantidade de reply.</a:t>
            </a:r>
            <a:endParaRPr/>
          </a:p>
          <a:p>
            <a:pPr indent="-223837" lvl="0" marL="2238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número</a:t>
            </a:r>
            <a:r>
              <a:rPr lang="pt-BR"/>
              <a:t> de casos confirmados; quantidade de </a:t>
            </a:r>
            <a:r>
              <a:rPr lang="pt-BR"/>
              <a:t>óbitos</a:t>
            </a:r>
            <a:r>
              <a:rPr lang="pt-BR"/>
              <a:t>; % letalidade; </a:t>
            </a:r>
            <a:r>
              <a:rPr lang="pt-BR"/>
              <a:t>número de casos confirmados por 100 mil habitantes; </a:t>
            </a:r>
            <a:r>
              <a:rPr lang="pt-BR"/>
              <a:t>quantidade de </a:t>
            </a:r>
            <a:r>
              <a:rPr lang="pt-BR"/>
              <a:t>óbitos</a:t>
            </a:r>
            <a:r>
              <a:rPr lang="pt-BR"/>
              <a:t> por 100 mil habitantes.</a:t>
            </a:r>
            <a:endParaRPr/>
          </a:p>
          <a:p>
            <a:pPr indent="-223837" lvl="0" marL="2238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população estimada; </a:t>
            </a:r>
            <a:r>
              <a:rPr lang="pt-BR"/>
              <a:t>município</a:t>
            </a:r>
            <a:r>
              <a:rPr lang="pt-BR"/>
              <a:t>; UF; região; capital/cidade.</a:t>
            </a:r>
            <a:endParaRPr/>
          </a:p>
          <a:p>
            <a:pPr indent="0" lvl="0" marL="2238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Perguntas de pesquisa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7" lvl="0" marL="2238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Existe alguma relação no </a:t>
            </a:r>
            <a:r>
              <a:rPr lang="pt-BR"/>
              <a:t>número</a:t>
            </a:r>
            <a:r>
              <a:rPr lang="pt-BR"/>
              <a:t> de casos da COVID-19 que sejam decorrentes da comunicação das prefeituras?</a:t>
            </a:r>
            <a:endParaRPr/>
          </a:p>
          <a:p>
            <a:pPr indent="-223837" lvl="0" marL="2238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Existe uma diferença de mortalidade de COVID-19 em cidades que se comunicam mais no Twitter do que aquelas que não se comunicam?</a:t>
            </a:r>
            <a:endParaRPr/>
          </a:p>
          <a:p>
            <a:pPr indent="-223837" lvl="0" marL="2238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</a:t>
            </a:r>
            <a:r>
              <a:rPr lang="pt-BR"/>
              <a:t>refeituras que se comunicam bem no Twitter tem maior probabilidade de diminuição nos casos da COVID-19?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Fontes de dados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522425" y="1905000"/>
            <a:ext cx="9134400" cy="4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12407" lvl="0" marL="2238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Dados principais obtidos da rede social Twitter:</a:t>
            </a:r>
            <a:endParaRPr/>
          </a:p>
          <a:p>
            <a:pPr indent="-223202" lvl="1" marL="463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pt-BR"/>
              <a:t>Limite de</a:t>
            </a:r>
            <a:r>
              <a:rPr lang="pt-BR"/>
              <a:t> 3200 tweets por perfil de prefeitura, do tweet mais novo para o antigo;</a:t>
            </a:r>
            <a:endParaRPr/>
          </a:p>
          <a:p>
            <a:pPr indent="-223202" lvl="1" marL="463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pt-BR"/>
              <a:t>72 mil tweets após a limpeza dos dados.</a:t>
            </a:r>
            <a:endParaRPr/>
          </a:p>
          <a:p>
            <a:pPr indent="-212407" lvl="0" marL="223837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Dados base dos boletins de COVID-19 obtidos por meio do portal Brasil.io:</a:t>
            </a:r>
            <a:endParaRPr/>
          </a:p>
          <a:p>
            <a:pPr indent="-223202" lvl="1" marL="46355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90000"/>
              <a:buChar char="•"/>
            </a:pPr>
            <a:r>
              <a:rPr lang="pt-BR"/>
              <a:t>Top 100 </a:t>
            </a:r>
            <a:r>
              <a:rPr lang="pt-BR"/>
              <a:t>municípios</a:t>
            </a:r>
            <a:r>
              <a:rPr lang="pt-BR"/>
              <a:t> com maior </a:t>
            </a:r>
            <a:r>
              <a:rPr lang="pt-BR"/>
              <a:t>número</a:t>
            </a:r>
            <a:r>
              <a:rPr lang="pt-BR"/>
              <a:t> acumulado de </a:t>
            </a:r>
            <a:r>
              <a:rPr lang="pt-BR"/>
              <a:t>óbitos;</a:t>
            </a:r>
            <a:endParaRPr/>
          </a:p>
          <a:p>
            <a:pPr indent="-223202" lvl="1" marL="46355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90000"/>
              <a:buChar char="•"/>
            </a:pPr>
            <a:r>
              <a:rPr lang="pt-BR"/>
              <a:t>Destas 100 prefeituras, apenas 90 possuem perfil no twitter.</a:t>
            </a:r>
            <a:endParaRPr/>
          </a:p>
          <a:p>
            <a:pPr indent="-212407" lvl="0" marL="223837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Dados auxiliares obtidos por meio do portal do IBGE</a:t>
            </a:r>
            <a:r>
              <a:rPr lang="pt-BR" sz="2400"/>
              <a:t> (Instituto Brasileiro de Geografia e Estatística)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pt-BR"/>
              <a:t>Processamentos executados até o momento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Extração de dados da rede social Twitter;</a:t>
            </a:r>
            <a:endParaRPr/>
          </a:p>
          <a:p>
            <a:pPr indent="-223838" lvl="0" marL="22383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Extração de dados do portal Brasil.io;</a:t>
            </a:r>
            <a:endParaRPr/>
          </a:p>
          <a:p>
            <a:pPr indent="-223837" lvl="0" marL="223837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Tratamento dos conjuntos de dados gerados;</a:t>
            </a:r>
            <a:endParaRPr/>
          </a:p>
          <a:p>
            <a:pPr indent="-185738" lvl="0" marL="22383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Pré-processamento dos dados do Twitter;</a:t>
            </a:r>
            <a:endParaRPr/>
          </a:p>
          <a:p>
            <a:pPr indent="-223838" lvl="0" marL="22383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Plotagem dos gráficos utilizando python via Google Colab.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2307264e_0_6"/>
          <p:cNvSpPr txBox="1"/>
          <p:nvPr>
            <p:ph type="title"/>
          </p:nvPr>
        </p:nvSpPr>
        <p:spPr>
          <a:xfrm>
            <a:off x="2349950" y="1845600"/>
            <a:ext cx="7488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pt-BR" sz="4500"/>
              <a:t>Resultados mais importantes </a:t>
            </a:r>
            <a:endParaRPr sz="4500"/>
          </a:p>
        </p:txBody>
      </p:sp>
      <p:pic>
        <p:nvPicPr>
          <p:cNvPr id="140" name="Google Shape;140;gd22307264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23400"/>
            <a:ext cx="1335456" cy="13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d22307264e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3950" y="3771000"/>
            <a:ext cx="2782200" cy="27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d22307264e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2125" y="5018800"/>
            <a:ext cx="2613720" cy="1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únel Azul Digital 16X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2021-04-11T03:52:35Z</dcterms:created>
  <dc:creator>Jackson Cardoso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