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4" r:id="rId4"/>
    <p:sldId id="286" r:id="rId5"/>
    <p:sldId id="285" r:id="rId6"/>
    <p:sldId id="272" r:id="rId7"/>
    <p:sldId id="281" r:id="rId8"/>
    <p:sldId id="273" r:id="rId9"/>
    <p:sldId id="280" r:id="rId10"/>
    <p:sldId id="282" r:id="rId11"/>
    <p:sldId id="274" r:id="rId12"/>
    <p:sldId id="283" r:id="rId1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37493" y="2161480"/>
            <a:ext cx="7771680" cy="17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685800" y="4305240"/>
            <a:ext cx="7771680" cy="86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2B12C7-99DB-4472-91F7-9F7FAA2E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3" y="2076544"/>
            <a:ext cx="1830481" cy="1764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19">
            <a:extLst>
              <a:ext uri="{FF2B5EF4-FFF2-40B4-BE49-F238E27FC236}">
                <a16:creationId xmlns:a16="http://schemas.microsoft.com/office/drawing/2014/main" id="{0CF2EC79-A6F3-4E7F-9FBE-DF5D5914A96C}"/>
              </a:ext>
            </a:extLst>
          </p:cNvPr>
          <p:cNvSpPr txBox="1"/>
          <p:nvPr/>
        </p:nvSpPr>
        <p:spPr>
          <a:xfrm>
            <a:off x="2729881" y="1474919"/>
            <a:ext cx="6582932" cy="183244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User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 Experience para Ciência de Dados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Aula 02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aine Sans Text" panose="020B0503070702040203" pitchFamily="34" charset="0"/>
                <a:cs typeface="Domaine Sans Display Black"/>
              </a:rPr>
              <a:t>– BI &amp; Exploração dos Cases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5C98AAA-1E80-4570-ABC3-0737857385CC}"/>
              </a:ext>
            </a:extLst>
          </p:cNvPr>
          <p:cNvSpPr txBox="1"/>
          <p:nvPr/>
        </p:nvSpPr>
        <p:spPr>
          <a:xfrm>
            <a:off x="359447" y="4781456"/>
            <a:ext cx="3595375" cy="1339333"/>
          </a:xfrm>
          <a:prstGeom prst="rect">
            <a:avLst/>
          </a:prstGeom>
          <a:noFill/>
        </p:spPr>
        <p:txBody>
          <a:bodyPr wrap="square" lIns="240000" tIns="240000" rIns="240000" bIns="24000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Novembro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, 2019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8E0488CE-906C-4AB4-BA14-2262D009A4A2}"/>
              </a:ext>
            </a:extLst>
          </p:cNvPr>
          <p:cNvSpPr txBox="1"/>
          <p:nvPr/>
        </p:nvSpPr>
        <p:spPr>
          <a:xfrm>
            <a:off x="5188458" y="4781455"/>
            <a:ext cx="3595375" cy="1339333"/>
          </a:xfrm>
          <a:prstGeom prst="rect">
            <a:avLst/>
          </a:prstGeom>
          <a:noFill/>
        </p:spPr>
        <p:txBody>
          <a:bodyPr wrap="square" lIns="240000" tIns="240000" rIns="240000" bIns="240000" rtlCol="0" anchor="ctr" anchorCtr="0"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omaine Sans Text App Light" panose="020B0403070702040203" pitchFamily="34" charset="0"/>
                <a:cs typeface="Domaine Sans Text Light"/>
              </a:rPr>
              <a:t>Matheus Garibalde S. de Lima, M.Sc.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02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Indicador de Ruptura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Image result for séries temporais">
            <a:extLst>
              <a:ext uri="{FF2B5EF4-FFF2-40B4-BE49-F238E27FC236}">
                <a16:creationId xmlns:a16="http://schemas.microsoft.com/office/drawing/2014/main" id="{E9BFC3B5-113E-4CB4-A4F2-7730416D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1898"/>
            <a:ext cx="1524000" cy="986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98094B1-562E-4A1E-BD4F-EC614F06CE70}"/>
              </a:ext>
            </a:extLst>
          </p:cNvPr>
          <p:cNvSpPr/>
          <p:nvPr/>
        </p:nvSpPr>
        <p:spPr>
          <a:xfrm>
            <a:off x="177994" y="1365760"/>
            <a:ext cx="4288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01 -  Resultados dos indicadores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924D0C-DDD5-42EF-981A-028474D4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1" y="1993821"/>
            <a:ext cx="8709695" cy="2015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33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519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03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Avaliação de um Modelo de NBO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6" descr="Image result for modelo de propensão de compra">
            <a:extLst>
              <a:ext uri="{FF2B5EF4-FFF2-40B4-BE49-F238E27FC236}">
                <a16:creationId xmlns:a16="http://schemas.microsoft.com/office/drawing/2014/main" id="{72F2A465-D421-448C-B339-A11CD26F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86238"/>
            <a:ext cx="2025748" cy="971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BA91A31-38C3-4C88-B7B9-E98BC7844B1A}"/>
              </a:ext>
            </a:extLst>
          </p:cNvPr>
          <p:cNvSpPr/>
          <p:nvPr/>
        </p:nvSpPr>
        <p:spPr>
          <a:xfrm>
            <a:off x="4949953" y="1720274"/>
            <a:ext cx="4050921" cy="32932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~1M Linhas de dados (</a:t>
            </a:r>
            <a:r>
              <a:rPr lang="pt-BR" sz="1600" dirty="0" err="1"/>
              <a:t>records</a:t>
            </a:r>
            <a:r>
              <a:rPr lang="pt-B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18723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~80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 ano de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5 Recomendações e seus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A38568-CBB6-476E-B03B-2B46540CDB2E}"/>
              </a:ext>
            </a:extLst>
          </p:cNvPr>
          <p:cNvSpPr/>
          <p:nvPr/>
        </p:nvSpPr>
        <p:spPr>
          <a:xfrm>
            <a:off x="404734" y="1692858"/>
            <a:ext cx="431423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1600" dirty="0"/>
              <a:t>A equipe de Analytics CRM gerou um modelos de </a:t>
            </a:r>
            <a:r>
              <a:rPr lang="pt-BR" sz="1600" b="1" dirty="0"/>
              <a:t>recomendação de compra </a:t>
            </a:r>
            <a:r>
              <a:rPr lang="pt-BR" sz="1600" dirty="0"/>
              <a:t>para ser utilizado </a:t>
            </a:r>
            <a:r>
              <a:rPr lang="pt-BR" sz="1600" b="1" dirty="0"/>
              <a:t>no E-commerce </a:t>
            </a:r>
            <a:r>
              <a:rPr lang="pt-BR" sz="1600" dirty="0"/>
              <a:t>da empresa, como sugestão de produtos aos clientes que são cadastrados.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Como resultado o modelos sugere </a:t>
            </a:r>
            <a:r>
              <a:rPr lang="pt-BR" sz="1600" b="1" dirty="0"/>
              <a:t>5 recomendações </a:t>
            </a:r>
            <a:r>
              <a:rPr lang="pt-BR" sz="1600" dirty="0"/>
              <a:t>de produtos por cliente (carrossel).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A área de negócio gostaria de entender se a recomendação sugerida faz sentindo </a:t>
            </a:r>
            <a:r>
              <a:rPr lang="pt-BR" sz="1600" b="1" dirty="0"/>
              <a:t>baseado no histórico de compras </a:t>
            </a:r>
            <a:r>
              <a:rPr lang="pt-BR" sz="1600" dirty="0"/>
              <a:t>dos clientes.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31D7E8-DF02-49E0-AA77-F03D112327D7}"/>
              </a:ext>
            </a:extLst>
          </p:cNvPr>
          <p:cNvSpPr/>
          <p:nvPr/>
        </p:nvSpPr>
        <p:spPr>
          <a:xfrm>
            <a:off x="278028" y="132777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Contexto: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0D6106A-6A2C-4202-9841-D97E3B651483}"/>
              </a:ext>
            </a:extLst>
          </p:cNvPr>
          <p:cNvSpPr/>
          <p:nvPr/>
        </p:nvSpPr>
        <p:spPr>
          <a:xfrm>
            <a:off x="4835315" y="132339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Dados: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3578AE-F98D-4E0F-B562-F294257A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7" y="4893734"/>
            <a:ext cx="4314236" cy="131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55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519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03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Avaliação de um Modelo de NBO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6" descr="Image result for modelo de propensão de compra">
            <a:extLst>
              <a:ext uri="{FF2B5EF4-FFF2-40B4-BE49-F238E27FC236}">
                <a16:creationId xmlns:a16="http://schemas.microsoft.com/office/drawing/2014/main" id="{72F2A465-D421-448C-B339-A11CD26F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86238"/>
            <a:ext cx="2025748" cy="971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5BB2C2B-8EE2-4E8F-B83B-080C3CD1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41" y="1884292"/>
            <a:ext cx="3760159" cy="332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B614155-25A4-43E4-91B1-BD80716C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37" y="3566561"/>
            <a:ext cx="6893326" cy="2269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315AB1-F74B-4F96-93AC-C51FC50B55FF}"/>
              </a:ext>
            </a:extLst>
          </p:cNvPr>
          <p:cNvSpPr/>
          <p:nvPr/>
        </p:nvSpPr>
        <p:spPr>
          <a:xfrm>
            <a:off x="646439" y="1394027"/>
            <a:ext cx="605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01 -  Histórico Acumulado de Compras por Cliente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B50083-0AF6-4FEE-9AF6-9B765A4B1D08}"/>
              </a:ext>
            </a:extLst>
          </p:cNvPr>
          <p:cNvSpPr/>
          <p:nvPr/>
        </p:nvSpPr>
        <p:spPr>
          <a:xfrm>
            <a:off x="5091972" y="3056023"/>
            <a:ext cx="305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02 -  Resultado NBO</a:t>
            </a:r>
          </a:p>
        </p:txBody>
      </p:sp>
    </p:spTree>
    <p:extLst>
      <p:ext uri="{BB962C8B-B14F-4D97-AF65-F5344CB8AC3E}">
        <p14:creationId xmlns:p14="http://schemas.microsoft.com/office/powerpoint/2010/main" val="37892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584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 curso de uma ferramenta de BI –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Qlik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Sense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5" name="Picture 2" descr="Image result for qliksense icon">
            <a:extLst>
              <a:ext uri="{FF2B5EF4-FFF2-40B4-BE49-F238E27FC236}">
                <a16:creationId xmlns:a16="http://schemas.microsoft.com/office/drawing/2014/main" id="{67ED91D8-39AF-43C6-AF03-17F18EE0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57" y="1708383"/>
            <a:ext cx="1111842" cy="1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ableau icon">
            <a:extLst>
              <a:ext uri="{FF2B5EF4-FFF2-40B4-BE49-F238E27FC236}">
                <a16:creationId xmlns:a16="http://schemas.microsoft.com/office/drawing/2014/main" id="{A95411EC-66EF-4770-B100-7989EE10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727" y="1708383"/>
            <a:ext cx="1680845" cy="11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power Bi  icon">
            <a:extLst>
              <a:ext uri="{FF2B5EF4-FFF2-40B4-BE49-F238E27FC236}">
                <a16:creationId xmlns:a16="http://schemas.microsoft.com/office/drawing/2014/main" id="{973D10FD-525B-4753-8874-CE938787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91" y="1755703"/>
            <a:ext cx="1111842" cy="11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61A7E40-40E9-49ED-A19C-DB95ADE9C6AF}"/>
              </a:ext>
            </a:extLst>
          </p:cNvPr>
          <p:cNvSpPr/>
          <p:nvPr/>
        </p:nvSpPr>
        <p:spPr>
          <a:xfrm>
            <a:off x="2556235" y="245089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F86A21A-042F-4EB0-81D2-270DB095F1E4}"/>
              </a:ext>
            </a:extLst>
          </p:cNvPr>
          <p:cNvSpPr/>
          <p:nvPr/>
        </p:nvSpPr>
        <p:spPr>
          <a:xfrm>
            <a:off x="928468" y="1622308"/>
            <a:ext cx="1469945" cy="12452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D4A6D13-03CE-4453-8B62-3D27C95E89F0}"/>
              </a:ext>
            </a:extLst>
          </p:cNvPr>
          <p:cNvSpPr/>
          <p:nvPr/>
        </p:nvSpPr>
        <p:spPr>
          <a:xfrm>
            <a:off x="5232203" y="243257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ECE85C-CD4D-42F6-9D0E-47BE5EAC1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94"/>
          <a:stretch/>
        </p:blipFill>
        <p:spPr>
          <a:xfrm>
            <a:off x="928468" y="3237032"/>
            <a:ext cx="5172523" cy="223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607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 curso de uma ferramenta de BI – dados.gov.br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E4FA1F-F936-4D63-92FA-FC7892BA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8" y="1841536"/>
            <a:ext cx="5862344" cy="3174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F4059EA-A256-41CE-9A31-B6AFC87D467B}"/>
              </a:ext>
            </a:extLst>
          </p:cNvPr>
          <p:cNvSpPr/>
          <p:nvPr/>
        </p:nvSpPr>
        <p:spPr>
          <a:xfrm>
            <a:off x="1536392" y="1405197"/>
            <a:ext cx="2142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http://dados.gov.br/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73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2324-D0A8-47C2-8758-30B37A44CD57}"/>
              </a:ext>
            </a:extLst>
          </p:cNvPr>
          <p:cNvSpPr txBox="1"/>
          <p:nvPr/>
        </p:nvSpPr>
        <p:spPr>
          <a:xfrm>
            <a:off x="2204599" y="852711"/>
            <a:ext cx="5093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Mini curso de uma ferramenta de BI – Itens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2F4E59-5BA0-49CD-968B-ED369C973B14}"/>
              </a:ext>
            </a:extLst>
          </p:cNvPr>
          <p:cNvSpPr/>
          <p:nvPr/>
        </p:nvSpPr>
        <p:spPr>
          <a:xfrm>
            <a:off x="356839" y="1538739"/>
            <a:ext cx="410776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Visão geral de uma aplicação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 de Utilização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Carregamento de dados (Manual e ODBC)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Uso ou não de chave sintética 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Criação de Dimensões e Medidas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Gráficos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Filtros</a:t>
            </a:r>
          </a:p>
          <a:p>
            <a:pPr marL="342900" indent="-342900">
              <a:lnSpc>
                <a:spcPct val="150000"/>
              </a:lnSpc>
              <a:buFontTx/>
              <a:buChar char="‒"/>
            </a:pPr>
            <a:r>
              <a:rPr lang="pt-BR" dirty="0"/>
              <a:t>Objetos customizados</a:t>
            </a:r>
          </a:p>
        </p:txBody>
      </p:sp>
      <p:pic>
        <p:nvPicPr>
          <p:cNvPr id="1026" name="Picture 2" descr="Resultado de imagem para dashboards qliksense">
            <a:extLst>
              <a:ext uri="{FF2B5EF4-FFF2-40B4-BE49-F238E27FC236}">
                <a16:creationId xmlns:a16="http://schemas.microsoft.com/office/drawing/2014/main" id="{876A1C7A-CE88-46E8-A8A4-5411BF1C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04" y="3524206"/>
            <a:ext cx="3511776" cy="1974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ashboards qliksense boxplot example">
            <a:extLst>
              <a:ext uri="{FF2B5EF4-FFF2-40B4-BE49-F238E27FC236}">
                <a16:creationId xmlns:a16="http://schemas.microsoft.com/office/drawing/2014/main" id="{252182FD-286D-4969-898B-D599E3BC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391" y="1633945"/>
            <a:ext cx="3530124" cy="189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575132" y="2568315"/>
            <a:ext cx="42627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>
                <a:solidFill>
                  <a:schemeClr val="bg1">
                    <a:lumMod val="65000"/>
                  </a:schemeClr>
                </a:solidFill>
              </a:rPr>
              <a:t>Backup</a:t>
            </a:r>
            <a:endParaRPr lang="pt-BR" sz="88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609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6681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01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Seleção de fornecedor em Previsão Demanda</a:t>
            </a:r>
          </a:p>
        </p:txBody>
      </p:sp>
      <p:pic>
        <p:nvPicPr>
          <p:cNvPr id="14338" name="Picture 2" descr="Image result for séries temporais">
            <a:extLst>
              <a:ext uri="{FF2B5EF4-FFF2-40B4-BE49-F238E27FC236}">
                <a16:creationId xmlns:a16="http://schemas.microsoft.com/office/drawing/2014/main" id="{E9BFC3B5-113E-4CB4-A4F2-7730416D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1898"/>
            <a:ext cx="1524000" cy="986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A93340B-B26D-4C6E-8E88-B037675FA286}"/>
              </a:ext>
            </a:extLst>
          </p:cNvPr>
          <p:cNvSpPr/>
          <p:nvPr/>
        </p:nvSpPr>
        <p:spPr>
          <a:xfrm>
            <a:off x="4835315" y="1808274"/>
            <a:ext cx="4050921" cy="37856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~147k Linhas de dados (</a:t>
            </a:r>
            <a:r>
              <a:rPr lang="pt-BR" sz="1600" dirty="0" err="1"/>
              <a:t>records</a:t>
            </a:r>
            <a:r>
              <a:rPr lang="pt-B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94 Lojas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196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 ano de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Períodos com / sem campanha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Volume:</a:t>
            </a:r>
          </a:p>
          <a:p>
            <a:pPr marL="742950" lvl="1" indent="-285750">
              <a:buFontTx/>
              <a:buChar char="-"/>
            </a:pPr>
            <a:r>
              <a:rPr lang="pt-BR" sz="1600" dirty="0"/>
              <a:t>Realizado</a:t>
            </a:r>
          </a:p>
          <a:p>
            <a:pPr marL="742950" lvl="1" indent="-285750">
              <a:buFontTx/>
              <a:buChar char="-"/>
            </a:pPr>
            <a:r>
              <a:rPr lang="pt-BR" sz="1600" dirty="0"/>
              <a:t>Previsto de 3 Fornecedores</a:t>
            </a:r>
          </a:p>
          <a:p>
            <a:pPr marL="285750" indent="-285750">
              <a:buFontTx/>
              <a:buChar char="-"/>
            </a:pP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7FFFC9-B0D5-4757-AA4E-C3E6C271FB91}"/>
              </a:ext>
            </a:extLst>
          </p:cNvPr>
          <p:cNvSpPr/>
          <p:nvPr/>
        </p:nvSpPr>
        <p:spPr>
          <a:xfrm>
            <a:off x="404734" y="1692858"/>
            <a:ext cx="431423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1600" dirty="0"/>
              <a:t>A área de planejamento de demanda da empresa decidiu fazer </a:t>
            </a:r>
            <a:r>
              <a:rPr lang="pt-BR" sz="1600" b="1" dirty="0"/>
              <a:t>uma </a:t>
            </a:r>
            <a:r>
              <a:rPr lang="pt-BR" sz="1600" b="1" dirty="0" err="1"/>
              <a:t>PoC</a:t>
            </a:r>
            <a:r>
              <a:rPr lang="pt-BR" sz="1600" b="1" dirty="0"/>
              <a:t> de fornecedores</a:t>
            </a:r>
            <a:r>
              <a:rPr lang="pt-BR" sz="1600" dirty="0"/>
              <a:t> para a escolha de um futuro sistema de previsão de demanda. 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Dentre os requisitos de sistema, foi identificado como </a:t>
            </a:r>
            <a:r>
              <a:rPr lang="pt-BR" sz="1600" b="1" dirty="0"/>
              <a:t>requisito chave a qualidade de previsão </a:t>
            </a:r>
            <a:r>
              <a:rPr lang="pt-BR" sz="1600" dirty="0"/>
              <a:t>gerada por estes sistemas. Dado esta necessidade o seguinte problema foi proposto aos fornecedores: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Foi passada uma base </a:t>
            </a:r>
            <a:r>
              <a:rPr lang="pt-BR" sz="1600" b="1" dirty="0"/>
              <a:t>de 3 anos de dados para os fornecedores fazerem a previsão de demanda de 1 ano de vendas</a:t>
            </a:r>
            <a:r>
              <a:rPr lang="pt-BR" sz="1600" dirty="0"/>
              <a:t>. Gerando a base de dados resposta, conforme quadro ao lado.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Qual fornecedor você escolheria ? Porque? Pontos de falhas e acertos?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48D532-AEC2-4BE2-B0DB-33FDA86DD7B2}"/>
              </a:ext>
            </a:extLst>
          </p:cNvPr>
          <p:cNvSpPr/>
          <p:nvPr/>
        </p:nvSpPr>
        <p:spPr>
          <a:xfrm>
            <a:off x="278028" y="132777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Contexto: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29EFF4-D532-4B4E-A5AD-29CBB4727130}"/>
              </a:ext>
            </a:extLst>
          </p:cNvPr>
          <p:cNvSpPr/>
          <p:nvPr/>
        </p:nvSpPr>
        <p:spPr>
          <a:xfrm>
            <a:off x="4835315" y="132339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Dados:</a:t>
            </a:r>
          </a:p>
        </p:txBody>
      </p:sp>
    </p:spTree>
    <p:extLst>
      <p:ext uri="{BB962C8B-B14F-4D97-AF65-F5344CB8AC3E}">
        <p14:creationId xmlns:p14="http://schemas.microsoft.com/office/powerpoint/2010/main" val="16797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6681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01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Seleção de fornecedor em Previsão Demanda</a:t>
            </a:r>
          </a:p>
        </p:txBody>
      </p:sp>
      <p:pic>
        <p:nvPicPr>
          <p:cNvPr id="14338" name="Picture 2" descr="Image result for séries temporais">
            <a:extLst>
              <a:ext uri="{FF2B5EF4-FFF2-40B4-BE49-F238E27FC236}">
                <a16:creationId xmlns:a16="http://schemas.microsoft.com/office/drawing/2014/main" id="{E9BFC3B5-113E-4CB4-A4F2-7730416D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1898"/>
            <a:ext cx="1524000" cy="986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5B0FF8-8CF6-41A8-B095-BC04C8E1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" y="1735092"/>
            <a:ext cx="7953829" cy="1500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E950B3-6451-4C8F-8839-0C6AC46D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28" y="3819579"/>
            <a:ext cx="3267996" cy="206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98094B1-562E-4A1E-BD4F-EC614F06CE70}"/>
              </a:ext>
            </a:extLst>
          </p:cNvPr>
          <p:cNvSpPr/>
          <p:nvPr/>
        </p:nvSpPr>
        <p:spPr>
          <a:xfrm>
            <a:off x="177994" y="1365760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01 -  Resultados dos fornecedores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270447-B66A-4492-B872-60CB61DACA79}"/>
              </a:ext>
            </a:extLst>
          </p:cNvPr>
          <p:cNvSpPr/>
          <p:nvPr/>
        </p:nvSpPr>
        <p:spPr>
          <a:xfrm>
            <a:off x="177994" y="3379092"/>
            <a:ext cx="433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02 -  Dados de Materiais / </a:t>
            </a:r>
            <a:r>
              <a:rPr lang="pt-BR" dirty="0" err="1"/>
              <a:t>SKUs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55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02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Indicador de Ruptura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8" descr="Image result for ruptura de estoque">
            <a:extLst>
              <a:ext uri="{FF2B5EF4-FFF2-40B4-BE49-F238E27FC236}">
                <a16:creationId xmlns:a16="http://schemas.microsoft.com/office/drawing/2014/main" id="{6560DA01-FB19-4B09-84D5-5FAC2435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9017"/>
            <a:ext cx="1772529" cy="9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07BB293-7188-40ED-8F56-9C8F11905C09}"/>
              </a:ext>
            </a:extLst>
          </p:cNvPr>
          <p:cNvSpPr/>
          <p:nvPr/>
        </p:nvSpPr>
        <p:spPr>
          <a:xfrm>
            <a:off x="4845676" y="1785308"/>
            <a:ext cx="4050921" cy="32932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~600k Linhas de dados (</a:t>
            </a:r>
            <a:r>
              <a:rPr lang="pt-BR" sz="1600" dirty="0" err="1"/>
              <a:t>records</a:t>
            </a:r>
            <a:r>
              <a:rPr lang="pt-B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Nível UF /  2 Canais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~6000 Materiais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1 ano de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Ruptura (R$) e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AF7A74-DA60-4B5B-9B13-0F4CE5D18656}"/>
              </a:ext>
            </a:extLst>
          </p:cNvPr>
          <p:cNvSpPr/>
          <p:nvPr/>
        </p:nvSpPr>
        <p:spPr>
          <a:xfrm>
            <a:off x="404734" y="1692858"/>
            <a:ext cx="431423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pt-BR" sz="1600" dirty="0"/>
              <a:t>A área de Analytics para dar continuidade a seus desenvolvimentos e validação de modelos </a:t>
            </a:r>
            <a:r>
              <a:rPr lang="pt-BR" sz="1600" b="1" dirty="0"/>
              <a:t>decidiu replicar o calculo de Ruptura </a:t>
            </a:r>
            <a:r>
              <a:rPr lang="pt-BR" sz="1600" dirty="0"/>
              <a:t>da empresa.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Após este desenvolvimento observou-se que mesmo utilizando as mesmas regras de negócio os </a:t>
            </a:r>
            <a:r>
              <a:rPr lang="pt-BR" sz="1600" b="1" dirty="0"/>
              <a:t>valores finais não batiam. </a:t>
            </a:r>
            <a:r>
              <a:rPr lang="pt-BR" sz="1600" dirty="0"/>
              <a:t>Após diversas validações concluíram que o novo calculo estava correto e as diferenças estavam no calculo do passado.</a:t>
            </a:r>
          </a:p>
          <a:p>
            <a:pPr indent="457200">
              <a:spcBef>
                <a:spcPts val="600"/>
              </a:spcBef>
            </a:pPr>
            <a:r>
              <a:rPr lang="pt-BR" sz="1600" dirty="0"/>
              <a:t>Neste cenário, elabore um Dash que consiga explicar </a:t>
            </a:r>
            <a:r>
              <a:rPr lang="pt-BR" sz="1600" b="1" dirty="0"/>
              <a:t>aonde estão as diferenças </a:t>
            </a:r>
            <a:r>
              <a:rPr lang="pt-BR" sz="1600" dirty="0"/>
              <a:t>entre o antigo e novo calculo e permita o usuário investigar de forma rápida e efetiva suas causas.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232450-AA67-4AED-9D7E-B16DFD851FEF}"/>
              </a:ext>
            </a:extLst>
          </p:cNvPr>
          <p:cNvSpPr/>
          <p:nvPr/>
        </p:nvSpPr>
        <p:spPr>
          <a:xfrm>
            <a:off x="278028" y="132777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Contexto: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A9BB8B-69BB-427F-B1BD-0D43C4EDD0CB}"/>
              </a:ext>
            </a:extLst>
          </p:cNvPr>
          <p:cNvSpPr/>
          <p:nvPr/>
        </p:nvSpPr>
        <p:spPr>
          <a:xfrm>
            <a:off x="4835315" y="132339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Dados:</a:t>
            </a:r>
          </a:p>
        </p:txBody>
      </p:sp>
    </p:spTree>
    <p:extLst>
      <p:ext uri="{BB962C8B-B14F-4D97-AF65-F5344CB8AC3E}">
        <p14:creationId xmlns:p14="http://schemas.microsoft.com/office/powerpoint/2010/main" val="41109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C176ED0-A12C-4716-9C05-1A3A6A86016E}"/>
              </a:ext>
            </a:extLst>
          </p:cNvPr>
          <p:cNvSpPr txBox="1"/>
          <p:nvPr/>
        </p:nvSpPr>
        <p:spPr>
          <a:xfrm>
            <a:off x="2204599" y="852711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Case 02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Indicador de Ruptura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8" descr="Image result for ruptura de estoque">
            <a:extLst>
              <a:ext uri="{FF2B5EF4-FFF2-40B4-BE49-F238E27FC236}">
                <a16:creationId xmlns:a16="http://schemas.microsoft.com/office/drawing/2014/main" id="{6560DA01-FB19-4B09-84D5-5FAC2435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9017"/>
            <a:ext cx="1772529" cy="96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8232450-AA67-4AED-9D7E-B16DFD851FEF}"/>
              </a:ext>
            </a:extLst>
          </p:cNvPr>
          <p:cNvSpPr/>
          <p:nvPr/>
        </p:nvSpPr>
        <p:spPr>
          <a:xfrm>
            <a:off x="278028" y="153718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Fórmulas: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A9BB8B-69BB-427F-B1BD-0D43C4EDD0CB}"/>
              </a:ext>
            </a:extLst>
          </p:cNvPr>
          <p:cNvSpPr/>
          <p:nvPr/>
        </p:nvSpPr>
        <p:spPr>
          <a:xfrm>
            <a:off x="278028" y="3079385"/>
            <a:ext cx="533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b="1" dirty="0">
                <a:solidFill>
                  <a:srgbClr val="FFC000"/>
                </a:solidFill>
              </a:rPr>
              <a:t>Visão geral das macro causas da diferença: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0279DD-D24E-493D-90CE-E28AA5EE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99" y="1969807"/>
            <a:ext cx="4179816" cy="106606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841195-EFC6-4646-B646-E6A090805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99" y="1391063"/>
            <a:ext cx="4179816" cy="5787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E8A311-13C0-4202-A4DA-82698166B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36" y="3546623"/>
            <a:ext cx="8309222" cy="22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13462</TotalTime>
  <Words>555</Words>
  <Application>Microsoft Office PowerPoint</Application>
  <PresentationFormat>Apresentação na tela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Domaine Sans Text</vt:lpstr>
      <vt:lpstr>Domaine Sans Text App Light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Matheus Garibalde Soares De Lima</cp:lastModifiedBy>
  <cp:revision>92</cp:revision>
  <dcterms:created xsi:type="dcterms:W3CDTF">2016-02-05T12:36:21Z</dcterms:created>
  <dcterms:modified xsi:type="dcterms:W3CDTF">2019-11-27T16:21:18Z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