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305" r:id="rId3"/>
    <p:sldId id="268" r:id="rId4"/>
    <p:sldId id="311" r:id="rId5"/>
    <p:sldId id="312" r:id="rId6"/>
    <p:sldId id="287" r:id="rId7"/>
    <p:sldId id="310" r:id="rId8"/>
    <p:sldId id="307" r:id="rId9"/>
    <p:sldId id="313" r:id="rId10"/>
    <p:sldId id="316" r:id="rId11"/>
    <p:sldId id="318" r:id="rId12"/>
    <p:sldId id="317" r:id="rId13"/>
    <p:sldId id="319" r:id="rId14"/>
    <p:sldId id="320" r:id="rId15"/>
    <p:sldId id="308" r:id="rId16"/>
    <p:sldId id="321" r:id="rId17"/>
    <p:sldId id="322" r:id="rId18"/>
    <p:sldId id="309" r:id="rId19"/>
    <p:sldId id="323" r:id="rId20"/>
    <p:sldId id="314" r:id="rId21"/>
    <p:sldId id="315" r:id="rId22"/>
    <p:sldId id="306" r:id="rId23"/>
    <p:sldId id="289" r:id="rId24"/>
    <p:sldId id="290" r:id="rId25"/>
    <p:sldId id="291" r:id="rId26"/>
    <p:sldId id="292" r:id="rId27"/>
    <p:sldId id="294" r:id="rId28"/>
    <p:sldId id="293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279" r:id="rId40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A0CE034-7ABA-4F3F-80F1-D4CE077C9A50}">
          <p14:sldIdLst>
            <p14:sldId id="256"/>
          </p14:sldIdLst>
        </p14:section>
        <p14:section name="Overview Estatistica" id="{EAF5CF70-86A3-4C3B-AE82-0300CBA8FF4B}">
          <p14:sldIdLst>
            <p14:sldId id="305"/>
            <p14:sldId id="268"/>
            <p14:sldId id="311"/>
            <p14:sldId id="312"/>
            <p14:sldId id="287"/>
            <p14:sldId id="310"/>
            <p14:sldId id="307"/>
            <p14:sldId id="313"/>
            <p14:sldId id="316"/>
            <p14:sldId id="318"/>
            <p14:sldId id="317"/>
            <p14:sldId id="319"/>
            <p14:sldId id="320"/>
            <p14:sldId id="308"/>
            <p14:sldId id="321"/>
            <p14:sldId id="322"/>
            <p14:sldId id="309"/>
            <p14:sldId id="323"/>
            <p14:sldId id="314"/>
            <p14:sldId id="315"/>
          </p14:sldIdLst>
        </p14:section>
        <p14:section name="Boas Praticas" id="{25F8A7E6-D49F-4896-BFAE-9B3F02890307}">
          <p14:sldIdLst>
            <p14:sldId id="306"/>
            <p14:sldId id="289"/>
            <p14:sldId id="290"/>
            <p14:sldId id="291"/>
            <p14:sldId id="292"/>
            <p14:sldId id="294"/>
            <p14:sldId id="293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5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909D8-99C8-44CC-8F05-066BBCA7DD33}" type="datetimeFigureOut">
              <a:rPr lang="pt-BR" smtClean="0"/>
              <a:t>29/11/2019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05E67-DD8E-4B61-AB7A-0868034AF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752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05E67-DD8E-4B61-AB7A-0868034AFF0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42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168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www.hellerdepaula.com.br/gestalt/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037493" y="2161480"/>
            <a:ext cx="7771680" cy="17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2"/>
          <p:cNvSpPr/>
          <p:nvPr/>
        </p:nvSpPr>
        <p:spPr>
          <a:xfrm>
            <a:off x="685800" y="4305240"/>
            <a:ext cx="7771680" cy="86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72B12C7-99DB-4472-91F7-9F7FAA2E8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53" y="2076544"/>
            <a:ext cx="1830481" cy="17643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aixaDeTexto 19">
            <a:extLst>
              <a:ext uri="{FF2B5EF4-FFF2-40B4-BE49-F238E27FC236}">
                <a16:creationId xmlns:a16="http://schemas.microsoft.com/office/drawing/2014/main" id="{0CF2EC79-A6F3-4E7F-9FBE-DF5D5914A96C}"/>
              </a:ext>
            </a:extLst>
          </p:cNvPr>
          <p:cNvSpPr txBox="1"/>
          <p:nvPr/>
        </p:nvSpPr>
        <p:spPr>
          <a:xfrm>
            <a:off x="2729881" y="2008469"/>
            <a:ext cx="6582932" cy="183244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pt-B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omaine Sans Text" panose="020B0503070702040203" pitchFamily="34" charset="0"/>
                <a:cs typeface="Domaine Sans Display Black"/>
              </a:rPr>
              <a:t>User</a:t>
            </a: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omaine Sans Text" panose="020B0503070702040203" pitchFamily="34" charset="0"/>
                <a:cs typeface="Domaine Sans Display Black"/>
              </a:rPr>
              <a:t> Experience para Ciência de Dados</a:t>
            </a:r>
          </a:p>
          <a:p>
            <a:pPr>
              <a:lnSpc>
                <a:spcPct val="150000"/>
              </a:lnSpc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maine Sans Text" panose="020B0503070702040203" pitchFamily="34" charset="0"/>
                <a:cs typeface="Domaine Sans Display Black"/>
              </a:rPr>
              <a:t>Aula 03 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Domaine Sans Text" panose="020B0503070702040203" pitchFamily="34" charset="0"/>
                <a:cs typeface="Domaine Sans Display Black"/>
              </a:rPr>
              <a:t>– Entendimento dos Dados / Overview Estatística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Domaine Sans Text" panose="020B0503070702040203" pitchFamily="34" charset="0"/>
                <a:cs typeface="Domaine Sans Display Black"/>
              </a:rPr>
              <a:t>	  Boas práticas de apresentação de dados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Domaine Sans Text" panose="020B0503070702040203" pitchFamily="34" charset="0"/>
                <a:cs typeface="Domaine Sans Display Black"/>
              </a:rPr>
              <a:t>	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5C98AAA-1E80-4570-ABC3-0737857385CC}"/>
              </a:ext>
            </a:extLst>
          </p:cNvPr>
          <p:cNvSpPr txBox="1"/>
          <p:nvPr/>
        </p:nvSpPr>
        <p:spPr>
          <a:xfrm>
            <a:off x="359447" y="4781456"/>
            <a:ext cx="3595375" cy="1339333"/>
          </a:xfrm>
          <a:prstGeom prst="rect">
            <a:avLst/>
          </a:prstGeom>
          <a:noFill/>
        </p:spPr>
        <p:txBody>
          <a:bodyPr wrap="square" lIns="240000" tIns="240000" rIns="240000" bIns="240000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omaine Sans Text App Light" panose="020B0403070702040203" pitchFamily="34" charset="0"/>
                <a:cs typeface="Domaine Sans Text Light"/>
              </a:rPr>
              <a:t>Novembro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omaine Sans Text App Light" panose="020B0403070702040203" pitchFamily="34" charset="0"/>
                <a:cs typeface="Domaine Sans Text Light"/>
              </a:rPr>
              <a:t>, 2019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8E0488CE-906C-4AB4-BA14-2262D009A4A2}"/>
              </a:ext>
            </a:extLst>
          </p:cNvPr>
          <p:cNvSpPr txBox="1"/>
          <p:nvPr/>
        </p:nvSpPr>
        <p:spPr>
          <a:xfrm>
            <a:off x="5188458" y="4781455"/>
            <a:ext cx="3595375" cy="1339333"/>
          </a:xfrm>
          <a:prstGeom prst="rect">
            <a:avLst/>
          </a:prstGeom>
          <a:noFill/>
        </p:spPr>
        <p:txBody>
          <a:bodyPr wrap="square" lIns="240000" tIns="240000" rIns="240000" bIns="240000" rtlCol="0" anchor="ctr" anchorCtr="0">
            <a:noAutofit/>
          </a:bodyPr>
          <a:lstStyle/>
          <a:p>
            <a:pPr algn="r">
              <a:lnSpc>
                <a:spcPct val="13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omaine Sans Text App Light" panose="020B0403070702040203" pitchFamily="34" charset="0"/>
                <a:cs typeface="Domaine Sans Text Light"/>
              </a:rPr>
              <a:t>Matheus Garibalde S. de Lima, M.Sc.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C176ED0-A12C-4716-9C05-1A3A6A86016E}"/>
              </a:ext>
            </a:extLst>
          </p:cNvPr>
          <p:cNvSpPr txBox="1"/>
          <p:nvPr/>
        </p:nvSpPr>
        <p:spPr>
          <a:xfrm>
            <a:off x="2204599" y="852711"/>
            <a:ext cx="62618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Indicador de Satisfação – Vamos entender os dados?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2B873FE-D7BA-4F84-8C2C-8DD68C44F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1" y="1931754"/>
            <a:ext cx="8784166" cy="373752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5B317FD-72EE-4B43-9EB0-671364853330}"/>
              </a:ext>
            </a:extLst>
          </p:cNvPr>
          <p:cNvSpPr/>
          <p:nvPr/>
        </p:nvSpPr>
        <p:spPr>
          <a:xfrm>
            <a:off x="330309" y="1514463"/>
            <a:ext cx="6405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Histograma das vendas – É uma distribuição Normal?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97FFBC3-35A4-484E-8926-47921D5852D9}"/>
              </a:ext>
            </a:extLst>
          </p:cNvPr>
          <p:cNvSpPr/>
          <p:nvPr/>
        </p:nvSpPr>
        <p:spPr>
          <a:xfrm>
            <a:off x="998229" y="6163547"/>
            <a:ext cx="3134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Teste na sua base de dados!</a:t>
            </a:r>
          </a:p>
        </p:txBody>
      </p:sp>
    </p:spTree>
    <p:extLst>
      <p:ext uri="{BB962C8B-B14F-4D97-AF65-F5344CB8AC3E}">
        <p14:creationId xmlns:p14="http://schemas.microsoft.com/office/powerpoint/2010/main" val="951566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C176ED0-A12C-4716-9C05-1A3A6A86016E}"/>
              </a:ext>
            </a:extLst>
          </p:cNvPr>
          <p:cNvSpPr txBox="1"/>
          <p:nvPr/>
        </p:nvSpPr>
        <p:spPr>
          <a:xfrm>
            <a:off x="2204599" y="852711"/>
            <a:ext cx="3358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que é uma curva normal?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22530" name="Picture 2" descr="Resultado de imagem para curva normal e paranormal">
            <a:extLst>
              <a:ext uri="{FF2B5EF4-FFF2-40B4-BE49-F238E27FC236}">
                <a16:creationId xmlns:a16="http://schemas.microsoft.com/office/drawing/2014/main" id="{E868DE8F-2BC3-4042-9AAE-CC84E4E3EC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20"/>
          <a:stretch/>
        </p:blipFill>
        <p:spPr bwMode="auto">
          <a:xfrm>
            <a:off x="988769" y="1516564"/>
            <a:ext cx="3583231" cy="411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sultado de imagem para curva normal e paranormal">
            <a:extLst>
              <a:ext uri="{FF2B5EF4-FFF2-40B4-BE49-F238E27FC236}">
                <a16:creationId xmlns:a16="http://schemas.microsoft.com/office/drawing/2014/main" id="{32200BAB-2BCB-4A3C-B890-69F35E02FA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15"/>
          <a:stretch/>
        </p:blipFill>
        <p:spPr bwMode="auto">
          <a:xfrm>
            <a:off x="4572000" y="1516564"/>
            <a:ext cx="3387970" cy="411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76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C176ED0-A12C-4716-9C05-1A3A6A86016E}"/>
              </a:ext>
            </a:extLst>
          </p:cNvPr>
          <p:cNvSpPr txBox="1"/>
          <p:nvPr/>
        </p:nvSpPr>
        <p:spPr>
          <a:xfrm>
            <a:off x="2204599" y="852711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Distribuição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5EF7CD3-B51E-479F-A2BD-F61B715FE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01" y="1471886"/>
            <a:ext cx="7774432" cy="453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6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C176ED0-A12C-4716-9C05-1A3A6A86016E}"/>
              </a:ext>
            </a:extLst>
          </p:cNvPr>
          <p:cNvSpPr txBox="1"/>
          <p:nvPr/>
        </p:nvSpPr>
        <p:spPr>
          <a:xfrm>
            <a:off x="2204599" y="852711"/>
            <a:ext cx="4557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Impacto da assimetria nos indicadores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A868B7D-DF9C-403C-A1DA-AF2A45E27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2" y="1885867"/>
            <a:ext cx="9087735" cy="336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33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C176ED0-A12C-4716-9C05-1A3A6A86016E}"/>
              </a:ext>
            </a:extLst>
          </p:cNvPr>
          <p:cNvSpPr txBox="1"/>
          <p:nvPr/>
        </p:nvSpPr>
        <p:spPr>
          <a:xfrm>
            <a:off x="2204599" y="852711"/>
            <a:ext cx="3132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Boxplot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é um Histograma!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0E509BA-6304-43C3-A5B7-3826809B6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157" y="2787667"/>
            <a:ext cx="4067064" cy="1820071"/>
          </a:xfrm>
          <a:prstGeom prst="rect">
            <a:avLst/>
          </a:prstGeom>
        </p:spPr>
      </p:pic>
      <p:pic>
        <p:nvPicPr>
          <p:cNvPr id="24578" name="Picture 2" descr="Resultado de imagem para boxplot">
            <a:extLst>
              <a:ext uri="{FF2B5EF4-FFF2-40B4-BE49-F238E27FC236}">
                <a16:creationId xmlns:a16="http://schemas.microsoft.com/office/drawing/2014/main" id="{E850BA61-0A52-4AB5-9F9F-E04AF698B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3964" y="2642384"/>
            <a:ext cx="4221269" cy="211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FC94918-C4BD-472F-80C8-5F46B8201EC0}"/>
              </a:ext>
            </a:extLst>
          </p:cNvPr>
          <p:cNvCxnSpPr>
            <a:cxnSpLocks/>
          </p:cNvCxnSpPr>
          <p:nvPr/>
        </p:nvCxnSpPr>
        <p:spPr>
          <a:xfrm>
            <a:off x="2475913" y="2996418"/>
            <a:ext cx="447352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460661C-00C1-457E-84D9-AA97B7891C72}"/>
              </a:ext>
            </a:extLst>
          </p:cNvPr>
          <p:cNvCxnSpPr>
            <a:cxnSpLocks/>
          </p:cNvCxnSpPr>
          <p:nvPr/>
        </p:nvCxnSpPr>
        <p:spPr>
          <a:xfrm>
            <a:off x="2475912" y="4563190"/>
            <a:ext cx="444539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558C50E-A627-481F-97FF-A65DDAA6D9E0}"/>
              </a:ext>
            </a:extLst>
          </p:cNvPr>
          <p:cNvCxnSpPr>
            <a:cxnSpLocks/>
          </p:cNvCxnSpPr>
          <p:nvPr/>
        </p:nvCxnSpPr>
        <p:spPr>
          <a:xfrm>
            <a:off x="2475911" y="3796177"/>
            <a:ext cx="44453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22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C176ED0-A12C-4716-9C05-1A3A6A86016E}"/>
              </a:ext>
            </a:extLst>
          </p:cNvPr>
          <p:cNvSpPr txBox="1"/>
          <p:nvPr/>
        </p:nvSpPr>
        <p:spPr>
          <a:xfrm>
            <a:off x="2204599" y="852711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Boxplot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Imagem 3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B9EAEC3C-04BD-4BA9-A8BC-16CF4C620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0186"/>
            <a:ext cx="4745103" cy="4745103"/>
          </a:xfrm>
          <a:prstGeom prst="rect">
            <a:avLst/>
          </a:prstGeom>
        </p:spPr>
      </p:pic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3EDF59DA-3A5C-4222-B10E-BE4F7A7B7228}"/>
              </a:ext>
            </a:extLst>
          </p:cNvPr>
          <p:cNvCxnSpPr>
            <a:cxnSpLocks/>
          </p:cNvCxnSpPr>
          <p:nvPr/>
        </p:nvCxnSpPr>
        <p:spPr>
          <a:xfrm flipV="1">
            <a:off x="2923070" y="3586820"/>
            <a:ext cx="2955005" cy="1409316"/>
          </a:xfrm>
          <a:prstGeom prst="bentConnector3">
            <a:avLst>
              <a:gd name="adj1" fmla="val 7772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414FEE-A74A-4ED0-ADD5-7A2427300F0E}"/>
              </a:ext>
            </a:extLst>
          </p:cNvPr>
          <p:cNvSpPr txBox="1"/>
          <p:nvPr/>
        </p:nvSpPr>
        <p:spPr>
          <a:xfrm>
            <a:off x="5839533" y="3337418"/>
            <a:ext cx="2974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Mediana da Distribuição</a:t>
            </a:r>
            <a:r>
              <a:rPr lang="pt-BR" dirty="0"/>
              <a:t>:</a:t>
            </a:r>
          </a:p>
          <a:p>
            <a:r>
              <a:rPr lang="pt-BR" dirty="0"/>
              <a:t>	</a:t>
            </a:r>
            <a:r>
              <a:rPr lang="pt-BR" sz="1400" dirty="0"/>
              <a:t>Até 50% das Lojas amostradas venderam 	até ~ 250k</a:t>
            </a:r>
            <a:r>
              <a:rPr lang="pt-BR" dirty="0"/>
              <a:t> </a:t>
            </a:r>
          </a:p>
        </p:txBody>
      </p: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D8B17EAE-0AE9-42BC-8C7E-5C5AA707238A}"/>
              </a:ext>
            </a:extLst>
          </p:cNvPr>
          <p:cNvCxnSpPr>
            <a:cxnSpLocks/>
          </p:cNvCxnSpPr>
          <p:nvPr/>
        </p:nvCxnSpPr>
        <p:spPr>
          <a:xfrm flipV="1">
            <a:off x="2983122" y="2244755"/>
            <a:ext cx="2856410" cy="2402096"/>
          </a:xfrm>
          <a:prstGeom prst="bentConnector3">
            <a:avLst>
              <a:gd name="adj1" fmla="val 640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BB248EBC-C1A5-4475-AD3B-F558BBE2EBC4}"/>
              </a:ext>
            </a:extLst>
          </p:cNvPr>
          <p:cNvSpPr txBox="1"/>
          <p:nvPr/>
        </p:nvSpPr>
        <p:spPr>
          <a:xfrm>
            <a:off x="5839532" y="2094840"/>
            <a:ext cx="29745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3º Quartil</a:t>
            </a:r>
            <a:r>
              <a:rPr lang="pt-BR" dirty="0"/>
              <a:t>:</a:t>
            </a:r>
          </a:p>
          <a:p>
            <a:r>
              <a:rPr lang="pt-BR" sz="1400" dirty="0"/>
              <a:t>	75% dos dados são representados até a parte superior da caixa</a:t>
            </a:r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3CE670C4-DFE5-48D3-A541-6FEAA72AC0AA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983122" y="4961242"/>
            <a:ext cx="2856410" cy="2380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644F91E-7620-4ACF-BA43-40B60EC3013D}"/>
              </a:ext>
            </a:extLst>
          </p:cNvPr>
          <p:cNvSpPr txBox="1"/>
          <p:nvPr/>
        </p:nvSpPr>
        <p:spPr>
          <a:xfrm>
            <a:off x="5839532" y="4561132"/>
            <a:ext cx="284015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1º Quartil</a:t>
            </a:r>
            <a:r>
              <a:rPr lang="pt-BR" dirty="0"/>
              <a:t>: </a:t>
            </a:r>
          </a:p>
          <a:p>
            <a:r>
              <a:rPr lang="pt-BR" sz="1400" dirty="0"/>
              <a:t>	a caixa inicia a partir do 25º percentil</a:t>
            </a:r>
            <a:endParaRPr lang="pt-BR" sz="1200" dirty="0"/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175DF902-841A-4713-8601-20C6CC7214AE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866044" y="1678776"/>
            <a:ext cx="3072084" cy="2113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D661608-78BE-459E-96A6-329DCDAEB9F1}"/>
              </a:ext>
            </a:extLst>
          </p:cNvPr>
          <p:cNvSpPr txBox="1"/>
          <p:nvPr/>
        </p:nvSpPr>
        <p:spPr>
          <a:xfrm>
            <a:off x="5938128" y="1278666"/>
            <a:ext cx="32748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Limite Superior</a:t>
            </a:r>
            <a:r>
              <a:rPr lang="pt-BR" dirty="0"/>
              <a:t>:</a:t>
            </a:r>
          </a:p>
          <a:p>
            <a:r>
              <a:rPr lang="pt-BR" sz="1400" dirty="0"/>
              <a:t>	Composto por Q3 + 1,5 * (Q3-Q1)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30F8B30-9936-4E6C-9843-D5216D617B7D}"/>
              </a:ext>
            </a:extLst>
          </p:cNvPr>
          <p:cNvSpPr txBox="1"/>
          <p:nvPr/>
        </p:nvSpPr>
        <p:spPr>
          <a:xfrm>
            <a:off x="5878075" y="5370497"/>
            <a:ext cx="22668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Limite inferior</a:t>
            </a:r>
            <a:r>
              <a:rPr lang="pt-BR" dirty="0"/>
              <a:t>:</a:t>
            </a:r>
          </a:p>
          <a:p>
            <a:r>
              <a:rPr lang="pt-BR" sz="1400" dirty="0"/>
              <a:t>	Composto por Q1 - 1,5 * (Q3-Q1)</a:t>
            </a:r>
          </a:p>
        </p:txBody>
      </p: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9022A978-4F7B-4541-A0B3-3F1ACD01E1F3}"/>
              </a:ext>
            </a:extLst>
          </p:cNvPr>
          <p:cNvCxnSpPr>
            <a:cxnSpLocks/>
          </p:cNvCxnSpPr>
          <p:nvPr/>
        </p:nvCxnSpPr>
        <p:spPr>
          <a:xfrm>
            <a:off x="2866044" y="5351640"/>
            <a:ext cx="3012031" cy="416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4D356927-6239-4457-9C40-E78B0B13BC4B}"/>
              </a:ext>
            </a:extLst>
          </p:cNvPr>
          <p:cNvSpPr/>
          <p:nvPr/>
        </p:nvSpPr>
        <p:spPr>
          <a:xfrm>
            <a:off x="2458709" y="1555727"/>
            <a:ext cx="524413" cy="1793646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315859E-77B2-40A4-AD7C-1241791A5495}"/>
              </a:ext>
            </a:extLst>
          </p:cNvPr>
          <p:cNvSpPr txBox="1"/>
          <p:nvPr/>
        </p:nvSpPr>
        <p:spPr>
          <a:xfrm>
            <a:off x="877577" y="1626323"/>
            <a:ext cx="15105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Outliers</a:t>
            </a:r>
            <a:r>
              <a:rPr lang="pt-BR" sz="1600" dirty="0"/>
              <a:t>:</a:t>
            </a:r>
          </a:p>
          <a:p>
            <a:r>
              <a:rPr lang="pt-BR" sz="1200" dirty="0"/>
              <a:t>Todos os pontos acima ou abaixo do LS/LI, são representados por um sinal indicando que são outliers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E0D33F9D-A9A8-4FCF-ACCF-F83EFB22F992}"/>
              </a:ext>
            </a:extLst>
          </p:cNvPr>
          <p:cNvCxnSpPr>
            <a:cxnSpLocks/>
          </p:cNvCxnSpPr>
          <p:nvPr/>
        </p:nvCxnSpPr>
        <p:spPr>
          <a:xfrm>
            <a:off x="2162376" y="2349085"/>
            <a:ext cx="28737" cy="0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98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3" grpId="0"/>
      <p:bldP spid="15" grpId="0"/>
      <p:bldP spid="17" grpId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C176ED0-A12C-4716-9C05-1A3A6A86016E}"/>
              </a:ext>
            </a:extLst>
          </p:cNvPr>
          <p:cNvSpPr txBox="1"/>
          <p:nvPr/>
        </p:nvSpPr>
        <p:spPr>
          <a:xfrm>
            <a:off x="2204599" y="852711"/>
            <a:ext cx="4515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Exemplos de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Boxplot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vrs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Histogramas</a:t>
            </a:r>
          </a:p>
        </p:txBody>
      </p:sp>
      <p:pic>
        <p:nvPicPr>
          <p:cNvPr id="27650" name="Picture 2" descr="Imagem relacionada">
            <a:extLst>
              <a:ext uri="{FF2B5EF4-FFF2-40B4-BE49-F238E27FC236}">
                <a16:creationId xmlns:a16="http://schemas.microsoft.com/office/drawing/2014/main" id="{90CEB39A-7AB5-48E8-BF14-B8A9C42FAC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5" r="6683"/>
          <a:stretch/>
        </p:blipFill>
        <p:spPr bwMode="auto">
          <a:xfrm>
            <a:off x="1364565" y="1386287"/>
            <a:ext cx="6414869" cy="450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284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C176ED0-A12C-4716-9C05-1A3A6A86016E}"/>
              </a:ext>
            </a:extLst>
          </p:cNvPr>
          <p:cNvSpPr txBox="1"/>
          <p:nvPr/>
        </p:nvSpPr>
        <p:spPr>
          <a:xfrm>
            <a:off x="2204599" y="852711"/>
            <a:ext cx="4070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Violin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vrs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Histogramas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vrs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Boxplot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8674" name="Picture 2" descr="Imagem relacionada">
            <a:extLst>
              <a:ext uri="{FF2B5EF4-FFF2-40B4-BE49-F238E27FC236}">
                <a16:creationId xmlns:a16="http://schemas.microsoft.com/office/drawing/2014/main" id="{E5A644A9-43E5-4265-8016-E99384ABD9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2" t="9745" r="8462" b="683"/>
          <a:stretch/>
        </p:blipFill>
        <p:spPr bwMode="auto">
          <a:xfrm>
            <a:off x="1927273" y="1418597"/>
            <a:ext cx="5570807" cy="428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815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C176ED0-A12C-4716-9C05-1A3A6A86016E}"/>
              </a:ext>
            </a:extLst>
          </p:cNvPr>
          <p:cNvSpPr txBox="1"/>
          <p:nvPr/>
        </p:nvSpPr>
        <p:spPr>
          <a:xfrm>
            <a:off x="2204599" y="852711"/>
            <a:ext cx="5513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Exemplo de comparações de Erro no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Boxplot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F5B53E1-C668-4BB0-84BB-305D6C18AF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913" b="12887"/>
          <a:stretch/>
        </p:blipFill>
        <p:spPr>
          <a:xfrm>
            <a:off x="702877" y="1901939"/>
            <a:ext cx="3869123" cy="367650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2A8F16A-3919-4C82-AEE0-07A85A2833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913" b="12887"/>
          <a:stretch/>
        </p:blipFill>
        <p:spPr>
          <a:xfrm>
            <a:off x="4942483" y="1775329"/>
            <a:ext cx="3869123" cy="367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46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C176ED0-A12C-4716-9C05-1A3A6A86016E}"/>
              </a:ext>
            </a:extLst>
          </p:cNvPr>
          <p:cNvSpPr txBox="1"/>
          <p:nvPr/>
        </p:nvSpPr>
        <p:spPr>
          <a:xfrm>
            <a:off x="2204599" y="852711"/>
            <a:ext cx="5198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Exemplo de comparação entre histogramas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29698" name="Picture 2" descr="Imagem relacionada">
            <a:extLst>
              <a:ext uri="{FF2B5EF4-FFF2-40B4-BE49-F238E27FC236}">
                <a16:creationId xmlns:a16="http://schemas.microsoft.com/office/drawing/2014/main" id="{D40B08BD-9502-49C4-AAF0-CC06353EB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8" y="1392177"/>
            <a:ext cx="6997944" cy="445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1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C176ED0-A12C-4716-9C05-1A3A6A86016E}"/>
              </a:ext>
            </a:extLst>
          </p:cNvPr>
          <p:cNvSpPr txBox="1"/>
          <p:nvPr/>
        </p:nvSpPr>
        <p:spPr>
          <a:xfrm>
            <a:off x="1296796" y="2798058"/>
            <a:ext cx="703127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bg1">
                    <a:lumMod val="65000"/>
                  </a:schemeClr>
                </a:solidFill>
              </a:rPr>
              <a:t>Entendimento dos Dados  </a:t>
            </a:r>
          </a:p>
          <a:p>
            <a:pPr algn="ctr"/>
            <a:r>
              <a:rPr lang="pt-BR" sz="3200" b="1" dirty="0">
                <a:solidFill>
                  <a:schemeClr val="bg1">
                    <a:lumMod val="65000"/>
                  </a:schemeClr>
                </a:solidFill>
              </a:rPr>
              <a:t>Overview Estatística</a:t>
            </a:r>
          </a:p>
        </p:txBody>
      </p:sp>
    </p:spTree>
    <p:extLst>
      <p:ext uri="{BB962C8B-B14F-4D97-AF65-F5344CB8AC3E}">
        <p14:creationId xmlns:p14="http://schemas.microsoft.com/office/powerpoint/2010/main" val="3906547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C176ED0-A12C-4716-9C05-1A3A6A86016E}"/>
              </a:ext>
            </a:extLst>
          </p:cNvPr>
          <p:cNvSpPr txBox="1"/>
          <p:nvPr/>
        </p:nvSpPr>
        <p:spPr>
          <a:xfrm>
            <a:off x="2204599" y="852711"/>
            <a:ext cx="4984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Indicador de Satisfação – Comportamento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98692A9-107D-4D0E-AEE1-6AE2572CA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8" y="1822208"/>
            <a:ext cx="8901474" cy="361373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0D63658-2412-438E-9532-0B3641E9F8C8}"/>
              </a:ext>
            </a:extLst>
          </p:cNvPr>
          <p:cNvSpPr/>
          <p:nvPr/>
        </p:nvSpPr>
        <p:spPr>
          <a:xfrm>
            <a:off x="231835" y="1452876"/>
            <a:ext cx="6405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Comportamento de Vendas </a:t>
            </a:r>
            <a:r>
              <a:rPr lang="pt-BR" dirty="0" err="1"/>
              <a:t>Boxplot</a:t>
            </a:r>
            <a:r>
              <a:rPr lang="pt-BR" dirty="0"/>
              <a:t> 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E0D2D4A-28CE-4D80-8983-028FACDDD4AC}"/>
              </a:ext>
            </a:extLst>
          </p:cNvPr>
          <p:cNvSpPr/>
          <p:nvPr/>
        </p:nvSpPr>
        <p:spPr>
          <a:xfrm>
            <a:off x="231835" y="580527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>
              <a:spcBef>
                <a:spcPts val="600"/>
              </a:spcBef>
            </a:pPr>
            <a:r>
              <a:rPr lang="pt-BR" i="1" dirty="0">
                <a:solidFill>
                  <a:schemeClr val="tx2"/>
                </a:solidFill>
              </a:rPr>
              <a:t>“As vendas aumentaram no inicio do ano e agora estão sofrendo uma forte oscilação em alguns estados”</a:t>
            </a:r>
          </a:p>
        </p:txBody>
      </p:sp>
    </p:spTree>
    <p:extLst>
      <p:ext uri="{BB962C8B-B14F-4D97-AF65-F5344CB8AC3E}">
        <p14:creationId xmlns:p14="http://schemas.microsoft.com/office/powerpoint/2010/main" val="28940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C176ED0-A12C-4716-9C05-1A3A6A86016E}"/>
              </a:ext>
            </a:extLst>
          </p:cNvPr>
          <p:cNvSpPr txBox="1"/>
          <p:nvPr/>
        </p:nvSpPr>
        <p:spPr>
          <a:xfrm>
            <a:off x="2204599" y="852711"/>
            <a:ext cx="6306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Indicador de Satisfação – Comportamento /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Heat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Map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0D63658-2412-438E-9532-0B3641E9F8C8}"/>
              </a:ext>
            </a:extLst>
          </p:cNvPr>
          <p:cNvSpPr/>
          <p:nvPr/>
        </p:nvSpPr>
        <p:spPr>
          <a:xfrm>
            <a:off x="231835" y="1452876"/>
            <a:ext cx="6405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/>
              <a:t>Heat</a:t>
            </a:r>
            <a:r>
              <a:rPr lang="pt-BR" dirty="0"/>
              <a:t> Map para comparação de 3 dimensões 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E0D2D4A-28CE-4D80-8983-028FACDDD4AC}"/>
              </a:ext>
            </a:extLst>
          </p:cNvPr>
          <p:cNvSpPr/>
          <p:nvPr/>
        </p:nvSpPr>
        <p:spPr>
          <a:xfrm>
            <a:off x="231835" y="5035793"/>
            <a:ext cx="846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Bef>
                <a:spcPts val="600"/>
              </a:spcBef>
            </a:pPr>
            <a:r>
              <a:rPr lang="pt-BR" i="1" dirty="0">
                <a:solidFill>
                  <a:schemeClr val="tx2"/>
                </a:solidFill>
              </a:rPr>
              <a:t>“As vendas aumentaram no inicio do ano e agora estão sofrendo uma forte oscilação devido à que de vendas em MG, GO e DF ; e incremento de vendas nos estados de RS, RJ e BA.”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CA9A3CC-F8D2-484C-98E0-253F1F922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9354"/>
            <a:ext cx="9144000" cy="3236439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AD8FC5A-4782-4F9B-9225-26932B81F61B}"/>
              </a:ext>
            </a:extLst>
          </p:cNvPr>
          <p:cNvSpPr/>
          <p:nvPr/>
        </p:nvSpPr>
        <p:spPr>
          <a:xfrm>
            <a:off x="367916" y="595912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>
              <a:spcBef>
                <a:spcPts val="600"/>
              </a:spcBef>
            </a:pPr>
            <a:r>
              <a:rPr lang="pt-BR" i="1" strike="sngStrike" dirty="0">
                <a:solidFill>
                  <a:srgbClr val="FF0000"/>
                </a:solidFill>
              </a:rPr>
              <a:t>“As vendas aumentaram no inicio do ano e agora estão estabilizadas.”</a:t>
            </a:r>
          </a:p>
        </p:txBody>
      </p:sp>
    </p:spTree>
    <p:extLst>
      <p:ext uri="{BB962C8B-B14F-4D97-AF65-F5344CB8AC3E}">
        <p14:creationId xmlns:p14="http://schemas.microsoft.com/office/powerpoint/2010/main" val="28739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C176ED0-A12C-4716-9C05-1A3A6A86016E}"/>
              </a:ext>
            </a:extLst>
          </p:cNvPr>
          <p:cNvSpPr txBox="1"/>
          <p:nvPr/>
        </p:nvSpPr>
        <p:spPr>
          <a:xfrm>
            <a:off x="1848004" y="2367171"/>
            <a:ext cx="54479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bg1">
                    <a:lumMod val="65000"/>
                  </a:schemeClr>
                </a:solidFill>
              </a:rPr>
              <a:t>Boas práticas de apresentação de dados</a:t>
            </a:r>
            <a:endParaRPr lang="pt-BR" sz="44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7711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BA42324-D0A8-47C2-8758-30B37A44CD57}"/>
              </a:ext>
            </a:extLst>
          </p:cNvPr>
          <p:cNvSpPr txBox="1"/>
          <p:nvPr/>
        </p:nvSpPr>
        <p:spPr>
          <a:xfrm>
            <a:off x="2204599" y="852711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Storytelling</a:t>
            </a:r>
            <a:r>
              <a:rPr lang="pt-BR" dirty="0"/>
              <a:t> – O que esta acontecendo?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ECCA042-83D9-4AE1-BE9B-39572809F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66" y="1624238"/>
            <a:ext cx="8666667" cy="3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83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BA42324-D0A8-47C2-8758-30B37A44CD57}"/>
              </a:ext>
            </a:extLst>
          </p:cNvPr>
          <p:cNvSpPr txBox="1"/>
          <p:nvPr/>
        </p:nvSpPr>
        <p:spPr>
          <a:xfrm>
            <a:off x="2204599" y="852711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Storytelling</a:t>
            </a:r>
            <a:r>
              <a:rPr lang="pt-BR" dirty="0"/>
              <a:t> – O que esta acontecendo?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4C4F10-8AC4-4406-939D-F9FD43568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14" y="1662333"/>
            <a:ext cx="8628571" cy="3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9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BA42324-D0A8-47C2-8758-30B37A44CD57}"/>
              </a:ext>
            </a:extLst>
          </p:cNvPr>
          <p:cNvSpPr txBox="1"/>
          <p:nvPr/>
        </p:nvSpPr>
        <p:spPr>
          <a:xfrm>
            <a:off x="2204599" y="852711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Storytelling</a:t>
            </a:r>
            <a:r>
              <a:rPr lang="pt-BR" dirty="0"/>
              <a:t> – </a:t>
            </a:r>
            <a:r>
              <a:rPr lang="pt-BR" b="1" dirty="0">
                <a:solidFill>
                  <a:srgbClr val="FF0000"/>
                </a:solidFill>
              </a:rPr>
              <a:t>não</a:t>
            </a:r>
            <a:r>
              <a:rPr lang="pt-BR" dirty="0"/>
              <a:t> use gráficos de pizza (muito menos 3D)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2050" name="Picture 2" descr="Resultado de imagem para gráfico de pizza 3d">
            <a:extLst>
              <a:ext uri="{FF2B5EF4-FFF2-40B4-BE49-F238E27FC236}">
                <a16:creationId xmlns:a16="http://schemas.microsoft.com/office/drawing/2014/main" id="{AA74A2DA-1F6D-461E-8219-D71825AC8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435" y="1731042"/>
            <a:ext cx="6681129" cy="400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670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BA42324-D0A8-47C2-8758-30B37A44CD57}"/>
              </a:ext>
            </a:extLst>
          </p:cNvPr>
          <p:cNvSpPr txBox="1"/>
          <p:nvPr/>
        </p:nvSpPr>
        <p:spPr>
          <a:xfrm>
            <a:off x="2204599" y="852711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Storytelling</a:t>
            </a:r>
            <a:r>
              <a:rPr lang="pt-BR" dirty="0"/>
              <a:t> – Escolha conscientemente sua opção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02F093F-6861-420E-B9D8-BF39DD06F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76" y="1390905"/>
            <a:ext cx="8952124" cy="413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02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BA42324-D0A8-47C2-8758-30B37A44CD57}"/>
              </a:ext>
            </a:extLst>
          </p:cNvPr>
          <p:cNvSpPr txBox="1"/>
          <p:nvPr/>
        </p:nvSpPr>
        <p:spPr>
          <a:xfrm>
            <a:off x="2204599" y="852711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Storytelling</a:t>
            </a:r>
            <a:r>
              <a:rPr lang="pt-BR" dirty="0"/>
              <a:t> – Utilize as formas a seu favor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F31F43E-980C-424F-93BC-F92C2B0B58A8}"/>
              </a:ext>
            </a:extLst>
          </p:cNvPr>
          <p:cNvSpPr/>
          <p:nvPr/>
        </p:nvSpPr>
        <p:spPr>
          <a:xfrm>
            <a:off x="2266913" y="5530947"/>
            <a:ext cx="4192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>
                <a:solidFill>
                  <a:srgbClr val="000000"/>
                </a:solidFill>
                <a:latin typeface="Work Sans"/>
              </a:rPr>
              <a:t>Um resumo das leis da psicologia da forma</a:t>
            </a:r>
            <a:endParaRPr lang="pt-BR" b="0" i="1" dirty="0">
              <a:solidFill>
                <a:srgbClr val="000000"/>
              </a:solidFill>
              <a:effectLst/>
              <a:latin typeface="Work San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CE9B02F-4334-47FF-9005-CD1AEC681283}"/>
              </a:ext>
            </a:extLst>
          </p:cNvPr>
          <p:cNvSpPr/>
          <p:nvPr/>
        </p:nvSpPr>
        <p:spPr>
          <a:xfrm>
            <a:off x="127101" y="6418329"/>
            <a:ext cx="29061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hlinkClick r:id="rId2"/>
              </a:rPr>
              <a:t>http://www.hellerdepaula.com.br/gestalt/</a:t>
            </a:r>
            <a:endParaRPr lang="pt-BR" sz="12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B23D377-39C4-4159-A903-0D63BF563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00" y="1375753"/>
            <a:ext cx="8098599" cy="410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49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BA42324-D0A8-47C2-8758-30B37A44CD57}"/>
              </a:ext>
            </a:extLst>
          </p:cNvPr>
          <p:cNvSpPr txBox="1"/>
          <p:nvPr/>
        </p:nvSpPr>
        <p:spPr>
          <a:xfrm>
            <a:off x="2138289" y="803959"/>
            <a:ext cx="682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Storytelling</a:t>
            </a:r>
            <a:r>
              <a:rPr lang="pt-BR" dirty="0"/>
              <a:t> – obrigado pela informação que você não me deu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42DBA8D-B2AB-4769-A4B2-D1B1D1C2E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23" y="1376789"/>
            <a:ext cx="6682154" cy="449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17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BA42324-D0A8-47C2-8758-30B37A44CD57}"/>
              </a:ext>
            </a:extLst>
          </p:cNvPr>
          <p:cNvSpPr txBox="1"/>
          <p:nvPr/>
        </p:nvSpPr>
        <p:spPr>
          <a:xfrm>
            <a:off x="2138289" y="803959"/>
            <a:ext cx="682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Storytelling</a:t>
            </a:r>
            <a:r>
              <a:rPr lang="pt-BR" dirty="0"/>
              <a:t> – Use a carga cognitiva como um limitador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007B279-EDEF-440D-9CCA-38AE09A53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12" y="1914312"/>
            <a:ext cx="7771428" cy="2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7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C176ED0-A12C-4716-9C05-1A3A6A86016E}"/>
              </a:ext>
            </a:extLst>
          </p:cNvPr>
          <p:cNvSpPr txBox="1"/>
          <p:nvPr/>
        </p:nvSpPr>
        <p:spPr>
          <a:xfrm>
            <a:off x="2204599" y="852711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Aonde estamos?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6" name="Picture 2" descr="Image result for CRISP-DM logo">
            <a:extLst>
              <a:ext uri="{FF2B5EF4-FFF2-40B4-BE49-F238E27FC236}">
                <a16:creationId xmlns:a16="http://schemas.microsoft.com/office/drawing/2014/main" id="{0952B695-CD9A-4C4C-BC2C-DF58940C9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795" y="1252821"/>
            <a:ext cx="2615952" cy="60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CRISP-DM">
            <a:extLst>
              <a:ext uri="{FF2B5EF4-FFF2-40B4-BE49-F238E27FC236}">
                <a16:creationId xmlns:a16="http://schemas.microsoft.com/office/drawing/2014/main" id="{F2217DD2-9EF5-4C22-9499-6A3C4D429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714" y="1904643"/>
            <a:ext cx="3664114" cy="370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327E2EFE-B148-4477-A4A3-973C31C0FC70}"/>
              </a:ext>
            </a:extLst>
          </p:cNvPr>
          <p:cNvCxnSpPr>
            <a:cxnSpLocks/>
          </p:cNvCxnSpPr>
          <p:nvPr/>
        </p:nvCxnSpPr>
        <p:spPr>
          <a:xfrm flipV="1">
            <a:off x="5488291" y="2377439"/>
            <a:ext cx="1278269" cy="337624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F0E2403C-1329-4EAA-87D9-4682EE676A76}"/>
              </a:ext>
            </a:extLst>
          </p:cNvPr>
          <p:cNvSpPr/>
          <p:nvPr/>
        </p:nvSpPr>
        <p:spPr>
          <a:xfrm>
            <a:off x="2849434" y="2377439"/>
            <a:ext cx="2611313" cy="67524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F34E0D8-4DEE-459E-9ADD-2A847E97393A}"/>
              </a:ext>
            </a:extLst>
          </p:cNvPr>
          <p:cNvSpPr/>
          <p:nvPr/>
        </p:nvSpPr>
        <p:spPr>
          <a:xfrm>
            <a:off x="2320714" y="3366885"/>
            <a:ext cx="1313057" cy="67524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AF69B384-79E4-46F7-A8D4-CF533896B95B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674055" y="3704510"/>
            <a:ext cx="646659" cy="381237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A201BB06-90C3-4154-8A54-5650C68F04FC}"/>
              </a:ext>
            </a:extLst>
          </p:cNvPr>
          <p:cNvSpPr/>
          <p:nvPr/>
        </p:nvSpPr>
        <p:spPr>
          <a:xfrm>
            <a:off x="739348" y="3710625"/>
            <a:ext cx="8386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xls</a:t>
            </a:r>
            <a:endParaRPr lang="pt-BR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endParaRPr lang="pt-BR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dirty="0" err="1">
                <a:solidFill>
                  <a:srgbClr val="C00000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Dashs</a:t>
            </a:r>
            <a:endParaRPr lang="pt-BR" dirty="0">
              <a:solidFill>
                <a:srgbClr val="C00000"/>
              </a:solidFill>
              <a:highlight>
                <a:srgbClr val="00FF00"/>
              </a:highlight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F5EFFE1-B4CB-4EEF-BA95-90B7E2684E57}"/>
              </a:ext>
            </a:extLst>
          </p:cNvPr>
          <p:cNvSpPr/>
          <p:nvPr/>
        </p:nvSpPr>
        <p:spPr>
          <a:xfrm>
            <a:off x="6794104" y="1837093"/>
            <a:ext cx="1727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C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Hipóteses </a:t>
            </a:r>
            <a:endParaRPr lang="pt-BR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algn="ctr"/>
            <a:r>
              <a:rPr lang="pt-BR" dirty="0">
                <a:solidFill>
                  <a:srgbClr val="C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EDA - </a:t>
            </a:r>
            <a:r>
              <a:rPr lang="pt-BR" dirty="0" err="1">
                <a:solidFill>
                  <a:srgbClr val="C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pt-BR" dirty="0">
                <a:solidFill>
                  <a:srgbClr val="C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pt-BR" dirty="0" err="1">
                <a:solidFill>
                  <a:srgbClr val="C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pt-BR" dirty="0">
              <a:solidFill>
                <a:srgbClr val="C0000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00F1AB7-1D7A-4A64-BF2D-B1DC53307552}"/>
              </a:ext>
            </a:extLst>
          </p:cNvPr>
          <p:cNvSpPr/>
          <p:nvPr/>
        </p:nvSpPr>
        <p:spPr>
          <a:xfrm>
            <a:off x="3496242" y="4537251"/>
            <a:ext cx="1313057" cy="67524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ADB6133B-410F-4436-99C3-802D82B0AE13}"/>
              </a:ext>
            </a:extLst>
          </p:cNvPr>
          <p:cNvCxnSpPr>
            <a:cxnSpLocks/>
          </p:cNvCxnSpPr>
          <p:nvPr/>
        </p:nvCxnSpPr>
        <p:spPr>
          <a:xfrm>
            <a:off x="4809299" y="4874876"/>
            <a:ext cx="1918204" cy="337624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BF06A4BC-0880-4227-A383-0F19BB5CB28D}"/>
              </a:ext>
            </a:extLst>
          </p:cNvPr>
          <p:cNvSpPr/>
          <p:nvPr/>
        </p:nvSpPr>
        <p:spPr>
          <a:xfrm>
            <a:off x="6727503" y="4925316"/>
            <a:ext cx="1727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Indicadores</a:t>
            </a:r>
          </a:p>
          <a:p>
            <a:pPr algn="ctr"/>
            <a:r>
              <a:rPr lang="pt-BR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Vies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5E547D67-076B-4EAF-8D4B-7A4285FE7396}"/>
              </a:ext>
            </a:extLst>
          </p:cNvPr>
          <p:cNvCxnSpPr>
            <a:cxnSpLocks/>
          </p:cNvCxnSpPr>
          <p:nvPr/>
        </p:nvCxnSpPr>
        <p:spPr>
          <a:xfrm>
            <a:off x="1406428" y="2483424"/>
            <a:ext cx="1570814" cy="231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EC537DED-4729-4029-9105-C6C461E21088}"/>
              </a:ext>
            </a:extLst>
          </p:cNvPr>
          <p:cNvSpPr/>
          <p:nvPr/>
        </p:nvSpPr>
        <p:spPr>
          <a:xfrm>
            <a:off x="125818" y="1837093"/>
            <a:ext cx="1587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tx2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Cases (Problemas)</a:t>
            </a:r>
            <a:endParaRPr lang="pt-BR" b="1" dirty="0">
              <a:solidFill>
                <a:schemeClr val="tx2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CD6A60D-E37B-4F84-B69D-D8FFC8D63ABE}"/>
              </a:ext>
            </a:extLst>
          </p:cNvPr>
          <p:cNvSpPr/>
          <p:nvPr/>
        </p:nvSpPr>
        <p:spPr>
          <a:xfrm>
            <a:off x="6002042" y="902981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Precisamos de métodos!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63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/>
      <p:bldP spid="18" grpId="0" animBg="1"/>
      <p:bldP spid="22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BA42324-D0A8-47C2-8758-30B37A44CD57}"/>
              </a:ext>
            </a:extLst>
          </p:cNvPr>
          <p:cNvSpPr txBox="1"/>
          <p:nvPr/>
        </p:nvSpPr>
        <p:spPr>
          <a:xfrm>
            <a:off x="2138289" y="803959"/>
            <a:ext cx="682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Storytelling</a:t>
            </a:r>
            <a:r>
              <a:rPr lang="pt-BR" dirty="0"/>
              <a:t> – Atributos pré-atencionais ajudam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75CF478-1BC3-4185-B65B-850D36B09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333" y="1586143"/>
            <a:ext cx="6533333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06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BA42324-D0A8-47C2-8758-30B37A44CD57}"/>
              </a:ext>
            </a:extLst>
          </p:cNvPr>
          <p:cNvSpPr txBox="1"/>
          <p:nvPr/>
        </p:nvSpPr>
        <p:spPr>
          <a:xfrm>
            <a:off x="2138289" y="803959"/>
            <a:ext cx="682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Storytelling</a:t>
            </a:r>
            <a:r>
              <a:rPr lang="pt-BR" dirty="0"/>
              <a:t> – Lembre-se dos daltônicos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90C272F-551E-4B54-BF26-781F66718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00" y="1452809"/>
            <a:ext cx="8600000" cy="3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86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BA42324-D0A8-47C2-8758-30B37A44CD57}"/>
              </a:ext>
            </a:extLst>
          </p:cNvPr>
          <p:cNvSpPr txBox="1"/>
          <p:nvPr/>
        </p:nvSpPr>
        <p:spPr>
          <a:xfrm>
            <a:off x="2138289" y="803959"/>
            <a:ext cx="682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Storytelling</a:t>
            </a:r>
            <a:r>
              <a:rPr lang="pt-BR" dirty="0"/>
              <a:t> – Limpe a casa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6F494BA-7470-4068-9BEB-87BB82FBD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2" y="1332923"/>
            <a:ext cx="6722305" cy="288738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702F545-D0F9-4C13-A664-13F0824FE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000" y="2686929"/>
            <a:ext cx="7709154" cy="303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7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BA42324-D0A8-47C2-8758-30B37A44CD57}"/>
              </a:ext>
            </a:extLst>
          </p:cNvPr>
          <p:cNvSpPr txBox="1"/>
          <p:nvPr/>
        </p:nvSpPr>
        <p:spPr>
          <a:xfrm>
            <a:off x="2138289" y="803959"/>
            <a:ext cx="682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Storytelling</a:t>
            </a:r>
            <a:r>
              <a:rPr lang="pt-BR" dirty="0"/>
              <a:t> – Facilite a leitura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13BC4D2-25E7-454A-8323-1F19457D6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69" y="1413031"/>
            <a:ext cx="6632042" cy="269473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041B0C3-5028-4DAC-A004-EDE54CE3C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382" y="2658794"/>
            <a:ext cx="7141079" cy="289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9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BA42324-D0A8-47C2-8758-30B37A44CD57}"/>
              </a:ext>
            </a:extLst>
          </p:cNvPr>
          <p:cNvSpPr txBox="1"/>
          <p:nvPr/>
        </p:nvSpPr>
        <p:spPr>
          <a:xfrm>
            <a:off x="2138289" y="803959"/>
            <a:ext cx="682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Storytelling</a:t>
            </a:r>
            <a:r>
              <a:rPr lang="pt-BR" dirty="0"/>
              <a:t> – Priorize os dados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E3B0824-E04C-4766-8A4D-17F3E6C8C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26" y="1772530"/>
            <a:ext cx="8341172" cy="325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12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BA42324-D0A8-47C2-8758-30B37A44CD57}"/>
              </a:ext>
            </a:extLst>
          </p:cNvPr>
          <p:cNvSpPr txBox="1"/>
          <p:nvPr/>
        </p:nvSpPr>
        <p:spPr>
          <a:xfrm>
            <a:off x="2138289" y="803959"/>
            <a:ext cx="682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Storytelling</a:t>
            </a:r>
            <a:r>
              <a:rPr lang="pt-BR" dirty="0"/>
              <a:t> – Use as cores com consciência	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757F875-3CA9-4E27-AFDD-2225AF1E0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63" y="1873061"/>
            <a:ext cx="8439873" cy="337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92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BA42324-D0A8-47C2-8758-30B37A44CD57}"/>
              </a:ext>
            </a:extLst>
          </p:cNvPr>
          <p:cNvSpPr txBox="1"/>
          <p:nvPr/>
        </p:nvSpPr>
        <p:spPr>
          <a:xfrm>
            <a:off x="2138289" y="803959"/>
            <a:ext cx="682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Storytelling</a:t>
            </a:r>
            <a:r>
              <a:rPr lang="pt-BR" dirty="0"/>
              <a:t> – Direcione o público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AEF1D37-414F-4287-B3D3-A3DB9102B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84" y="1696678"/>
            <a:ext cx="8342142" cy="346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839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BA42324-D0A8-47C2-8758-30B37A44CD57}"/>
              </a:ext>
            </a:extLst>
          </p:cNvPr>
          <p:cNvSpPr txBox="1"/>
          <p:nvPr/>
        </p:nvSpPr>
        <p:spPr>
          <a:xfrm>
            <a:off x="2138289" y="803959"/>
            <a:ext cx="682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Storytelling</a:t>
            </a:r>
            <a:r>
              <a:rPr lang="pt-BR" dirty="0"/>
              <a:t> – Conte uma história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D82B05A-AE5A-4D0E-8854-F2C804194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14" y="1609952"/>
            <a:ext cx="8628571" cy="3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844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BA42324-D0A8-47C2-8758-30B37A44CD57}"/>
              </a:ext>
            </a:extLst>
          </p:cNvPr>
          <p:cNvSpPr txBox="1"/>
          <p:nvPr/>
        </p:nvSpPr>
        <p:spPr>
          <a:xfrm>
            <a:off x="2138289" y="803959"/>
            <a:ext cx="682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Storytelling</a:t>
            </a:r>
            <a:r>
              <a:rPr lang="pt-BR" dirty="0"/>
              <a:t> – Mesma informação (antes e depois)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D66BBA7-4F0C-4876-827D-6F7008CA3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8" y="1597375"/>
            <a:ext cx="8875106" cy="431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522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C176ED0-A12C-4716-9C05-1A3A6A86016E}"/>
              </a:ext>
            </a:extLst>
          </p:cNvPr>
          <p:cNvSpPr txBox="1"/>
          <p:nvPr/>
        </p:nvSpPr>
        <p:spPr>
          <a:xfrm>
            <a:off x="2890693" y="809168"/>
            <a:ext cx="3178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Trabalho com Cases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0DD19533-A805-411F-B3E3-57E812A59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22" y="2194392"/>
            <a:ext cx="4144055" cy="311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CRISP-DM logo">
            <a:extLst>
              <a:ext uri="{FF2B5EF4-FFF2-40B4-BE49-F238E27FC236}">
                <a16:creationId xmlns:a16="http://schemas.microsoft.com/office/drawing/2014/main" id="{1C30D98D-BB50-46FC-9DE2-23B4C316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584" y="1411510"/>
            <a:ext cx="2615952" cy="60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CRISP-DM">
            <a:extLst>
              <a:ext uri="{FF2B5EF4-FFF2-40B4-BE49-F238E27FC236}">
                <a16:creationId xmlns:a16="http://schemas.microsoft.com/office/drawing/2014/main" id="{16EBD721-89F5-4C84-BBDD-701A4CBA3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864" y="2017788"/>
            <a:ext cx="3664114" cy="370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1A5E3AF-12A9-4C67-8999-1423DFC2FEEB}"/>
              </a:ext>
            </a:extLst>
          </p:cNvPr>
          <p:cNvSpPr/>
          <p:nvPr/>
        </p:nvSpPr>
        <p:spPr>
          <a:xfrm>
            <a:off x="5576584" y="2490584"/>
            <a:ext cx="2611313" cy="67524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57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BA42324-D0A8-47C2-8758-30B37A44CD57}"/>
              </a:ext>
            </a:extLst>
          </p:cNvPr>
          <p:cNvSpPr txBox="1"/>
          <p:nvPr/>
        </p:nvSpPr>
        <p:spPr>
          <a:xfrm>
            <a:off x="2204599" y="852711"/>
            <a:ext cx="3020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Entendimento dos dados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C971444-FA5B-4A9E-9ADF-588B3B82D184}"/>
              </a:ext>
            </a:extLst>
          </p:cNvPr>
          <p:cNvSpPr/>
          <p:nvPr/>
        </p:nvSpPr>
        <p:spPr>
          <a:xfrm>
            <a:off x="513016" y="1749369"/>
            <a:ext cx="572539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maine Sans Text" panose="020B0503070702040203" pitchFamily="34" charset="0"/>
                <a:cs typeface="Domaine Sans Display Black"/>
              </a:rPr>
              <a:t>Veja os dados! Fazem Sentido?</a:t>
            </a:r>
          </a:p>
          <a:p>
            <a:pPr marL="285750" indent="-285750">
              <a:buFontTx/>
              <a:buChar char="-"/>
            </a:pPr>
            <a:endParaRPr lang="pt-BR" sz="2000" b="1" dirty="0">
              <a:solidFill>
                <a:schemeClr val="tx1">
                  <a:lumMod val="65000"/>
                  <a:lumOff val="35000"/>
                </a:schemeClr>
              </a:solidFill>
              <a:latin typeface="Domaine Sans Text" panose="020B0503070702040203" pitchFamily="34" charset="0"/>
              <a:cs typeface="Domaine Sans Display Black"/>
            </a:endParaRPr>
          </a:p>
          <a:p>
            <a:pPr marL="285750" indent="-285750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maine Sans Text" panose="020B0503070702040203" pitchFamily="34" charset="0"/>
                <a:cs typeface="Domaine Sans Display Black"/>
              </a:rPr>
              <a:t>Os dados estão limpos? </a:t>
            </a:r>
          </a:p>
          <a:p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maine Sans Text" panose="020B0503070702040203" pitchFamily="34" charset="0"/>
                <a:cs typeface="Domaine Sans Display Black"/>
              </a:rPr>
              <a:t>	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Domaine Sans Text" panose="020B0503070702040203" pitchFamily="34" charset="0"/>
                <a:cs typeface="Domaine Sans Display Black"/>
              </a:rPr>
              <a:t>Nulos/Brancos; caracteres especiais, etc.. </a:t>
            </a:r>
          </a:p>
          <a:p>
            <a:pPr marL="285750" indent="-285750">
              <a:buFontTx/>
              <a:buChar char="-"/>
            </a:pPr>
            <a:endParaRPr lang="pt-BR" sz="2000" b="1" dirty="0">
              <a:solidFill>
                <a:schemeClr val="tx1">
                  <a:lumMod val="65000"/>
                  <a:lumOff val="35000"/>
                </a:schemeClr>
              </a:solidFill>
              <a:latin typeface="Domaine Sans Text" panose="020B0503070702040203" pitchFamily="34" charset="0"/>
              <a:cs typeface="Domaine Sans Display Black"/>
            </a:endParaRPr>
          </a:p>
          <a:p>
            <a:pPr marL="285750" indent="-285750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maine Sans Text" panose="020B0503070702040203" pitchFamily="34" charset="0"/>
                <a:cs typeface="Domaine Sans Display Black"/>
              </a:rPr>
              <a:t>Como está a distribuição dos dados?	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Domaine Sans Text" panose="020B0503070702040203" pitchFamily="34" charset="0"/>
                <a:cs typeface="Domaine Sans Display Black"/>
              </a:rPr>
              <a:t>Histograma, Outliers</a:t>
            </a:r>
          </a:p>
          <a:p>
            <a:pPr marL="742950" lvl="1" indent="-285750">
              <a:buFontTx/>
              <a:buChar char="-"/>
            </a:pPr>
            <a:endParaRPr lang="pt-BR" sz="2000" b="1" dirty="0">
              <a:solidFill>
                <a:schemeClr val="tx1">
                  <a:lumMod val="65000"/>
                  <a:lumOff val="35000"/>
                </a:schemeClr>
              </a:solidFill>
              <a:latin typeface="Domaine Sans Text" panose="020B0503070702040203" pitchFamily="34" charset="0"/>
              <a:cs typeface="Domaine Sans Display Black"/>
            </a:endParaRPr>
          </a:p>
          <a:p>
            <a:pPr marL="285750" indent="-285750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maine Sans Text" panose="020B0503070702040203" pitchFamily="34" charset="0"/>
                <a:cs typeface="Domaine Sans Display Black"/>
              </a:rPr>
              <a:t>EDA – </a:t>
            </a: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omaine Sans Text" panose="020B0503070702040203" pitchFamily="34" charset="0"/>
                <a:cs typeface="Domaine Sans Display Black"/>
              </a:rPr>
              <a:t>Exploratory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maine Sans Text" panose="020B0503070702040203" pitchFamily="34" charset="0"/>
                <a:cs typeface="Domaine Sans Display Black"/>
              </a:rPr>
              <a:t> Data </a:t>
            </a: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omaine Sans Text" panose="020B0503070702040203" pitchFamily="34" charset="0"/>
                <a:cs typeface="Domaine Sans Display Black"/>
              </a:rPr>
              <a:t>Analysis</a:t>
            </a:r>
            <a:endParaRPr lang="pt-BR" sz="2000" b="1" dirty="0">
              <a:solidFill>
                <a:schemeClr val="tx1">
                  <a:lumMod val="65000"/>
                  <a:lumOff val="35000"/>
                </a:schemeClr>
              </a:solidFill>
              <a:latin typeface="Domaine Sans Text" panose="020B0503070702040203" pitchFamily="34" charset="0"/>
              <a:cs typeface="Domaine Sans Display Black"/>
            </a:endParaRPr>
          </a:p>
          <a:p>
            <a:pPr lvl="1"/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maine Sans Text" panose="020B0503070702040203" pitchFamily="34" charset="0"/>
                <a:cs typeface="Domaine Sans Display Black"/>
              </a:rPr>
              <a:t>	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Domaine Sans Text" panose="020B0503070702040203" pitchFamily="34" charset="0"/>
                <a:cs typeface="Domaine Sans Display Black"/>
              </a:rPr>
              <a:t>Análises gráficas e/ou estatísticas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Domaine Sans Text" panose="020B0503070702040203" pitchFamily="34" charset="0"/>
              <a:cs typeface="Domaine Sans Display Black"/>
            </a:endParaRPr>
          </a:p>
          <a:p>
            <a:endParaRPr lang="pt-BR" sz="2000" b="1" dirty="0"/>
          </a:p>
          <a:p>
            <a:pPr marL="285750" indent="-285750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maine Sans Text" panose="020B0503070702040203" pitchFamily="34" charset="0"/>
                <a:cs typeface="Domaine Sans Display Black"/>
              </a:rPr>
              <a:t>Os dados contam uma história?</a:t>
            </a:r>
          </a:p>
          <a:p>
            <a:pPr lvl="1"/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maine Sans Text" panose="020B0503070702040203" pitchFamily="34" charset="0"/>
                <a:cs typeface="Domaine Sans Display Black"/>
              </a:rPr>
              <a:t>	</a:t>
            </a:r>
            <a:endParaRPr lang="pt-BR" sz="2000" b="1" dirty="0"/>
          </a:p>
        </p:txBody>
      </p:sp>
      <p:pic>
        <p:nvPicPr>
          <p:cNvPr id="8" name="Picture 4" descr="Image result for CRISP-DM">
            <a:extLst>
              <a:ext uri="{FF2B5EF4-FFF2-40B4-BE49-F238E27FC236}">
                <a16:creationId xmlns:a16="http://schemas.microsoft.com/office/drawing/2014/main" id="{7BD43F4E-731E-4FF3-843C-F276C0F6B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637" y="1566489"/>
            <a:ext cx="2697347" cy="272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EEE7B816-4551-4420-9363-B8D83E8D0443}"/>
              </a:ext>
            </a:extLst>
          </p:cNvPr>
          <p:cNvSpPr/>
          <p:nvPr/>
        </p:nvSpPr>
        <p:spPr>
          <a:xfrm>
            <a:off x="7338583" y="1940809"/>
            <a:ext cx="907567" cy="47186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70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BA42324-D0A8-47C2-8758-30B37A44CD57}"/>
              </a:ext>
            </a:extLst>
          </p:cNvPr>
          <p:cNvSpPr txBox="1"/>
          <p:nvPr/>
        </p:nvSpPr>
        <p:spPr>
          <a:xfrm>
            <a:off x="2204599" y="852711"/>
            <a:ext cx="3848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EDA -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Exploratory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Data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Analysis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20482" name="Picture 2" descr="Resultado de imagem para eda exploratory data analysis">
            <a:extLst>
              <a:ext uri="{FF2B5EF4-FFF2-40B4-BE49-F238E27FC236}">
                <a16:creationId xmlns:a16="http://schemas.microsoft.com/office/drawing/2014/main" id="{90DCFF61-0F2A-4ADC-B23F-16D874C11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5" y="1502673"/>
            <a:ext cx="7875986" cy="429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FA9DDA4-0DDB-4381-8556-0FEC5B0EFE38}"/>
              </a:ext>
            </a:extLst>
          </p:cNvPr>
          <p:cNvSpPr/>
          <p:nvPr/>
        </p:nvSpPr>
        <p:spPr>
          <a:xfrm>
            <a:off x="4692570" y="1518820"/>
            <a:ext cx="3858665" cy="41644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E9682F2-948B-4416-AADF-9B943C7643DF}"/>
              </a:ext>
            </a:extLst>
          </p:cNvPr>
          <p:cNvSpPr/>
          <p:nvPr/>
        </p:nvSpPr>
        <p:spPr>
          <a:xfrm>
            <a:off x="7633502" y="1214644"/>
            <a:ext cx="917733" cy="379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DS UX</a:t>
            </a:r>
          </a:p>
        </p:txBody>
      </p:sp>
    </p:spTree>
    <p:extLst>
      <p:ext uri="{BB962C8B-B14F-4D97-AF65-F5344CB8AC3E}">
        <p14:creationId xmlns:p14="http://schemas.microsoft.com/office/powerpoint/2010/main" val="2734459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BA42324-D0A8-47C2-8758-30B37A44CD57}"/>
              </a:ext>
            </a:extLst>
          </p:cNvPr>
          <p:cNvSpPr txBox="1"/>
          <p:nvPr/>
        </p:nvSpPr>
        <p:spPr>
          <a:xfrm>
            <a:off x="2204599" y="852711"/>
            <a:ext cx="4925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EDA - Como escolher um gráfico (Starter)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E62EB8E-9901-4CB2-A176-A68A8F23C5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0" b="418"/>
          <a:stretch/>
        </p:blipFill>
        <p:spPr bwMode="auto">
          <a:xfrm>
            <a:off x="263912" y="1295025"/>
            <a:ext cx="8806375" cy="587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85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BA42324-D0A8-47C2-8758-30B37A44CD57}"/>
              </a:ext>
            </a:extLst>
          </p:cNvPr>
          <p:cNvSpPr txBox="1"/>
          <p:nvPr/>
        </p:nvSpPr>
        <p:spPr>
          <a:xfrm>
            <a:off x="2204599" y="852711"/>
            <a:ext cx="3344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EDA - através de estatística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24840C-F8C7-4ABE-BF0B-DE928997F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23" y="1252821"/>
            <a:ext cx="8218554" cy="475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6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C176ED0-A12C-4716-9C05-1A3A6A86016E}"/>
              </a:ext>
            </a:extLst>
          </p:cNvPr>
          <p:cNvSpPr txBox="1"/>
          <p:nvPr/>
        </p:nvSpPr>
        <p:spPr>
          <a:xfrm>
            <a:off x="2204599" y="852711"/>
            <a:ext cx="4913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Indicador de Satisfação – Estudo de caso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9A010A8-166F-498E-BF34-846790BBCD15}"/>
              </a:ext>
            </a:extLst>
          </p:cNvPr>
          <p:cNvSpPr/>
          <p:nvPr/>
        </p:nvSpPr>
        <p:spPr>
          <a:xfrm>
            <a:off x="404734" y="1889806"/>
            <a:ext cx="4314236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Bef>
                <a:spcPts val="600"/>
              </a:spcBef>
            </a:pPr>
            <a:r>
              <a:rPr lang="pt-BR" sz="1600" dirty="0"/>
              <a:t>Você esta no trabalho e seu imediato faz uma pergunta:</a:t>
            </a:r>
          </a:p>
          <a:p>
            <a:pPr indent="457200">
              <a:spcBef>
                <a:spcPts val="600"/>
              </a:spcBef>
            </a:pPr>
            <a:endParaRPr lang="pt-BR" sz="1600" dirty="0"/>
          </a:p>
          <a:p>
            <a:pPr indent="457200">
              <a:spcBef>
                <a:spcPts val="600"/>
              </a:spcBef>
            </a:pPr>
            <a:r>
              <a:rPr lang="pt-BR" sz="1600" i="1" dirty="0">
                <a:solidFill>
                  <a:schemeClr val="tx2"/>
                </a:solidFill>
              </a:rPr>
              <a:t>“Joãozinho, como foram as </a:t>
            </a:r>
            <a:r>
              <a:rPr lang="pt-BR" sz="1600" i="1" dirty="0" err="1">
                <a:solidFill>
                  <a:schemeClr val="tx2"/>
                </a:solidFill>
              </a:rPr>
              <a:t>vensas</a:t>
            </a:r>
            <a:r>
              <a:rPr lang="pt-BR" sz="1600" i="1" dirty="0">
                <a:solidFill>
                  <a:schemeClr val="tx2"/>
                </a:solidFill>
              </a:rPr>
              <a:t> do produto XPTO neste ano de 2019?”</a:t>
            </a:r>
          </a:p>
          <a:p>
            <a:pPr indent="457200">
              <a:spcBef>
                <a:spcPts val="600"/>
              </a:spcBef>
            </a:pPr>
            <a:endParaRPr lang="pt-BR" sz="1600" dirty="0"/>
          </a:p>
          <a:p>
            <a:pPr indent="457200">
              <a:spcBef>
                <a:spcPts val="600"/>
              </a:spcBef>
            </a:pPr>
            <a:r>
              <a:rPr lang="pt-BR" sz="1600" dirty="0"/>
              <a:t>Conforme tabela ao lado.</a:t>
            </a:r>
          </a:p>
          <a:p>
            <a:pPr indent="457200">
              <a:spcBef>
                <a:spcPts val="600"/>
              </a:spcBef>
            </a:pPr>
            <a:endParaRPr lang="pt-BR" sz="1600" dirty="0"/>
          </a:p>
          <a:p>
            <a:pPr indent="457200">
              <a:spcBef>
                <a:spcPts val="600"/>
              </a:spcBef>
            </a:pPr>
            <a:r>
              <a:rPr lang="pt-BR" sz="1600" dirty="0"/>
              <a:t>O que fazemos?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ED2A3AF-349E-440B-B58A-8820709B0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286" y="1519310"/>
            <a:ext cx="3272163" cy="4014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91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C176ED0-A12C-4716-9C05-1A3A6A86016E}"/>
              </a:ext>
            </a:extLst>
          </p:cNvPr>
          <p:cNvSpPr txBox="1"/>
          <p:nvPr/>
        </p:nvSpPr>
        <p:spPr>
          <a:xfrm>
            <a:off x="2204599" y="852711"/>
            <a:ext cx="5897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Indicador de Satisfação – Resultados estão bons?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C36322-253C-493F-B3A8-EAAB3DC782F1}"/>
              </a:ext>
            </a:extLst>
          </p:cNvPr>
          <p:cNvSpPr/>
          <p:nvPr/>
        </p:nvSpPr>
        <p:spPr>
          <a:xfrm>
            <a:off x="533409" y="2186269"/>
            <a:ext cx="14479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Soma</a:t>
            </a:r>
            <a:r>
              <a:rPr lang="pt-BR" dirty="0"/>
              <a:t> do volume total de vendas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B276B9C-5B73-40AE-837A-FBA4E2434B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1"/>
          <a:stretch/>
        </p:blipFill>
        <p:spPr>
          <a:xfrm>
            <a:off x="2446020" y="1445682"/>
            <a:ext cx="5164603" cy="2199826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5627D872-277B-49F7-87F5-FBCA8269EA1F}"/>
              </a:ext>
            </a:extLst>
          </p:cNvPr>
          <p:cNvSpPr/>
          <p:nvPr/>
        </p:nvSpPr>
        <p:spPr>
          <a:xfrm>
            <a:off x="533409" y="4142766"/>
            <a:ext cx="14479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Média</a:t>
            </a:r>
            <a:r>
              <a:rPr lang="pt-BR" dirty="0"/>
              <a:t> do volume total de vendas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482C90E-28B7-41D7-952C-5808BA0F4D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6"/>
          <a:stretch/>
        </p:blipFill>
        <p:spPr>
          <a:xfrm>
            <a:off x="2613660" y="3674211"/>
            <a:ext cx="4996962" cy="2107111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61796BCA-E560-4C0D-A28F-0DD716772C9E}"/>
              </a:ext>
            </a:extLst>
          </p:cNvPr>
          <p:cNvSpPr/>
          <p:nvPr/>
        </p:nvSpPr>
        <p:spPr>
          <a:xfrm>
            <a:off x="396051" y="598510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>
              <a:spcBef>
                <a:spcPts val="600"/>
              </a:spcBef>
            </a:pPr>
            <a:r>
              <a:rPr lang="pt-BR" i="1" dirty="0">
                <a:solidFill>
                  <a:schemeClr val="tx2"/>
                </a:solidFill>
              </a:rPr>
              <a:t>“As vendas aumentaram no inicio do ano e agora estão estabilizadas.”</a:t>
            </a:r>
          </a:p>
        </p:txBody>
      </p:sp>
    </p:spTree>
    <p:extLst>
      <p:ext uri="{BB962C8B-B14F-4D97-AF65-F5344CB8AC3E}">
        <p14:creationId xmlns:p14="http://schemas.microsoft.com/office/powerpoint/2010/main" val="46602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21128</TotalTime>
  <Words>509</Words>
  <Application>Microsoft Office PowerPoint</Application>
  <PresentationFormat>Apresentação na tela (4:3)</PresentationFormat>
  <Paragraphs>99</Paragraphs>
  <Slides>39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7" baseType="lpstr">
      <vt:lpstr>Arial</vt:lpstr>
      <vt:lpstr>Calibri</vt:lpstr>
      <vt:lpstr>Domaine Sans Text</vt:lpstr>
      <vt:lpstr>Domaine Sans Text App Light</vt:lpstr>
      <vt:lpstr>Symbol</vt:lpstr>
      <vt:lpstr>Wingdings</vt:lpstr>
      <vt:lpstr>Work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DEPCOM</dc:creator>
  <dc:description/>
  <cp:lastModifiedBy>Matheus Garibalde Soares De Lima</cp:lastModifiedBy>
  <cp:revision>122</cp:revision>
  <dcterms:created xsi:type="dcterms:W3CDTF">2016-02-05T12:36:21Z</dcterms:created>
  <dcterms:modified xsi:type="dcterms:W3CDTF">2019-12-02T03:22:33Z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