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9" r:id="rId9"/>
    <p:sldId id="266" r:id="rId10"/>
    <p:sldId id="263" r:id="rId11"/>
    <p:sldId id="264" r:id="rId12"/>
    <p:sldId id="271" r:id="rId13"/>
    <p:sldId id="272" r:id="rId14"/>
    <p:sldId id="273" r:id="rId15"/>
    <p:sldId id="274" r:id="rId16"/>
    <p:sldId id="265" r:id="rId17"/>
    <p:sldId id="281" r:id="rId18"/>
    <p:sldId id="275" r:id="rId19"/>
    <p:sldId id="267" r:id="rId20"/>
    <p:sldId id="277" r:id="rId21"/>
    <p:sldId id="282" r:id="rId22"/>
    <p:sldId id="278" r:id="rId23"/>
    <p:sldId id="268" r:id="rId24"/>
    <p:sldId id="269" r:id="rId25"/>
    <p:sldId id="276" r:id="rId26"/>
    <p:sldId id="270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4CB"/>
    <a:srgbClr val="96C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Planilha1!$F$14</c:f>
              <c:strCache>
                <c:ptCount val="1"/>
                <c:pt idx="0">
                  <c:v>IVC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375-4BE6-BBCF-BD8348BFE7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Planilha1!$E$15:$E$20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TOTAL</c:v>
                </c:pt>
              </c:strCache>
            </c:strRef>
          </c:cat>
          <c:val>
            <c:numRef>
              <c:f>Planilha1!$F$15:$F$20</c:f>
              <c:numCache>
                <c:formatCode>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0.83</c:v>
                </c:pt>
                <c:pt idx="3">
                  <c:v>0.83</c:v>
                </c:pt>
                <c:pt idx="4">
                  <c:v>0.83</c:v>
                </c:pt>
                <c:pt idx="5">
                  <c:v>0.9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375-4BE6-BBCF-BD8348BFE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6106272"/>
        <c:axId val="1226106816"/>
      </c:barChart>
      <c:catAx>
        <c:axId val="122610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26106816"/>
        <c:crosses val="autoZero"/>
        <c:auto val="1"/>
        <c:lblAlgn val="ctr"/>
        <c:lblOffset val="100"/>
        <c:noMultiLvlLbl val="0"/>
      </c:catAx>
      <c:valAx>
        <c:axId val="1226106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2610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8B98D-F9AF-4F61-AEAB-D6D519CE4B42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3B075-FCEB-457E-8AF3-06278EDA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B1807-47A4-4A8B-B97C-4E975C2A595D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49516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D86A-41B8-4BB8-AEB6-3DA237D444C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1FB1-43A5-4968-A11E-4A9D3BA3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8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D86A-41B8-4BB8-AEB6-3DA237D444C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1FB1-43A5-4968-A11E-4A9D3BA3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39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D86A-41B8-4BB8-AEB6-3DA237D444C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1FB1-43A5-4968-A11E-4A9D3BA3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29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D86A-41B8-4BB8-AEB6-3DA237D444C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1FB1-43A5-4968-A11E-4A9D3BA3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74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D86A-41B8-4BB8-AEB6-3DA237D444C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1FB1-43A5-4968-A11E-4A9D3BA3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28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D86A-41B8-4BB8-AEB6-3DA237D444C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1FB1-43A5-4968-A11E-4A9D3BA3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2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D86A-41B8-4BB8-AEB6-3DA237D444C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1FB1-43A5-4968-A11E-4A9D3BA3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51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D86A-41B8-4BB8-AEB6-3DA237D444C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1FB1-43A5-4968-A11E-4A9D3BA3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71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D86A-41B8-4BB8-AEB6-3DA237D444C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1FB1-43A5-4968-A11E-4A9D3BA3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07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D86A-41B8-4BB8-AEB6-3DA237D444C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1FB1-43A5-4968-A11E-4A9D3BA3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53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D86A-41B8-4BB8-AEB6-3DA237D444C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1FB1-43A5-4968-A11E-4A9D3BA3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82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D86A-41B8-4BB8-AEB6-3DA237D444C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A1FB1-43A5-4968-A11E-4A9D3BA3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24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6200" y="3430201"/>
            <a:ext cx="9144000" cy="1655762"/>
          </a:xfrm>
        </p:spPr>
        <p:txBody>
          <a:bodyPr/>
          <a:lstStyle/>
          <a:p>
            <a:r>
              <a:rPr lang="pt-BR" dirty="0"/>
              <a:t>SISTEMAS DE ANÁLISE PARA INDICAÇÃO DE ANOMALIAS NAS RADIOGRAFIAS PANORÂMICAS ODONTOLÓGICAS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653911" y="5085963"/>
            <a:ext cx="2836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Eduardo Nascimento</a:t>
            </a:r>
          </a:p>
          <a:p>
            <a:r>
              <a:rPr lang="pt-BR" sz="2400" b="1" dirty="0"/>
              <a:t>Osmary Camila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670800" y="5999917"/>
            <a:ext cx="379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pt-BR" sz="2000" b="1" u="sng" dirty="0"/>
              <a:t>Orientador</a:t>
            </a:r>
            <a:r>
              <a:rPr lang="pt-BR" altLang="pt-BR" sz="2000" b="1" dirty="0"/>
              <a:t>: Prof. Leandro Escobar</a:t>
            </a:r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746272"/>
            <a:ext cx="2892425" cy="24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Processamento de Imagem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Criação das máscaras para extração de áreas de atenção.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3218180"/>
            <a:ext cx="4972050" cy="2682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447675" y="2848848"/>
            <a:ext cx="478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1 - Imagem com a equalização do seu histograma</a:t>
            </a:r>
          </a:p>
        </p:txBody>
      </p:sp>
      <p:pic>
        <p:nvPicPr>
          <p:cNvPr id="6" name="Imagem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3218180"/>
            <a:ext cx="5047615" cy="27203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/>
          <p:cNvSpPr txBox="1"/>
          <p:nvPr/>
        </p:nvSpPr>
        <p:spPr>
          <a:xfrm>
            <a:off x="5900737" y="2836465"/>
            <a:ext cx="386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2 - Filtro de Gauss e dilatação aplicados</a:t>
            </a:r>
          </a:p>
        </p:txBody>
      </p:sp>
    </p:spTree>
    <p:extLst>
      <p:ext uri="{BB962C8B-B14F-4D97-AF65-F5344CB8AC3E}">
        <p14:creationId xmlns:p14="http://schemas.microsoft.com/office/powerpoint/2010/main" val="45486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Criação das máscaras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47675" y="2671048"/>
            <a:ext cx="358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3 - Threshold da imagem binarizada </a:t>
            </a:r>
          </a:p>
        </p:txBody>
      </p:sp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3130867"/>
            <a:ext cx="5013960" cy="270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descr="C:\Users\boty1\Desktop\WorkspacePOC\HaarCascade\resultado\Mascara-panoramica8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0" y="3130867"/>
            <a:ext cx="4686300" cy="27044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/>
          <p:cNvSpPr txBox="1"/>
          <p:nvPr/>
        </p:nvSpPr>
        <p:spPr>
          <a:xfrm>
            <a:off x="6007100" y="2717402"/>
            <a:ext cx="304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4 - Primeira máscara finalizada</a:t>
            </a:r>
          </a:p>
        </p:txBody>
      </p:sp>
    </p:spTree>
    <p:extLst>
      <p:ext uri="{BB962C8B-B14F-4D97-AF65-F5344CB8AC3E}">
        <p14:creationId xmlns:p14="http://schemas.microsoft.com/office/powerpoint/2010/main" val="100943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Criação das máscaras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14082" y="2388711"/>
            <a:ext cx="387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5 - Imagem com a dilatação e threshold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276015" y="2388711"/>
            <a:ext cx="394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6 - Subtração de uma metade pela outra</a:t>
            </a:r>
          </a:p>
        </p:txBody>
      </p:sp>
      <p:pic>
        <p:nvPicPr>
          <p:cNvPr id="8" name="Imagem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6" y="3086734"/>
            <a:ext cx="4415481" cy="2734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73" y="3086734"/>
            <a:ext cx="4794713" cy="2734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47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Criação das máscaras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9012" y="2042368"/>
            <a:ext cx="336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 </a:t>
            </a:r>
            <a:r>
              <a:rPr lang="pt-BR" dirty="0" smtClean="0"/>
              <a:t>– Segunda máscara gerada com </a:t>
            </a:r>
          </a:p>
          <a:p>
            <a:pPr algn="ctr"/>
            <a:r>
              <a:rPr lang="pt-BR" dirty="0" smtClean="0"/>
              <a:t>tons invertidos e filtro de Gauss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39820" y="2042368"/>
            <a:ext cx="4314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8 - Imagem com a máscara </a:t>
            </a:r>
            <a:r>
              <a:rPr lang="pt-BR" dirty="0" smtClean="0"/>
              <a:t>final </a:t>
            </a:r>
          </a:p>
          <a:p>
            <a:pPr algn="ctr"/>
            <a:r>
              <a:rPr lang="pt-BR" dirty="0" smtClean="0"/>
              <a:t>para aplicação </a:t>
            </a:r>
            <a:r>
              <a:rPr lang="pt-BR" smtClean="0"/>
              <a:t>no exame em tons invertidos</a:t>
            </a:r>
            <a:endParaRPr lang="pt-BR" dirty="0" smtClean="0"/>
          </a:p>
          <a:p>
            <a:pPr algn="ctr"/>
            <a:endParaRPr lang="pt-BR" dirty="0"/>
          </a:p>
        </p:txBody>
      </p:sp>
      <p:pic>
        <p:nvPicPr>
          <p:cNvPr id="12" name="Imagem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086" y="2926397"/>
            <a:ext cx="5038073" cy="2827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15" y="3040380"/>
            <a:ext cx="4818380" cy="2599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908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Criação das máscaras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38200" y="2425970"/>
            <a:ext cx="337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 – Imagem com </a:t>
            </a:r>
            <a:r>
              <a:rPr lang="pt-BR" dirty="0" smtClean="0"/>
              <a:t>o filtro de Canny</a:t>
            </a:r>
            <a:r>
              <a:rPr lang="pt-BR" dirty="0"/>
              <a:t>.</a:t>
            </a:r>
          </a:p>
        </p:txBody>
      </p:sp>
      <p:pic>
        <p:nvPicPr>
          <p:cNvPr id="8" name="Imagem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4" y="3226117"/>
            <a:ext cx="4848860" cy="2615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25" y="3202622"/>
            <a:ext cx="4892675" cy="26390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6254319" y="2287471"/>
            <a:ext cx="367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 </a:t>
            </a:r>
            <a:r>
              <a:rPr lang="pt-BR" dirty="0"/>
              <a:t>– Imagem com </a:t>
            </a:r>
            <a:r>
              <a:rPr lang="pt-BR" dirty="0" smtClean="0"/>
              <a:t>o filtro de Canny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aplicado e com as regiões destacadas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746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Criação das máscaras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854154" y="1822208"/>
            <a:ext cx="574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10 - Imagem com o </a:t>
            </a:r>
            <a:r>
              <a:rPr lang="pt-BR" dirty="0" smtClean="0"/>
              <a:t>resultado da aplicação das máscara final</a:t>
            </a:r>
            <a:endParaRPr lang="pt-BR" dirty="0"/>
          </a:p>
        </p:txBody>
      </p:sp>
      <p:pic>
        <p:nvPicPr>
          <p:cNvPr id="8" name="Image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67" y="2471340"/>
            <a:ext cx="7499033" cy="3878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01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Extração de Características das Manchas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Parâmetros </a:t>
            </a:r>
            <a:r>
              <a:rPr lang="pt-BR" dirty="0" smtClean="0"/>
              <a:t>extraídos – dimensão, posicionamento e textura;</a:t>
            </a:r>
            <a:endParaRPr lang="pt-BR" dirty="0"/>
          </a:p>
          <a:p>
            <a:endParaRPr lang="pt-BR" dirty="0"/>
          </a:p>
          <a:p>
            <a:r>
              <a:rPr lang="pt-BR" dirty="0"/>
              <a:t>Cloudera;</a:t>
            </a:r>
          </a:p>
          <a:p>
            <a:endParaRPr lang="pt-BR" dirty="0"/>
          </a:p>
          <a:p>
            <a:r>
              <a:rPr lang="pt-BR" dirty="0"/>
              <a:t>Cassandra;</a:t>
            </a:r>
          </a:p>
          <a:p>
            <a:endParaRPr lang="pt-BR" dirty="0"/>
          </a:p>
          <a:p>
            <a:r>
              <a:rPr lang="pt-BR" dirty="0"/>
              <a:t>Árvore de decisão;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930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Extração de Características das Manchas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Textura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71057" y="4611775"/>
            <a:ext cx="2990600" cy="1565188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07479" y="1766373"/>
            <a:ext cx="5859162" cy="26676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l="1102" t="1817" b="2287"/>
          <a:stretch/>
        </p:blipFill>
        <p:spPr>
          <a:xfrm>
            <a:off x="856736" y="2792626"/>
            <a:ext cx="4122178" cy="217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71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/>
            <a:r>
              <a:rPr lang="pt-BR" sz="4400" b="1" dirty="0">
                <a:latin typeface="+mn-lt"/>
              </a:rPr>
              <a:t>Classificação de Manchas do Cassandra</a:t>
            </a:r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073434"/>
            <a:ext cx="8861108" cy="467026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38200" y="1601788"/>
            <a:ext cx="691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Imagem com um gráfico gerado pelo Weka com a correlação X classe</a:t>
            </a:r>
          </a:p>
        </p:txBody>
      </p:sp>
    </p:spTree>
    <p:extLst>
      <p:ext uri="{BB962C8B-B14F-4D97-AF65-F5344CB8AC3E}">
        <p14:creationId xmlns:p14="http://schemas.microsoft.com/office/powerpoint/2010/main" val="277796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Árvore de Decisão 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195638"/>
          </a:xfrm>
        </p:spPr>
        <p:txBody>
          <a:bodyPr/>
          <a:lstStyle/>
          <a:p>
            <a:r>
              <a:rPr lang="pt-BR" dirty="0"/>
              <a:t>Geração da Árvore de </a:t>
            </a:r>
            <a:r>
              <a:rPr lang="pt-BR" dirty="0" smtClean="0"/>
              <a:t>Decisão – Random Forest e J48;</a:t>
            </a:r>
            <a:endParaRPr lang="pt-BR" dirty="0"/>
          </a:p>
          <a:p>
            <a:endParaRPr lang="pt-BR" dirty="0"/>
          </a:p>
          <a:p>
            <a:r>
              <a:rPr lang="pt-BR" dirty="0"/>
              <a:t>Classificação de Novas Regiões;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375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1320800" y="400050"/>
            <a:ext cx="4305300" cy="1066800"/>
          </a:xfrm>
        </p:spPr>
        <p:txBody>
          <a:bodyPr>
            <a:normAutofit/>
          </a:bodyPr>
          <a:lstStyle/>
          <a:p>
            <a:r>
              <a:rPr lang="pt-BR" sz="4800" b="1" dirty="0"/>
              <a:t>SUMÁRIO</a:t>
            </a:r>
            <a:endParaRPr lang="pt-BR" altLang="pt-BR" sz="4800" b="1" dirty="0">
              <a:solidFill>
                <a:schemeClr val="bg1"/>
              </a:solidFill>
            </a:endParaRP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1130300" y="233045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Arial" panose="020B0604020202020204" pitchFamily="34" charset="0"/>
              <a:buChar char="•"/>
            </a:pPr>
            <a:r>
              <a:rPr kumimoji="0" lang="pt-BR" altLang="pt-BR" sz="3200" dirty="0" smtClean="0">
                <a:latin typeface="Arial" panose="020B0604020202020204" pitchFamily="34" charset="0"/>
              </a:rPr>
              <a:t>Introdução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Arial" panose="020B0604020202020204" pitchFamily="34" charset="0"/>
              <a:buChar char="•"/>
            </a:pPr>
            <a:r>
              <a:rPr kumimoji="0" lang="pt-BR" altLang="pt-BR" sz="3200" dirty="0" smtClean="0">
                <a:latin typeface="Arial" panose="020B0604020202020204" pitchFamily="34" charset="0"/>
              </a:rPr>
              <a:t>Objetivos</a:t>
            </a:r>
            <a:endParaRPr kumimoji="0" lang="pt-BR" altLang="pt-BR" sz="320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Arial" panose="020B0604020202020204" pitchFamily="34" charset="0"/>
              <a:buChar char="•"/>
            </a:pPr>
            <a:r>
              <a:rPr kumimoji="0" lang="pt-BR" altLang="pt-BR" sz="3200" dirty="0">
                <a:latin typeface="Arial" panose="020B0604020202020204" pitchFamily="34" charset="0"/>
              </a:rPr>
              <a:t>Desenvolvimento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Arial" panose="020B0604020202020204" pitchFamily="34" charset="0"/>
              <a:buChar char="•"/>
            </a:pPr>
            <a:r>
              <a:rPr kumimoji="0" lang="pt-BR" altLang="pt-BR" sz="3200" dirty="0">
                <a:latin typeface="Arial" panose="020B0604020202020204" pitchFamily="34" charset="0"/>
              </a:rPr>
              <a:t>Resultados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endParaRPr kumimoji="0"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4474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5D1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5D1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5D1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5D1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utoUpdateAnimBg="0"/>
      <p:bldP spid="5136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341" y="179466"/>
            <a:ext cx="10515600" cy="1325563"/>
          </a:xfrm>
        </p:spPr>
        <p:txBody>
          <a:bodyPr>
            <a:normAutofit/>
          </a:bodyPr>
          <a:lstStyle/>
          <a:p>
            <a:pPr lvl="2"/>
            <a:r>
              <a:rPr lang="pt-BR" sz="4400" b="1" dirty="0">
                <a:latin typeface="+mn-lt"/>
              </a:rPr>
              <a:t>Á</a:t>
            </a:r>
            <a:r>
              <a:rPr lang="pt-BR" sz="4400" b="1" dirty="0" smtClean="0">
                <a:latin typeface="+mn-lt"/>
              </a:rPr>
              <a:t>rvore de Decisão</a:t>
            </a:r>
            <a:endParaRPr lang="pt-BR" sz="4400" b="1" dirty="0">
              <a:latin typeface="+mn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08903" y="1505029"/>
            <a:ext cx="568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Imagem com o resultado final da árvore Random Forest</a:t>
            </a:r>
          </a:p>
        </p:txBody>
      </p:sp>
      <p:pic>
        <p:nvPicPr>
          <p:cNvPr id="7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08671" y="2058034"/>
            <a:ext cx="7567372" cy="40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5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341" y="179466"/>
            <a:ext cx="10515600" cy="1325563"/>
          </a:xfrm>
        </p:spPr>
        <p:txBody>
          <a:bodyPr>
            <a:normAutofit/>
          </a:bodyPr>
          <a:lstStyle/>
          <a:p>
            <a:pPr lvl="2"/>
            <a:r>
              <a:rPr lang="pt-BR" sz="4400" b="1" dirty="0" smtClean="0">
                <a:latin typeface="+mn-lt"/>
              </a:rPr>
              <a:t>Classificação de </a:t>
            </a:r>
            <a:r>
              <a:rPr lang="pt-BR" sz="4400" b="1" dirty="0">
                <a:latin typeface="+mn-lt"/>
              </a:rPr>
              <a:t>N</a:t>
            </a:r>
            <a:r>
              <a:rPr lang="pt-BR" sz="4400" b="1" dirty="0" smtClean="0">
                <a:latin typeface="+mn-lt"/>
              </a:rPr>
              <a:t>ovas Imagens</a:t>
            </a:r>
            <a:endParaRPr lang="pt-BR" sz="4400" b="1" dirty="0">
              <a:latin typeface="+mn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120966" y="1828016"/>
            <a:ext cx="463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Imagem com o resultado </a:t>
            </a:r>
            <a:r>
              <a:rPr lang="pt-BR" dirty="0" smtClean="0"/>
              <a:t>final para os </a:t>
            </a:r>
          </a:p>
          <a:p>
            <a:r>
              <a:rPr lang="pt-BR" dirty="0" smtClean="0"/>
              <a:t>profissionais odontológicos com a classificação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15298" y="1966516"/>
            <a:ext cx="304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Imagem </a:t>
            </a:r>
            <a:r>
              <a:rPr lang="pt-BR" dirty="0" smtClean="0"/>
              <a:t>sem a classificação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21" y="2523675"/>
            <a:ext cx="5568490" cy="296533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3" y="2523675"/>
            <a:ext cx="5443538" cy="296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41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3363E3-2226-4141-8391-7075EE7F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414" y="1363661"/>
            <a:ext cx="4136200" cy="1325563"/>
          </a:xfrm>
        </p:spPr>
        <p:txBody>
          <a:bodyPr>
            <a:normAutofit/>
          </a:bodyPr>
          <a:lstStyle/>
          <a:p>
            <a:r>
              <a:rPr lang="pt-BR" sz="5400" b="1" dirty="0" smtClean="0"/>
              <a:t>PROTÓTIPO</a:t>
            </a:r>
            <a:endParaRPr lang="pt-BR" sz="5400" b="1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xmlns="" id="{65E3F17E-4C14-4036-85F0-A8ADA4135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660" y="2935695"/>
            <a:ext cx="20764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76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RESULTADOS OBTIDOS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9875"/>
          </a:xfrm>
        </p:spPr>
        <p:txBody>
          <a:bodyPr/>
          <a:lstStyle/>
          <a:p>
            <a:r>
              <a:rPr lang="pt-BR" dirty="0"/>
              <a:t>Escala psicométrica de Likert;</a:t>
            </a:r>
          </a:p>
          <a:p>
            <a:endParaRPr lang="pt-BR" dirty="0"/>
          </a:p>
          <a:p>
            <a:pPr marL="914400" lvl="2" indent="0">
              <a:buNone/>
            </a:pPr>
            <a:r>
              <a:rPr lang="pt-BR" sz="3200" dirty="0"/>
              <a:t>a) Discordo, peso = 0; </a:t>
            </a:r>
          </a:p>
          <a:p>
            <a:pPr marL="914400" lvl="2" indent="0">
              <a:buNone/>
            </a:pPr>
            <a:r>
              <a:rPr lang="pt-BR" sz="3200" dirty="0"/>
              <a:t>b) Sou Indiferente, peso = 1; </a:t>
            </a:r>
          </a:p>
          <a:p>
            <a:pPr marL="914400" lvl="2" indent="0">
              <a:buNone/>
            </a:pPr>
            <a:r>
              <a:rPr lang="pt-BR" sz="3200" dirty="0"/>
              <a:t>c) Concordo, peso = 2.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r="17596"/>
          <a:stretch/>
        </p:blipFill>
        <p:spPr bwMode="auto">
          <a:xfrm>
            <a:off x="4953000" y="4176712"/>
            <a:ext cx="5041265" cy="1868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6540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RESULTADOS OBTIDOS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Formulário:</a:t>
            </a:r>
          </a:p>
          <a:p>
            <a:endParaRPr lang="pt-BR" dirty="0"/>
          </a:p>
          <a:p>
            <a:r>
              <a:rPr lang="pt-BR" dirty="0"/>
              <a:t>Q1. O protótipo atende o objetivo indicado?</a:t>
            </a:r>
          </a:p>
          <a:p>
            <a:r>
              <a:rPr lang="pt-BR" dirty="0"/>
              <a:t>Q2. O protótipo tem utilidade no dia-a-dia no consultório?</a:t>
            </a:r>
          </a:p>
          <a:p>
            <a:r>
              <a:rPr lang="pt-BR" dirty="0"/>
              <a:t>Q3. Protótipo facilita a identificação de anomalias difíceis ao olho nu?</a:t>
            </a:r>
          </a:p>
          <a:p>
            <a:r>
              <a:rPr lang="pt-BR" dirty="0"/>
              <a:t>Q4. Utilizaria o protótipo em sua clínica?</a:t>
            </a:r>
          </a:p>
          <a:p>
            <a:r>
              <a:rPr lang="pt-BR" dirty="0"/>
              <a:t>Q5. Sente necessidade de mais opções de sistemas automatizados na área odontológica?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237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RESULTADOS OBTIDOS</a:t>
            </a:r>
            <a:endParaRPr lang="pt-BR" sz="4800" dirty="0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327314"/>
              </p:ext>
            </p:extLst>
          </p:nvPr>
        </p:nvGraphicFramePr>
        <p:xfrm>
          <a:off x="838200" y="1690688"/>
          <a:ext cx="925830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2438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CONCLUSÃO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2150" y="2917825"/>
            <a:ext cx="10807700" cy="2289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IVC total da avaliação foi de 90%, protótipo considerados totalmente aceitos pelos especialistas entrevistados.</a:t>
            </a:r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7589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55825"/>
            <a:ext cx="10515600" cy="4351338"/>
          </a:xfrm>
        </p:spPr>
        <p:txBody>
          <a:bodyPr/>
          <a:lstStyle/>
          <a:p>
            <a:r>
              <a:rPr lang="pt-BR" dirty="0"/>
              <a:t>Cenário Odontológico;</a:t>
            </a:r>
          </a:p>
          <a:p>
            <a:endParaRPr lang="pt-BR" dirty="0"/>
          </a:p>
          <a:p>
            <a:r>
              <a:rPr lang="pt-BR" dirty="0"/>
              <a:t>Carência de sistemas para apoiar a decisão;</a:t>
            </a:r>
          </a:p>
          <a:p>
            <a:endParaRPr lang="pt-BR" dirty="0"/>
          </a:p>
          <a:p>
            <a:r>
              <a:rPr lang="pt-BR" dirty="0"/>
              <a:t>Radiografias Panorâmicas;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19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Pesquisar técnicas de processamento de imagens;</a:t>
            </a:r>
          </a:p>
          <a:p>
            <a:endParaRPr lang="pt-BR" dirty="0"/>
          </a:p>
          <a:p>
            <a:r>
              <a:rPr lang="pt-BR" dirty="0"/>
              <a:t>Desenvolver protótipo para apresentar o método estudado;</a:t>
            </a:r>
          </a:p>
          <a:p>
            <a:endParaRPr lang="pt-BR" dirty="0"/>
          </a:p>
          <a:p>
            <a:r>
              <a:rPr lang="pt-BR" dirty="0"/>
              <a:t>Gerar uma base de conhecimento utilizando as características encontradas;</a:t>
            </a:r>
          </a:p>
        </p:txBody>
      </p:sp>
    </p:spTree>
    <p:extLst>
      <p:ext uri="{BB962C8B-B14F-4D97-AF65-F5344CB8AC3E}">
        <p14:creationId xmlns:p14="http://schemas.microsoft.com/office/powerpoint/2010/main" val="365345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+mn-lt"/>
              </a:rPr>
              <a:t>COLETA DAS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33599"/>
            <a:ext cx="10515600" cy="4043363"/>
          </a:xfrm>
        </p:spPr>
        <p:txBody>
          <a:bodyPr/>
          <a:lstStyle/>
          <a:p>
            <a:r>
              <a:rPr lang="pt-BR" dirty="0"/>
              <a:t>Requisitos mínimos;</a:t>
            </a:r>
          </a:p>
          <a:p>
            <a:endParaRPr lang="pt-BR" dirty="0"/>
          </a:p>
          <a:p>
            <a:r>
              <a:rPr lang="pt-BR" dirty="0"/>
              <a:t>Características dos exames;</a:t>
            </a:r>
          </a:p>
          <a:p>
            <a:endParaRPr lang="pt-BR" dirty="0"/>
          </a:p>
          <a:p>
            <a:r>
              <a:rPr lang="pt-BR" dirty="0"/>
              <a:t>Quantidade de exames;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018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+mn-lt"/>
              </a:rPr>
              <a:t>Processamento de Imagem</a:t>
            </a:r>
            <a:endParaRPr lang="pt-BR" dirty="0"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04962"/>
            <a:ext cx="10515600" cy="4351338"/>
          </a:xfrm>
        </p:spPr>
        <p:txBody>
          <a:bodyPr/>
          <a:lstStyle/>
          <a:p>
            <a:r>
              <a:rPr lang="pt-BR" b="1" dirty="0">
                <a:latin typeface="+mn-lt"/>
              </a:rPr>
              <a:t>Segmentação da mandíbula</a:t>
            </a:r>
            <a:endParaRPr lang="pt-BR" dirty="0"/>
          </a:p>
        </p:txBody>
      </p:sp>
      <p:pic>
        <p:nvPicPr>
          <p:cNvPr id="5" name="Imagem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" r="2680"/>
          <a:stretch/>
        </p:blipFill>
        <p:spPr bwMode="auto">
          <a:xfrm>
            <a:off x="7877775" y="2333068"/>
            <a:ext cx="2205338" cy="36232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40" y="2460625"/>
            <a:ext cx="62484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3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400" b="1" dirty="0"/>
              <a:t>Segmentação da mandíbula</a:t>
            </a:r>
            <a:endParaRPr lang="pt-BR" sz="3600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670" y="2325116"/>
            <a:ext cx="3622534" cy="32766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1519670" y="1831415"/>
            <a:ext cx="3502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1 – </a:t>
            </a:r>
            <a:r>
              <a:rPr lang="pt-BR" sz="1600" dirty="0"/>
              <a:t>Imagem após a divisão pela metade </a:t>
            </a:r>
            <a:endParaRPr lang="pt-BR" sz="1600" b="1" dirty="0"/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239" y="2325116"/>
            <a:ext cx="3419090" cy="3276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/>
          <p:cNvSpPr txBox="1"/>
          <p:nvPr/>
        </p:nvSpPr>
        <p:spPr>
          <a:xfrm>
            <a:off x="6341066" y="1842268"/>
            <a:ext cx="4071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2 </a:t>
            </a:r>
            <a:r>
              <a:rPr lang="pt-BR" sz="1600" dirty="0"/>
              <a:t>– Imagem após a aplicação do filtro de Gauss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16745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199" y="207579"/>
            <a:ext cx="10515600" cy="1325563"/>
          </a:xfrm>
        </p:spPr>
        <p:txBody>
          <a:bodyPr>
            <a:noAutofit/>
          </a:bodyPr>
          <a:lstStyle/>
          <a:p>
            <a:r>
              <a:rPr lang="pt-BR" sz="5400" b="1" dirty="0"/>
              <a:t>Segmentação da mandíbula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994142" y="1468132"/>
            <a:ext cx="6351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 – Imagem com realce de contraste aplicado </a:t>
            </a:r>
            <a:r>
              <a:rPr lang="pt-BR" sz="1600" dirty="0" smtClean="0"/>
              <a:t>e logo em seguida binarizada</a:t>
            </a:r>
            <a:endParaRPr lang="pt-BR" sz="1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196729" y="2998382"/>
            <a:ext cx="1162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Contraste = 2</a:t>
            </a:r>
            <a:endParaRPr lang="pt-BR" sz="1400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839" y="1911178"/>
            <a:ext cx="2301643" cy="238370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980" y="4335496"/>
            <a:ext cx="2301643" cy="238370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969992" y="4946631"/>
            <a:ext cx="19032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/>
              <a:t>Contraste = 3 </a:t>
            </a:r>
          </a:p>
          <a:p>
            <a:pPr algn="ctr"/>
            <a:r>
              <a:rPr lang="pt-BR" sz="1400" b="1" dirty="0" smtClean="0"/>
              <a:t>Imagem binarizada </a:t>
            </a:r>
          </a:p>
          <a:p>
            <a:pPr algn="ctr"/>
            <a:r>
              <a:rPr lang="pt-BR" sz="1400" b="1" dirty="0" smtClean="0"/>
              <a:t>completamente branca</a:t>
            </a:r>
            <a:endParaRPr lang="pt-BR" sz="1400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353" y="1870560"/>
            <a:ext cx="2380081" cy="246493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254" y="4399370"/>
            <a:ext cx="2240037" cy="2319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783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400" b="1" dirty="0"/>
              <a:t>Segmentação da mandíbula</a:t>
            </a:r>
            <a:endParaRPr lang="pt-BR" sz="3600" dirty="0"/>
          </a:p>
        </p:txBody>
      </p:sp>
      <p:sp>
        <p:nvSpPr>
          <p:cNvPr id="3" name="Retângulo 2"/>
          <p:cNvSpPr/>
          <p:nvPr/>
        </p:nvSpPr>
        <p:spPr>
          <a:xfrm>
            <a:off x="3352801" y="1930678"/>
            <a:ext cx="504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Imagem binarizada com a linhas traçadas para corte</a:t>
            </a:r>
          </a:p>
        </p:txBody>
      </p:sp>
      <p:pic>
        <p:nvPicPr>
          <p:cNvPr id="11" name="Imagem 10" descr="C:\Users\boty1\Desktop\WorkspacePOC\HaarCascade\resultado\Lateral-panoramica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76" y="2540000"/>
            <a:ext cx="4049712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193" y="2540000"/>
            <a:ext cx="359511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1785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489</Words>
  <Application>Microsoft Office PowerPoint</Application>
  <PresentationFormat>Widescreen</PresentationFormat>
  <Paragraphs>105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SUMÁRIO</vt:lpstr>
      <vt:lpstr>PROBLEMA</vt:lpstr>
      <vt:lpstr>OBJETIVOS</vt:lpstr>
      <vt:lpstr>COLETA DAS IMAGENS</vt:lpstr>
      <vt:lpstr>Processamento de Imagem</vt:lpstr>
      <vt:lpstr>Segmentação da mandíbula</vt:lpstr>
      <vt:lpstr>Segmentação da mandíbula</vt:lpstr>
      <vt:lpstr>Segmentação da mandíbula</vt:lpstr>
      <vt:lpstr>Processamento de Imagem</vt:lpstr>
      <vt:lpstr>Criação das máscaras</vt:lpstr>
      <vt:lpstr>Criação das máscaras</vt:lpstr>
      <vt:lpstr>Criação das máscaras</vt:lpstr>
      <vt:lpstr>Criação das máscaras</vt:lpstr>
      <vt:lpstr>Criação das máscaras</vt:lpstr>
      <vt:lpstr>Extração de Características das Manchas</vt:lpstr>
      <vt:lpstr>Extração de Características das Manchas</vt:lpstr>
      <vt:lpstr>Classificação de Manchas do Cassandra</vt:lpstr>
      <vt:lpstr>Árvore de Decisão </vt:lpstr>
      <vt:lpstr>Árvore de Decisão</vt:lpstr>
      <vt:lpstr>Classificação de Novas Imagens</vt:lpstr>
      <vt:lpstr>PROTÓTIPO</vt:lpstr>
      <vt:lpstr>RESULTADOS OBTIDOS</vt:lpstr>
      <vt:lpstr>RESULTADOS OBTIDOS</vt:lpstr>
      <vt:lpstr>RESULTADOS OBTIDOS</vt:lpstr>
      <vt:lpstr>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Mary Camila</cp:lastModifiedBy>
  <cp:revision>44</cp:revision>
  <dcterms:created xsi:type="dcterms:W3CDTF">2017-11-24T19:50:40Z</dcterms:created>
  <dcterms:modified xsi:type="dcterms:W3CDTF">2017-11-27T18:15:31Z</dcterms:modified>
</cp:coreProperties>
</file>