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8" r:id="rId3"/>
    <p:sldId id="260" r:id="rId4"/>
    <p:sldId id="268" r:id="rId5"/>
    <p:sldId id="259" r:id="rId6"/>
    <p:sldId id="270" r:id="rId7"/>
    <p:sldId id="261" r:id="rId8"/>
    <p:sldId id="262" r:id="rId9"/>
    <p:sldId id="263" r:id="rId10"/>
    <p:sldId id="266" r:id="rId11"/>
    <p:sldId id="267" r:id="rId12"/>
    <p:sldId id="265" r:id="rId13"/>
    <p:sldId id="269" r:id="rId14"/>
    <p:sldId id="271" r:id="rId15"/>
    <p:sldId id="273" r:id="rId16"/>
    <p:sldId id="272" r:id="rId17"/>
    <p:sldId id="289" r:id="rId18"/>
    <p:sldId id="290" r:id="rId19"/>
    <p:sldId id="282" r:id="rId20"/>
    <p:sldId id="275" r:id="rId21"/>
    <p:sldId id="276" r:id="rId22"/>
    <p:sldId id="291" r:id="rId23"/>
    <p:sldId id="283" r:id="rId24"/>
    <p:sldId id="292" r:id="rId25"/>
    <p:sldId id="293" r:id="rId26"/>
    <p:sldId id="295" r:id="rId27"/>
    <p:sldId id="294" r:id="rId28"/>
    <p:sldId id="296" r:id="rId29"/>
    <p:sldId id="297" r:id="rId30"/>
    <p:sldId id="298" r:id="rId31"/>
    <p:sldId id="299" r:id="rId32"/>
    <p:sldId id="277" r:id="rId33"/>
    <p:sldId id="300" r:id="rId34"/>
    <p:sldId id="301" r:id="rId35"/>
    <p:sldId id="302" r:id="rId36"/>
    <p:sldId id="307" r:id="rId37"/>
    <p:sldId id="303" r:id="rId38"/>
    <p:sldId id="304" r:id="rId39"/>
    <p:sldId id="305" r:id="rId40"/>
    <p:sldId id="286" r:id="rId41"/>
    <p:sldId id="281" r:id="rId42"/>
    <p:sldId id="306" r:id="rId43"/>
    <p:sldId id="280" r:id="rId44"/>
    <p:sldId id="28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14D"/>
    <a:srgbClr val="FFCEAF"/>
    <a:srgbClr val="FD6559"/>
    <a:srgbClr val="323232"/>
    <a:srgbClr val="07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87" autoAdjust="0"/>
  </p:normalViewPr>
  <p:slideViewPr>
    <p:cSldViewPr snapToGrid="0">
      <p:cViewPr varScale="1">
        <p:scale>
          <a:sx n="69" d="100"/>
          <a:sy n="69" d="100"/>
        </p:scale>
        <p:origin x="120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46620-4E58-4EB5-8CC0-0475AF6152D5}" type="datetimeFigureOut">
              <a:rPr lang="en-US" smtClean="0"/>
              <a:t>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E1534-635F-46B8-B3DD-C1B7E24273F0}" type="slidenum">
              <a:rPr lang="en-US" smtClean="0"/>
              <a:t>‹#›</a:t>
            </a:fld>
            <a:endParaRPr lang="en-US"/>
          </a:p>
        </p:txBody>
      </p:sp>
    </p:spTree>
    <p:extLst>
      <p:ext uri="{BB962C8B-B14F-4D97-AF65-F5344CB8AC3E}">
        <p14:creationId xmlns:p14="http://schemas.microsoft.com/office/powerpoint/2010/main" val="1744506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EE1534-635F-46B8-B3DD-C1B7E24273F0}" type="slidenum">
              <a:rPr lang="en-US" smtClean="0"/>
              <a:t>1</a:t>
            </a:fld>
            <a:endParaRPr lang="en-US"/>
          </a:p>
        </p:txBody>
      </p:sp>
    </p:spTree>
    <p:extLst>
      <p:ext uri="{BB962C8B-B14F-4D97-AF65-F5344CB8AC3E}">
        <p14:creationId xmlns:p14="http://schemas.microsoft.com/office/powerpoint/2010/main" val="36505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-Trainability: Can</a:t>
            </a:r>
            <a:r>
              <a:rPr lang="en-US" baseline="0" dirty="0" smtClean="0"/>
              <a:t> be taught to form connections between any input and output patterns</a:t>
            </a:r>
          </a:p>
          <a:p>
            <a:endParaRPr lang="en-US" baseline="0" dirty="0" smtClean="0"/>
          </a:p>
          <a:p>
            <a:pPr marL="171450" indent="-171450">
              <a:buFontTx/>
              <a:buChar char="-"/>
            </a:pPr>
            <a:r>
              <a:rPr lang="en-US" baseline="0" dirty="0" smtClean="0"/>
              <a:t>Generalization: Don’t just memorize the training data; rather they learn the underlying patterns. So they can generalize from the training data to examples. Important since the cello sound is unstable</a:t>
            </a:r>
          </a:p>
          <a:p>
            <a:pPr marL="171450" indent="-171450">
              <a:buFontTx/>
              <a:buChar char="-"/>
            </a:pPr>
            <a:endParaRPr lang="en-US" baseline="0" dirty="0" smtClean="0"/>
          </a:p>
          <a:p>
            <a:pPr marL="171450" indent="-171450">
              <a:buFontTx/>
              <a:buChar char="-"/>
            </a:pPr>
            <a:r>
              <a:rPr lang="en-US" baseline="0" dirty="0" smtClean="0"/>
              <a:t>Nonlinearity: Networks can compute nonlinear, nonparametric functions of their input, enabling them to perform arbitrary complex transformations of data.</a:t>
            </a:r>
          </a:p>
          <a:p>
            <a:pPr marL="171450" indent="-171450">
              <a:buFontTx/>
              <a:buChar char="-"/>
            </a:pPr>
            <a:endParaRPr lang="en-US" baseline="0" dirty="0" smtClean="0"/>
          </a:p>
          <a:p>
            <a:pPr marL="171450" indent="-171450">
              <a:buFontTx/>
              <a:buChar char="-"/>
            </a:pPr>
            <a:r>
              <a:rPr lang="en-US" dirty="0" smtClean="0"/>
              <a:t>Robustness: tolerant of both physical</a:t>
            </a:r>
            <a:r>
              <a:rPr lang="en-US" baseline="0" dirty="0" smtClean="0"/>
              <a:t> damage and noisy data</a:t>
            </a:r>
          </a:p>
          <a:p>
            <a:pPr marL="171450" indent="-171450">
              <a:buFontTx/>
              <a:buChar char="-"/>
            </a:pPr>
            <a:endParaRPr lang="en-US" baseline="0" dirty="0" smtClean="0"/>
          </a:p>
          <a:p>
            <a:pPr marL="171450" indent="-171450">
              <a:buFontTx/>
              <a:buChar char="-"/>
            </a:pPr>
            <a:r>
              <a:rPr lang="en-US" baseline="0" dirty="0" smtClean="0"/>
              <a:t>Uniformity: Offer a uniform computational paradigm which can easily integrate constraints from different types of inputs.</a:t>
            </a:r>
          </a:p>
          <a:p>
            <a:pPr marL="171450" indent="-171450">
              <a:buFontTx/>
              <a:buChar char="-"/>
            </a:pPr>
            <a:endParaRPr lang="en-US" baseline="0" dirty="0" smtClean="0"/>
          </a:p>
          <a:p>
            <a:pPr marL="171450" indent="-171450">
              <a:buFontTx/>
              <a:buChar char="-"/>
            </a:pPr>
            <a:r>
              <a:rPr lang="en-US" baseline="0" dirty="0" smtClean="0"/>
              <a:t>Parallelism: Highly parallel in nature, well suited to implementations on massively parallel computers</a:t>
            </a:r>
            <a:endParaRPr lang="en-US" dirty="0"/>
          </a:p>
        </p:txBody>
      </p:sp>
      <p:sp>
        <p:nvSpPr>
          <p:cNvPr id="4" name="Slide Number Placeholder 3"/>
          <p:cNvSpPr>
            <a:spLocks noGrp="1"/>
          </p:cNvSpPr>
          <p:nvPr>
            <p:ph type="sldNum" sz="quarter" idx="10"/>
          </p:nvPr>
        </p:nvSpPr>
        <p:spPr/>
        <p:txBody>
          <a:bodyPr/>
          <a:lstStyle/>
          <a:p>
            <a:fld id="{69EE1534-635F-46B8-B3DD-C1B7E24273F0}" type="slidenum">
              <a:rPr lang="en-US" smtClean="0"/>
              <a:t>14</a:t>
            </a:fld>
            <a:endParaRPr lang="en-US"/>
          </a:p>
        </p:txBody>
      </p:sp>
    </p:spTree>
    <p:extLst>
      <p:ext uri="{BB962C8B-B14F-4D97-AF65-F5344CB8AC3E}">
        <p14:creationId xmlns:p14="http://schemas.microsoft.com/office/powerpoint/2010/main" val="417852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EE1534-635F-46B8-B3DD-C1B7E24273F0}" type="slidenum">
              <a:rPr lang="en-US" smtClean="0"/>
              <a:t>16</a:t>
            </a:fld>
            <a:endParaRPr lang="en-US"/>
          </a:p>
        </p:txBody>
      </p:sp>
    </p:spTree>
    <p:extLst>
      <p:ext uri="{BB962C8B-B14F-4D97-AF65-F5344CB8AC3E}">
        <p14:creationId xmlns:p14="http://schemas.microsoft.com/office/powerpoint/2010/main" val="2645593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EE1534-635F-46B8-B3DD-C1B7E24273F0}" type="slidenum">
              <a:rPr lang="en-US" smtClean="0"/>
              <a:t>17</a:t>
            </a:fld>
            <a:endParaRPr lang="en-US"/>
          </a:p>
        </p:txBody>
      </p:sp>
    </p:spTree>
    <p:extLst>
      <p:ext uri="{BB962C8B-B14F-4D97-AF65-F5344CB8AC3E}">
        <p14:creationId xmlns:p14="http://schemas.microsoft.com/office/powerpoint/2010/main" val="377160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69EE1534-635F-46B8-B3DD-C1B7E24273F0}" type="slidenum">
              <a:rPr lang="en-US" smtClean="0"/>
              <a:t>25</a:t>
            </a:fld>
            <a:endParaRPr lang="en-US"/>
          </a:p>
        </p:txBody>
      </p:sp>
    </p:spTree>
    <p:extLst>
      <p:ext uri="{BB962C8B-B14F-4D97-AF65-F5344CB8AC3E}">
        <p14:creationId xmlns:p14="http://schemas.microsoft.com/office/powerpoint/2010/main" val="190256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Loss function - we will use </a:t>
            </a:r>
            <a:r>
              <a:rPr lang="en-US" dirty="0" err="1" smtClean="0"/>
              <a:t>categorical_crossentropy</a:t>
            </a:r>
            <a:r>
              <a:rPr lang="en-US" dirty="0" smtClean="0"/>
              <a:t>. This is the most common choice for classification. A lower score indicates that the model is performing better.</a:t>
            </a:r>
          </a:p>
          <a:p>
            <a:endParaRPr lang="en-US" dirty="0" smtClean="0"/>
          </a:p>
          <a:p>
            <a:r>
              <a:rPr lang="en-US" dirty="0" smtClean="0"/>
              <a:t>Metrics - we will use the accuracy metric which will allow us to view the accuracy score on the validation data when we train the model.</a:t>
            </a:r>
          </a:p>
          <a:p>
            <a:endParaRPr lang="en-US" dirty="0" smtClean="0"/>
          </a:p>
          <a:p>
            <a:r>
              <a:rPr lang="en-US" dirty="0" smtClean="0"/>
              <a:t>Optimizer - here we will use </a:t>
            </a:r>
            <a:r>
              <a:rPr lang="en-US" dirty="0" err="1" smtClean="0"/>
              <a:t>adam</a:t>
            </a:r>
            <a:r>
              <a:rPr lang="en-US" dirty="0" smtClean="0"/>
              <a:t> which is a generally good optimizer for many use cases.</a:t>
            </a:r>
            <a:endParaRPr lang="en-MY" dirty="0"/>
          </a:p>
        </p:txBody>
      </p:sp>
      <p:sp>
        <p:nvSpPr>
          <p:cNvPr id="4" name="Slide Number Placeholder 3"/>
          <p:cNvSpPr>
            <a:spLocks noGrp="1"/>
          </p:cNvSpPr>
          <p:nvPr>
            <p:ph type="sldNum" sz="quarter" idx="10"/>
          </p:nvPr>
        </p:nvSpPr>
        <p:spPr/>
        <p:txBody>
          <a:bodyPr/>
          <a:lstStyle/>
          <a:p>
            <a:fld id="{69EE1534-635F-46B8-B3DD-C1B7E24273F0}" type="slidenum">
              <a:rPr lang="en-US" smtClean="0"/>
              <a:t>34</a:t>
            </a:fld>
            <a:endParaRPr lang="en-US"/>
          </a:p>
        </p:txBody>
      </p:sp>
    </p:spTree>
    <p:extLst>
      <p:ext uri="{BB962C8B-B14F-4D97-AF65-F5344CB8AC3E}">
        <p14:creationId xmlns:p14="http://schemas.microsoft.com/office/powerpoint/2010/main" val="1851864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69EE1534-635F-46B8-B3DD-C1B7E24273F0}" type="slidenum">
              <a:rPr lang="en-US" smtClean="0"/>
              <a:t>39</a:t>
            </a:fld>
            <a:endParaRPr lang="en-US"/>
          </a:p>
        </p:txBody>
      </p:sp>
    </p:spTree>
    <p:extLst>
      <p:ext uri="{BB962C8B-B14F-4D97-AF65-F5344CB8AC3E}">
        <p14:creationId xmlns:p14="http://schemas.microsoft.com/office/powerpoint/2010/main" val="4049405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E8DA35-177E-4A6D-8F2F-8C8760465B6E}"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147322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E8DA35-177E-4A6D-8F2F-8C8760465B6E}"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189747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E8DA35-177E-4A6D-8F2F-8C8760465B6E}"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386728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E8DA35-177E-4A6D-8F2F-8C8760465B6E}"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2526667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E8DA35-177E-4A6D-8F2F-8C8760465B6E}"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131552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E8DA35-177E-4A6D-8F2F-8C8760465B6E}"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365097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E8DA35-177E-4A6D-8F2F-8C8760465B6E}" type="datetimeFigureOut">
              <a:rPr lang="en-US" smtClean="0"/>
              <a:t>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227797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E8DA35-177E-4A6D-8F2F-8C8760465B6E}" type="datetimeFigureOut">
              <a:rPr lang="en-US" smtClean="0"/>
              <a:t>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217809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8DA35-177E-4A6D-8F2F-8C8760465B6E}" type="datetimeFigureOut">
              <a:rPr lang="en-US" smtClean="0"/>
              <a:t>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250567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E8DA35-177E-4A6D-8F2F-8C8760465B6E}"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106167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E8DA35-177E-4A6D-8F2F-8C8760465B6E}"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739152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8DA35-177E-4A6D-8F2F-8C8760465B6E}" type="datetimeFigureOut">
              <a:rPr lang="en-US" smtClean="0"/>
              <a:t>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6EC1E-A6AB-4BDC-9A64-C5BDD04214A0}" type="slidenum">
              <a:rPr lang="en-US" smtClean="0"/>
              <a:t>‹#›</a:t>
            </a:fld>
            <a:endParaRPr lang="en-US"/>
          </a:p>
        </p:txBody>
      </p:sp>
    </p:spTree>
    <p:extLst>
      <p:ext uri="{BB962C8B-B14F-4D97-AF65-F5344CB8AC3E}">
        <p14:creationId xmlns:p14="http://schemas.microsoft.com/office/powerpoint/2010/main" val="151025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39.tmp"/><Relationship Id="rId1" Type="http://schemas.openxmlformats.org/officeDocument/2006/relationships/slideLayout" Target="../slideLayouts/slideLayout2.xml"/><Relationship Id="rId4" Type="http://schemas.openxmlformats.org/officeDocument/2006/relationships/image" Target="../media/image42.tmp"/></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474"/>
            <a:ext cx="12192000"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474"/>
            <a:ext cx="5715000" cy="6858000"/>
          </a:xfrm>
          <a:prstGeom prst="rect">
            <a:avLst/>
          </a:prstGeom>
          <a:effectLst>
            <a:outerShdw blurRad="50800" dist="50800" dir="5400000" algn="ctr" rotWithShape="0">
              <a:srgbClr val="000000"/>
            </a:outerShdw>
          </a:effectLst>
        </p:spPr>
      </p:pic>
      <p:sp>
        <p:nvSpPr>
          <p:cNvPr id="2" name="Title 1"/>
          <p:cNvSpPr>
            <a:spLocks noGrp="1"/>
          </p:cNvSpPr>
          <p:nvPr>
            <p:ph type="ctrTitle"/>
          </p:nvPr>
        </p:nvSpPr>
        <p:spPr>
          <a:xfrm>
            <a:off x="1524000" y="1801504"/>
            <a:ext cx="9144000" cy="1627496"/>
          </a:xfrm>
        </p:spPr>
        <p:txBody>
          <a:bodyPr>
            <a:normAutofit fontScale="90000"/>
          </a:bodyPr>
          <a:lstStyle/>
          <a:p>
            <a:r>
              <a:rPr lang="en-US" dirty="0" smtClean="0">
                <a:solidFill>
                  <a:schemeClr val="bg1"/>
                </a:solidFill>
                <a:latin typeface="Comic Sans MS" panose="030F0702030302020204" pitchFamily="66" charset="0"/>
              </a:rPr>
              <a:t>Cello Pitch Recognition using Machine Learning Techniques</a:t>
            </a:r>
            <a:endParaRPr lang="en-US" dirty="0">
              <a:solidFill>
                <a:schemeClr val="bg1"/>
              </a:solidFill>
              <a:latin typeface="Comic Sans MS" panose="030F0702030302020204" pitchFamily="66" charset="0"/>
            </a:endParaRPr>
          </a:p>
        </p:txBody>
      </p:sp>
      <p:sp>
        <p:nvSpPr>
          <p:cNvPr id="3" name="Subtitle 2"/>
          <p:cNvSpPr>
            <a:spLocks noGrp="1"/>
          </p:cNvSpPr>
          <p:nvPr>
            <p:ph type="subTitle" idx="1"/>
          </p:nvPr>
        </p:nvSpPr>
        <p:spPr>
          <a:xfrm>
            <a:off x="6490011" y="5462793"/>
            <a:ext cx="5810582" cy="1157120"/>
          </a:xfrm>
        </p:spPr>
        <p:txBody>
          <a:bodyPr>
            <a:noAutofit/>
          </a:bodyPr>
          <a:lstStyle/>
          <a:p>
            <a:r>
              <a:rPr lang="en-US" sz="3600" dirty="0" smtClean="0">
                <a:solidFill>
                  <a:schemeClr val="bg1"/>
                </a:solidFill>
                <a:latin typeface="Comic Sans MS" panose="030F0702030302020204" pitchFamily="66" charset="0"/>
              </a:rPr>
              <a:t>Mdm. </a:t>
            </a:r>
            <a:r>
              <a:rPr lang="en-US" sz="3600" dirty="0" err="1" smtClean="0">
                <a:solidFill>
                  <a:schemeClr val="bg1"/>
                </a:solidFill>
                <a:latin typeface="Comic Sans MS" panose="030F0702030302020204" pitchFamily="66" charset="0"/>
              </a:rPr>
              <a:t>Nur</a:t>
            </a:r>
            <a:r>
              <a:rPr lang="en-US" sz="3600" dirty="0" smtClean="0">
                <a:solidFill>
                  <a:schemeClr val="bg1"/>
                </a:solidFill>
                <a:latin typeface="Comic Sans MS" panose="030F0702030302020204" pitchFamily="66" charset="0"/>
              </a:rPr>
              <a:t> </a:t>
            </a:r>
            <a:r>
              <a:rPr lang="en-US" sz="3600" dirty="0" err="1" smtClean="0">
                <a:solidFill>
                  <a:schemeClr val="bg1"/>
                </a:solidFill>
                <a:latin typeface="Comic Sans MS" panose="030F0702030302020204" pitchFamily="66" charset="0"/>
              </a:rPr>
              <a:t>Erlida</a:t>
            </a:r>
            <a:r>
              <a:rPr lang="en-US" sz="3600" dirty="0" smtClean="0">
                <a:solidFill>
                  <a:schemeClr val="bg1"/>
                </a:solidFill>
                <a:latin typeface="Comic Sans MS" panose="030F0702030302020204" pitchFamily="66" charset="0"/>
              </a:rPr>
              <a:t> </a:t>
            </a:r>
            <a:r>
              <a:rPr lang="en-US" sz="3600" dirty="0" err="1" smtClean="0">
                <a:solidFill>
                  <a:schemeClr val="bg1"/>
                </a:solidFill>
                <a:latin typeface="Comic Sans MS" panose="030F0702030302020204" pitchFamily="66" charset="0"/>
              </a:rPr>
              <a:t>Ruslan</a:t>
            </a:r>
            <a:endParaRPr lang="en-US" sz="3600" dirty="0" smtClean="0">
              <a:solidFill>
                <a:schemeClr val="bg1"/>
              </a:solidFill>
              <a:latin typeface="Comic Sans MS" panose="030F0702030302020204" pitchFamily="66" charset="0"/>
            </a:endParaRPr>
          </a:p>
          <a:p>
            <a:r>
              <a:rPr lang="en-US" sz="3600" dirty="0" smtClean="0">
                <a:solidFill>
                  <a:schemeClr val="bg1"/>
                </a:solidFill>
                <a:latin typeface="Comic Sans MS" panose="030F0702030302020204" pitchFamily="66" charset="0"/>
              </a:rPr>
              <a:t>Dr</a:t>
            </a:r>
            <a:r>
              <a:rPr lang="en-US" sz="3600" dirty="0" smtClean="0">
                <a:solidFill>
                  <a:schemeClr val="bg1"/>
                </a:solidFill>
                <a:latin typeface="Comic Sans MS" panose="030F0702030302020204" pitchFamily="66" charset="0"/>
              </a:rPr>
              <a:t>. Ong Huey Fang</a:t>
            </a:r>
            <a:endParaRPr lang="en-US" sz="3600" dirty="0">
              <a:solidFill>
                <a:schemeClr val="bg1"/>
              </a:solidFill>
              <a:latin typeface="Comic Sans MS" panose="030F0702030302020204" pitchFamily="66" charset="0"/>
            </a:endParaRPr>
          </a:p>
        </p:txBody>
      </p:sp>
      <p:pic>
        <p:nvPicPr>
          <p:cNvPr id="14" name="Picture 13"/>
          <p:cNvPicPr>
            <a:picLocks noChangeAspect="1"/>
          </p:cNvPicPr>
          <p:nvPr/>
        </p:nvPicPr>
        <p:blipFill>
          <a:blip r:embed="rId4"/>
          <a:stretch>
            <a:fillRect/>
          </a:stretch>
        </p:blipFill>
        <p:spPr>
          <a:xfrm>
            <a:off x="0" y="3819688"/>
            <a:ext cx="10668000" cy="1079086"/>
          </a:xfrm>
          <a:prstGeom prst="rect">
            <a:avLst/>
          </a:prstGeom>
        </p:spPr>
      </p:pic>
      <p:sp>
        <p:nvSpPr>
          <p:cNvPr id="12" name="TextBox 11"/>
          <p:cNvSpPr txBox="1"/>
          <p:nvPr/>
        </p:nvSpPr>
        <p:spPr>
          <a:xfrm>
            <a:off x="163773" y="3930033"/>
            <a:ext cx="2934269" cy="1077218"/>
          </a:xfrm>
          <a:prstGeom prst="rect">
            <a:avLst/>
          </a:prstGeom>
          <a:noFill/>
        </p:spPr>
        <p:txBody>
          <a:bodyPr wrap="square" rtlCol="0">
            <a:spAutoFit/>
          </a:bodyPr>
          <a:lstStyle/>
          <a:p>
            <a:r>
              <a:rPr lang="en-US" sz="3200" dirty="0" smtClean="0">
                <a:latin typeface="Bahnschrift" panose="020B0502040204020203" pitchFamily="34" charset="0"/>
              </a:rPr>
              <a:t>Quek Siang Yee</a:t>
            </a:r>
          </a:p>
          <a:p>
            <a:r>
              <a:rPr lang="en-US" sz="3200" dirty="0" smtClean="0">
                <a:latin typeface="Bahnschrift" panose="020B0502040204020203" pitchFamily="34" charset="0"/>
              </a:rPr>
              <a:t>B02170009</a:t>
            </a:r>
            <a:endParaRPr lang="en-US" sz="3200" dirty="0">
              <a:latin typeface="Bahnschrift" panose="020B0502040204020203" pitchFamily="34" charset="0"/>
            </a:endParaRPr>
          </a:p>
        </p:txBody>
      </p:sp>
    </p:spTree>
    <p:extLst>
      <p:ext uri="{BB962C8B-B14F-4D97-AF65-F5344CB8AC3E}">
        <p14:creationId xmlns:p14="http://schemas.microsoft.com/office/powerpoint/2010/main" val="1770907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a:t>
            </a:r>
            <a:endParaRPr lang="en-US" dirty="0"/>
          </a:p>
        </p:txBody>
      </p:sp>
      <p:sp>
        <p:nvSpPr>
          <p:cNvPr id="3" name="Text Placeholder 2"/>
          <p:cNvSpPr>
            <a:spLocks noGrp="1"/>
          </p:cNvSpPr>
          <p:nvPr>
            <p:ph type="body" idx="1"/>
          </p:nvPr>
        </p:nvSpPr>
        <p:spPr/>
        <p:txBody>
          <a:bodyPr>
            <a:normAutofit/>
          </a:bodyPr>
          <a:lstStyle/>
          <a:p>
            <a:r>
              <a:rPr lang="en-US" sz="4400" dirty="0" smtClean="0"/>
              <a:t>Literature Review . </a:t>
            </a:r>
            <a:r>
              <a:rPr lang="en-US" sz="2800" dirty="0" smtClean="0"/>
              <a:t>Cello . Pitch Recognition . Comparison with similar projects</a:t>
            </a:r>
            <a:endParaRPr lang="en-US" sz="4400" dirty="0"/>
          </a:p>
        </p:txBody>
      </p:sp>
      <p:sp>
        <p:nvSpPr>
          <p:cNvPr id="4" name="Rectangle 3"/>
          <p:cNvSpPr/>
          <p:nvPr/>
        </p:nvSpPr>
        <p:spPr>
          <a:xfrm>
            <a:off x="0" y="0"/>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50" y="6680579"/>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669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ingle Corner Rectangle 1"/>
          <p:cNvSpPr/>
          <p:nvPr/>
        </p:nvSpPr>
        <p:spPr>
          <a:xfrm>
            <a:off x="0" y="0"/>
            <a:ext cx="12117936" cy="6785361"/>
          </a:xfrm>
          <a:prstGeom prst="round1Rect">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59909" y="49614"/>
            <a:ext cx="12058027" cy="6756131"/>
          </a:xfrm>
          <a:prstGeom prst="rect">
            <a:avLst/>
          </a:prstGeom>
        </p:spPr>
      </p:pic>
      <p:sp>
        <p:nvSpPr>
          <p:cNvPr id="4" name="TextBox 3"/>
          <p:cNvSpPr txBox="1"/>
          <p:nvPr/>
        </p:nvSpPr>
        <p:spPr>
          <a:xfrm>
            <a:off x="1004207" y="769086"/>
            <a:ext cx="8735786" cy="707886"/>
          </a:xfrm>
          <a:prstGeom prst="rect">
            <a:avLst/>
          </a:prstGeom>
          <a:noFill/>
        </p:spPr>
        <p:txBody>
          <a:bodyPr wrap="square" rtlCol="0">
            <a:spAutoFit/>
          </a:bodyPr>
          <a:lstStyle/>
          <a:p>
            <a:r>
              <a:rPr lang="en-US" sz="4000" dirty="0"/>
              <a:t>9</a:t>
            </a:r>
            <a:r>
              <a:rPr lang="en-US" sz="4000" dirty="0" smtClean="0"/>
              <a:t> tones included in this study</a:t>
            </a:r>
            <a:endParaRPr lang="en-US" sz="4000" dirty="0"/>
          </a:p>
        </p:txBody>
      </p:sp>
      <p:sp>
        <p:nvSpPr>
          <p:cNvPr id="5" name="Diagonal Stripe 4"/>
          <p:cNvSpPr/>
          <p:nvPr/>
        </p:nvSpPr>
        <p:spPr>
          <a:xfrm>
            <a:off x="195943" y="221765"/>
            <a:ext cx="955222" cy="660162"/>
          </a:xfrm>
          <a:prstGeom prst="diagStrip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692250480"/>
              </p:ext>
            </p:extLst>
          </p:nvPr>
        </p:nvGraphicFramePr>
        <p:xfrm>
          <a:off x="2289670" y="1694212"/>
          <a:ext cx="7598503" cy="3962400"/>
        </p:xfrm>
        <a:graphic>
          <a:graphicData uri="http://schemas.openxmlformats.org/drawingml/2006/table">
            <a:tbl>
              <a:tblPr firstRow="1" bandRow="1">
                <a:tableStyleId>{C4B1156A-380E-4F78-BDF5-A606A8083BF9}</a:tableStyleId>
              </a:tblPr>
              <a:tblGrid>
                <a:gridCol w="1200292">
                  <a:extLst>
                    <a:ext uri="{9D8B030D-6E8A-4147-A177-3AD203B41FA5}">
                      <a16:colId xmlns:a16="http://schemas.microsoft.com/office/drawing/2014/main" val="1596843128"/>
                    </a:ext>
                  </a:extLst>
                </a:gridCol>
                <a:gridCol w="2117123">
                  <a:extLst>
                    <a:ext uri="{9D8B030D-6E8A-4147-A177-3AD203B41FA5}">
                      <a16:colId xmlns:a16="http://schemas.microsoft.com/office/drawing/2014/main" val="3446974673"/>
                    </a:ext>
                  </a:extLst>
                </a:gridCol>
                <a:gridCol w="4281088">
                  <a:extLst>
                    <a:ext uri="{9D8B030D-6E8A-4147-A177-3AD203B41FA5}">
                      <a16:colId xmlns:a16="http://schemas.microsoft.com/office/drawing/2014/main" val="3923818548"/>
                    </a:ext>
                  </a:extLst>
                </a:gridCol>
              </a:tblGrid>
              <a:tr h="387665">
                <a:tc>
                  <a:txBody>
                    <a:bodyPr/>
                    <a:lstStyle/>
                    <a:p>
                      <a:pPr algn="ctr"/>
                      <a:r>
                        <a:rPr lang="en-US" sz="2000" dirty="0" smtClean="0"/>
                        <a:t>No</a:t>
                      </a:r>
                      <a:endParaRPr lang="en-US" sz="2000" dirty="0"/>
                    </a:p>
                  </a:txBody>
                  <a:tcPr/>
                </a:tc>
                <a:tc>
                  <a:txBody>
                    <a:bodyPr/>
                    <a:lstStyle/>
                    <a:p>
                      <a:pPr algn="ctr"/>
                      <a:r>
                        <a:rPr lang="en-US" sz="2000" dirty="0" smtClean="0"/>
                        <a:t>Notes</a:t>
                      </a:r>
                      <a:endParaRPr lang="en-US" sz="2000" dirty="0"/>
                    </a:p>
                  </a:txBody>
                  <a:tcPr/>
                </a:tc>
                <a:tc>
                  <a:txBody>
                    <a:bodyPr/>
                    <a:lstStyle/>
                    <a:p>
                      <a:pPr algn="ctr"/>
                      <a:r>
                        <a:rPr lang="en-US" sz="2000" dirty="0" smtClean="0"/>
                        <a:t>Position</a:t>
                      </a:r>
                      <a:endParaRPr lang="en-US" sz="2000" dirty="0"/>
                    </a:p>
                  </a:txBody>
                  <a:tcPr/>
                </a:tc>
                <a:extLst>
                  <a:ext uri="{0D108BD9-81ED-4DB2-BD59-A6C34878D82A}">
                    <a16:rowId xmlns:a16="http://schemas.microsoft.com/office/drawing/2014/main" val="927154485"/>
                  </a:ext>
                </a:extLst>
              </a:tr>
              <a:tr h="387665">
                <a:tc>
                  <a:txBody>
                    <a:bodyPr/>
                    <a:lstStyle/>
                    <a:p>
                      <a:pPr algn="ctr"/>
                      <a:r>
                        <a:rPr lang="en-US" sz="2000" dirty="0" smtClean="0"/>
                        <a:t>1</a:t>
                      </a:r>
                      <a:endParaRPr lang="en-US" sz="2000" dirty="0"/>
                    </a:p>
                  </a:txBody>
                  <a:tcPr/>
                </a:tc>
                <a:tc>
                  <a:txBody>
                    <a:bodyPr/>
                    <a:lstStyle/>
                    <a:p>
                      <a:pPr algn="ctr"/>
                      <a:r>
                        <a:rPr lang="en-US" sz="2000" dirty="0" smtClean="0"/>
                        <a:t>C2</a:t>
                      </a:r>
                      <a:endParaRPr lang="en-US" sz="2000" dirty="0"/>
                    </a:p>
                  </a:txBody>
                  <a:tcPr/>
                </a:tc>
                <a:tc>
                  <a:txBody>
                    <a:bodyPr/>
                    <a:lstStyle/>
                    <a:p>
                      <a:pPr algn="ctr"/>
                      <a:r>
                        <a:rPr lang="en-US" sz="2000" dirty="0" smtClean="0"/>
                        <a:t>Open string on C</a:t>
                      </a:r>
                      <a:endParaRPr lang="en-US" sz="2000" dirty="0"/>
                    </a:p>
                  </a:txBody>
                  <a:tcPr/>
                </a:tc>
                <a:extLst>
                  <a:ext uri="{0D108BD9-81ED-4DB2-BD59-A6C34878D82A}">
                    <a16:rowId xmlns:a16="http://schemas.microsoft.com/office/drawing/2014/main" val="3568357984"/>
                  </a:ext>
                </a:extLst>
              </a:tr>
              <a:tr h="387665">
                <a:tc>
                  <a:txBody>
                    <a:bodyPr/>
                    <a:lstStyle/>
                    <a:p>
                      <a:pPr algn="ctr"/>
                      <a:r>
                        <a:rPr lang="en-US" sz="2000" dirty="0" smtClean="0"/>
                        <a:t>2</a:t>
                      </a:r>
                      <a:endParaRPr lang="en-US" sz="2000" dirty="0"/>
                    </a:p>
                  </a:txBody>
                  <a:tcPr/>
                </a:tc>
                <a:tc>
                  <a:txBody>
                    <a:bodyPr/>
                    <a:lstStyle/>
                    <a:p>
                      <a:pPr algn="ctr"/>
                      <a:r>
                        <a:rPr lang="en-US" altLang="zh-CN" sz="2000" dirty="0" smtClean="0"/>
                        <a:t>G2</a:t>
                      </a:r>
                      <a:endParaRPr lang="en-US" sz="2000" dirty="0"/>
                    </a:p>
                  </a:txBody>
                  <a:tcPr/>
                </a:tc>
                <a:tc>
                  <a:txBody>
                    <a:bodyPr/>
                    <a:lstStyle/>
                    <a:p>
                      <a:pPr algn="ctr"/>
                      <a:r>
                        <a:rPr lang="en-US" sz="2000" dirty="0" smtClean="0"/>
                        <a:t>Open string on G</a:t>
                      </a:r>
                      <a:endParaRPr lang="en-US" sz="2000" dirty="0"/>
                    </a:p>
                  </a:txBody>
                  <a:tcPr/>
                </a:tc>
                <a:extLst>
                  <a:ext uri="{0D108BD9-81ED-4DB2-BD59-A6C34878D82A}">
                    <a16:rowId xmlns:a16="http://schemas.microsoft.com/office/drawing/2014/main" val="34786481"/>
                  </a:ext>
                </a:extLst>
              </a:tr>
              <a:tr h="387665">
                <a:tc>
                  <a:txBody>
                    <a:bodyPr/>
                    <a:lstStyle/>
                    <a:p>
                      <a:pPr algn="ctr"/>
                      <a:r>
                        <a:rPr lang="en-US" sz="2000" dirty="0" smtClean="0"/>
                        <a:t>3</a:t>
                      </a:r>
                      <a:endParaRPr lang="en-US" sz="2000" dirty="0"/>
                    </a:p>
                  </a:txBody>
                  <a:tcPr/>
                </a:tc>
                <a:tc>
                  <a:txBody>
                    <a:bodyPr/>
                    <a:lstStyle/>
                    <a:p>
                      <a:pPr algn="ctr"/>
                      <a:r>
                        <a:rPr lang="en-US" sz="2000" dirty="0" smtClean="0"/>
                        <a:t>A2</a:t>
                      </a:r>
                      <a:endParaRPr lang="en-US" sz="2000" dirty="0"/>
                    </a:p>
                  </a:txBody>
                  <a:tcPr/>
                </a:tc>
                <a:tc>
                  <a:txBody>
                    <a:bodyPr/>
                    <a:lstStyle/>
                    <a:p>
                      <a:pPr algn="ctr"/>
                      <a:r>
                        <a:rPr lang="en-US" altLang="zh-CN" sz="2000" dirty="0" smtClean="0"/>
                        <a:t>First</a:t>
                      </a:r>
                      <a:r>
                        <a:rPr lang="en-US" sz="2000" baseline="0" dirty="0" smtClean="0"/>
                        <a:t> finger</a:t>
                      </a:r>
                      <a:endParaRPr lang="en-US" sz="2000" dirty="0"/>
                    </a:p>
                  </a:txBody>
                  <a:tcPr/>
                </a:tc>
                <a:extLst>
                  <a:ext uri="{0D108BD9-81ED-4DB2-BD59-A6C34878D82A}">
                    <a16:rowId xmlns:a16="http://schemas.microsoft.com/office/drawing/2014/main" val="2347810200"/>
                  </a:ext>
                </a:extLst>
              </a:tr>
              <a:tr h="387665">
                <a:tc>
                  <a:txBody>
                    <a:bodyPr/>
                    <a:lstStyle/>
                    <a:p>
                      <a:pPr algn="ctr"/>
                      <a:r>
                        <a:rPr lang="en-US" sz="2000" dirty="0" smtClean="0"/>
                        <a:t>4</a:t>
                      </a:r>
                      <a:endParaRPr lang="en-US" sz="2000" dirty="0"/>
                    </a:p>
                  </a:txBody>
                  <a:tcPr/>
                </a:tc>
                <a:tc>
                  <a:txBody>
                    <a:bodyPr/>
                    <a:lstStyle/>
                    <a:p>
                      <a:pPr algn="ctr"/>
                      <a:r>
                        <a:rPr lang="en-US" sz="2000" dirty="0" smtClean="0"/>
                        <a:t>A2#</a:t>
                      </a:r>
                      <a:endParaRPr lang="en-US" sz="2000" dirty="0"/>
                    </a:p>
                  </a:txBody>
                  <a:tcPr/>
                </a:tc>
                <a:tc>
                  <a:txBody>
                    <a:bodyPr/>
                    <a:lstStyle/>
                    <a:p>
                      <a:pPr algn="ctr"/>
                      <a:r>
                        <a:rPr lang="en-US" sz="2000" dirty="0" smtClean="0"/>
                        <a:t>S</a:t>
                      </a:r>
                      <a:r>
                        <a:rPr lang="en-US" altLang="zh-CN" sz="2000" dirty="0" smtClean="0"/>
                        <a:t>econd finger</a:t>
                      </a:r>
                      <a:endParaRPr lang="en-US" sz="2000" dirty="0"/>
                    </a:p>
                  </a:txBody>
                  <a:tcPr/>
                </a:tc>
                <a:extLst>
                  <a:ext uri="{0D108BD9-81ED-4DB2-BD59-A6C34878D82A}">
                    <a16:rowId xmlns:a16="http://schemas.microsoft.com/office/drawing/2014/main" val="3656031231"/>
                  </a:ext>
                </a:extLst>
              </a:tr>
              <a:tr h="387665">
                <a:tc>
                  <a:txBody>
                    <a:bodyPr/>
                    <a:lstStyle/>
                    <a:p>
                      <a:pPr algn="ctr"/>
                      <a:r>
                        <a:rPr lang="en-US" sz="2000" dirty="0" smtClean="0"/>
                        <a:t>5</a:t>
                      </a:r>
                      <a:endParaRPr lang="en-US" sz="2000" dirty="0"/>
                    </a:p>
                  </a:txBody>
                  <a:tcPr/>
                </a:tc>
                <a:tc>
                  <a:txBody>
                    <a:bodyPr/>
                    <a:lstStyle/>
                    <a:p>
                      <a:pPr algn="ctr"/>
                      <a:r>
                        <a:rPr lang="en-US" sz="2000" dirty="0" smtClean="0"/>
                        <a:t>D3</a:t>
                      </a:r>
                      <a:endParaRPr lang="en-US" sz="2000" dirty="0"/>
                    </a:p>
                  </a:txBody>
                  <a:tcPr/>
                </a:tc>
                <a:tc>
                  <a:txBody>
                    <a:bodyPr/>
                    <a:lstStyle/>
                    <a:p>
                      <a:pPr algn="ctr"/>
                      <a:r>
                        <a:rPr lang="en-US" sz="2000" dirty="0" smtClean="0"/>
                        <a:t>Open</a:t>
                      </a:r>
                      <a:r>
                        <a:rPr lang="en-US" sz="2000" baseline="0" dirty="0" smtClean="0"/>
                        <a:t> string on D</a:t>
                      </a:r>
                      <a:endParaRPr lang="en-US" sz="2000" dirty="0"/>
                    </a:p>
                  </a:txBody>
                  <a:tcPr/>
                </a:tc>
                <a:extLst>
                  <a:ext uri="{0D108BD9-81ED-4DB2-BD59-A6C34878D82A}">
                    <a16:rowId xmlns:a16="http://schemas.microsoft.com/office/drawing/2014/main" val="4191416159"/>
                  </a:ext>
                </a:extLst>
              </a:tr>
              <a:tr h="387665">
                <a:tc>
                  <a:txBody>
                    <a:bodyPr/>
                    <a:lstStyle/>
                    <a:p>
                      <a:pPr algn="ctr"/>
                      <a:r>
                        <a:rPr lang="en-US" sz="2000" dirty="0" smtClean="0"/>
                        <a:t>6</a:t>
                      </a:r>
                      <a:endParaRPr lang="en-US" sz="2000" dirty="0"/>
                    </a:p>
                  </a:txBody>
                  <a:tcPr/>
                </a:tc>
                <a:tc>
                  <a:txBody>
                    <a:bodyPr/>
                    <a:lstStyle/>
                    <a:p>
                      <a:pPr algn="ctr"/>
                      <a:r>
                        <a:rPr lang="en-US" sz="2000" dirty="0" smtClean="0"/>
                        <a:t>E3</a:t>
                      </a:r>
                      <a:endParaRPr lang="en-US" sz="2000" dirty="0"/>
                    </a:p>
                  </a:txBody>
                  <a:tcPr/>
                </a:tc>
                <a:tc>
                  <a:txBody>
                    <a:bodyPr/>
                    <a:lstStyle/>
                    <a:p>
                      <a:pPr algn="ctr"/>
                      <a:r>
                        <a:rPr lang="en-US" sz="2000" dirty="0" smtClean="0"/>
                        <a:t>First finger</a:t>
                      </a:r>
                      <a:endParaRPr lang="en-US" sz="2000" dirty="0"/>
                    </a:p>
                  </a:txBody>
                  <a:tcPr/>
                </a:tc>
                <a:extLst>
                  <a:ext uri="{0D108BD9-81ED-4DB2-BD59-A6C34878D82A}">
                    <a16:rowId xmlns:a16="http://schemas.microsoft.com/office/drawing/2014/main" val="979749516"/>
                  </a:ext>
                </a:extLst>
              </a:tr>
              <a:tr h="387665">
                <a:tc>
                  <a:txBody>
                    <a:bodyPr/>
                    <a:lstStyle/>
                    <a:p>
                      <a:pPr algn="ctr"/>
                      <a:r>
                        <a:rPr lang="en-US" sz="2000" dirty="0" smtClean="0"/>
                        <a:t>7</a:t>
                      </a:r>
                      <a:endParaRPr lang="en-US" sz="2000" dirty="0"/>
                    </a:p>
                  </a:txBody>
                  <a:tcPr/>
                </a:tc>
                <a:tc>
                  <a:txBody>
                    <a:bodyPr/>
                    <a:lstStyle/>
                    <a:p>
                      <a:pPr algn="ctr"/>
                      <a:r>
                        <a:rPr lang="en-US" sz="2000" dirty="0" smtClean="0"/>
                        <a:t>F3</a:t>
                      </a:r>
                      <a:endParaRPr lang="en-US" sz="2000" dirty="0"/>
                    </a:p>
                  </a:txBody>
                  <a:tcPr/>
                </a:tc>
                <a:tc>
                  <a:txBody>
                    <a:bodyPr/>
                    <a:lstStyle/>
                    <a:p>
                      <a:pPr algn="ctr"/>
                      <a:r>
                        <a:rPr lang="en-US" sz="2000" dirty="0" smtClean="0"/>
                        <a:t>Second finger</a:t>
                      </a:r>
                      <a:endParaRPr lang="en-US" sz="2000" dirty="0"/>
                    </a:p>
                  </a:txBody>
                  <a:tcPr/>
                </a:tc>
                <a:extLst>
                  <a:ext uri="{0D108BD9-81ED-4DB2-BD59-A6C34878D82A}">
                    <a16:rowId xmlns:a16="http://schemas.microsoft.com/office/drawing/2014/main" val="2818412738"/>
                  </a:ext>
                </a:extLst>
              </a:tr>
              <a:tr h="387665">
                <a:tc>
                  <a:txBody>
                    <a:bodyPr/>
                    <a:lstStyle/>
                    <a:p>
                      <a:pPr algn="ctr"/>
                      <a:r>
                        <a:rPr lang="en-US" sz="2000" dirty="0" smtClean="0"/>
                        <a:t>8</a:t>
                      </a:r>
                      <a:endParaRPr lang="en-US" sz="2000" dirty="0"/>
                    </a:p>
                  </a:txBody>
                  <a:tcPr/>
                </a:tc>
                <a:tc>
                  <a:txBody>
                    <a:bodyPr/>
                    <a:lstStyle/>
                    <a:p>
                      <a:pPr algn="ctr"/>
                      <a:r>
                        <a:rPr lang="en-US" sz="2000" dirty="0" smtClean="0"/>
                        <a:t>F3#</a:t>
                      </a:r>
                      <a:endParaRPr lang="en-US" sz="2000" dirty="0"/>
                    </a:p>
                  </a:txBody>
                  <a:tcPr/>
                </a:tc>
                <a:tc>
                  <a:txBody>
                    <a:bodyPr/>
                    <a:lstStyle/>
                    <a:p>
                      <a:pPr algn="ctr"/>
                      <a:r>
                        <a:rPr lang="en-US" sz="2000" dirty="0" smtClean="0"/>
                        <a:t>Third finger</a:t>
                      </a:r>
                      <a:endParaRPr lang="en-US" sz="2000" dirty="0"/>
                    </a:p>
                  </a:txBody>
                  <a:tcPr/>
                </a:tc>
                <a:extLst>
                  <a:ext uri="{0D108BD9-81ED-4DB2-BD59-A6C34878D82A}">
                    <a16:rowId xmlns:a16="http://schemas.microsoft.com/office/drawing/2014/main" val="1131389129"/>
                  </a:ext>
                </a:extLst>
              </a:tr>
              <a:tr h="387665">
                <a:tc>
                  <a:txBody>
                    <a:bodyPr/>
                    <a:lstStyle/>
                    <a:p>
                      <a:pPr algn="ctr"/>
                      <a:r>
                        <a:rPr lang="en-US" sz="2000" dirty="0" smtClean="0"/>
                        <a:t>9</a:t>
                      </a:r>
                      <a:endParaRPr lang="en-US" sz="2000" dirty="0"/>
                    </a:p>
                  </a:txBody>
                  <a:tcPr/>
                </a:tc>
                <a:tc>
                  <a:txBody>
                    <a:bodyPr/>
                    <a:lstStyle/>
                    <a:p>
                      <a:pPr algn="ctr"/>
                      <a:r>
                        <a:rPr lang="en-US" sz="2000" dirty="0" smtClean="0"/>
                        <a:t>A3</a:t>
                      </a:r>
                      <a:endParaRPr lang="en-US" sz="2000" dirty="0"/>
                    </a:p>
                  </a:txBody>
                  <a:tcPr/>
                </a:tc>
                <a:tc>
                  <a:txBody>
                    <a:bodyPr/>
                    <a:lstStyle/>
                    <a:p>
                      <a:pPr algn="ctr"/>
                      <a:r>
                        <a:rPr lang="en-US" sz="2000" dirty="0" smtClean="0"/>
                        <a:t>Open string on A</a:t>
                      </a:r>
                      <a:endParaRPr lang="en-US" sz="2000" dirty="0"/>
                    </a:p>
                  </a:txBody>
                  <a:tcPr/>
                </a:tc>
                <a:extLst>
                  <a:ext uri="{0D108BD9-81ED-4DB2-BD59-A6C34878D82A}">
                    <a16:rowId xmlns:a16="http://schemas.microsoft.com/office/drawing/2014/main" val="2520825482"/>
                  </a:ext>
                </a:extLst>
              </a:tr>
            </a:tbl>
          </a:graphicData>
        </a:graphic>
      </p:graphicFrame>
    </p:spTree>
    <p:extLst>
      <p:ext uri="{BB962C8B-B14F-4D97-AF65-F5344CB8AC3E}">
        <p14:creationId xmlns:p14="http://schemas.microsoft.com/office/powerpoint/2010/main" val="2371943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gonal Stripe 2"/>
          <p:cNvSpPr/>
          <p:nvPr/>
        </p:nvSpPr>
        <p:spPr>
          <a:xfrm rot="10800000">
            <a:off x="11408229" y="5965371"/>
            <a:ext cx="783771" cy="892629"/>
          </a:xfrm>
          <a:prstGeom prst="diagStripe">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391885" y="728248"/>
            <a:ext cx="10842172" cy="982104"/>
          </a:xfrm>
          <a:prstGeom prst="rect">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91885" y="892629"/>
            <a:ext cx="6444343" cy="830997"/>
          </a:xfrm>
          <a:prstGeom prst="rect">
            <a:avLst/>
          </a:prstGeom>
          <a:noFill/>
        </p:spPr>
        <p:txBody>
          <a:bodyPr wrap="square" rtlCol="0">
            <a:spAutoFit/>
          </a:bodyPr>
          <a:lstStyle/>
          <a:p>
            <a:r>
              <a:rPr lang="en-US" sz="4800" dirty="0" smtClean="0">
                <a:latin typeface="Comic Sans MS" panose="030F0702030302020204" pitchFamily="66" charset="0"/>
              </a:rPr>
              <a:t>Related Works</a:t>
            </a:r>
            <a:endParaRPr lang="en-US" sz="4800" dirty="0">
              <a:latin typeface="Comic Sans MS" panose="030F0702030302020204" pitchFamily="66" charset="0"/>
            </a:endParaRPr>
          </a:p>
        </p:txBody>
      </p:sp>
      <p:sp>
        <p:nvSpPr>
          <p:cNvPr id="7" name="Folded Corner 6"/>
          <p:cNvSpPr/>
          <p:nvPr/>
        </p:nvSpPr>
        <p:spPr>
          <a:xfrm>
            <a:off x="391885" y="2024743"/>
            <a:ext cx="2242458" cy="4419600"/>
          </a:xfrm>
          <a:prstGeom prst="foldedCorner">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3655" y="2199030"/>
            <a:ext cx="2242458" cy="2677656"/>
          </a:xfrm>
          <a:prstGeom prst="rect">
            <a:avLst/>
          </a:prstGeom>
          <a:noFill/>
        </p:spPr>
        <p:txBody>
          <a:bodyPr wrap="square" rtlCol="0">
            <a:spAutoFit/>
          </a:bodyPr>
          <a:lstStyle/>
          <a:p>
            <a:r>
              <a:rPr lang="en-US" sz="2800" dirty="0" smtClean="0">
                <a:solidFill>
                  <a:schemeClr val="bg1"/>
                </a:solidFill>
              </a:rPr>
              <a:t>Pitch Estimation for Musical Note Recognition using ANN  (Jose, 2014)</a:t>
            </a:r>
            <a:endParaRPr lang="en-US" sz="2800" dirty="0">
              <a:solidFill>
                <a:schemeClr val="bg1"/>
              </a:solidFill>
            </a:endParaRPr>
          </a:p>
        </p:txBody>
      </p:sp>
      <p:sp>
        <p:nvSpPr>
          <p:cNvPr id="13" name="Folded Corner 12"/>
          <p:cNvSpPr/>
          <p:nvPr/>
        </p:nvSpPr>
        <p:spPr>
          <a:xfrm>
            <a:off x="2677884" y="2024743"/>
            <a:ext cx="2242458" cy="4419600"/>
          </a:xfrm>
          <a:prstGeom prst="foldedCorner">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lded Corner 13"/>
          <p:cNvSpPr/>
          <p:nvPr/>
        </p:nvSpPr>
        <p:spPr>
          <a:xfrm>
            <a:off x="4963882" y="2024743"/>
            <a:ext cx="2242458" cy="4419600"/>
          </a:xfrm>
          <a:prstGeom prst="foldedCorner">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lded Corner 14"/>
          <p:cNvSpPr/>
          <p:nvPr/>
        </p:nvSpPr>
        <p:spPr>
          <a:xfrm>
            <a:off x="7249880" y="2024743"/>
            <a:ext cx="2242458" cy="4419600"/>
          </a:xfrm>
          <a:prstGeom prst="foldedCorner">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olded Corner 15"/>
          <p:cNvSpPr/>
          <p:nvPr/>
        </p:nvSpPr>
        <p:spPr>
          <a:xfrm>
            <a:off x="9557656" y="2024743"/>
            <a:ext cx="2242458" cy="4419600"/>
          </a:xfrm>
          <a:prstGeom prst="foldedCorner">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99661" y="2199030"/>
            <a:ext cx="2242461" cy="3539430"/>
          </a:xfrm>
          <a:prstGeom prst="rect">
            <a:avLst/>
          </a:prstGeom>
          <a:noFill/>
        </p:spPr>
        <p:txBody>
          <a:bodyPr wrap="square" rtlCol="0">
            <a:spAutoFit/>
          </a:bodyPr>
          <a:lstStyle/>
          <a:p>
            <a:r>
              <a:rPr lang="en-US" sz="2800" dirty="0" smtClean="0">
                <a:solidFill>
                  <a:schemeClr val="bg1"/>
                </a:solidFill>
              </a:rPr>
              <a:t>Pitch </a:t>
            </a:r>
            <a:r>
              <a:rPr lang="en-US" sz="2800" dirty="0">
                <a:solidFill>
                  <a:schemeClr val="bg1"/>
                </a:solidFill>
              </a:rPr>
              <a:t>Detection Based Monophonic Piano Transcription. (Gao, </a:t>
            </a:r>
            <a:r>
              <a:rPr lang="en-US" sz="2800" dirty="0" smtClean="0">
                <a:solidFill>
                  <a:schemeClr val="bg1"/>
                </a:solidFill>
              </a:rPr>
              <a:t>Pitch Detection)</a:t>
            </a:r>
            <a:endParaRPr lang="en-US" sz="2800" dirty="0">
              <a:solidFill>
                <a:schemeClr val="bg1"/>
              </a:solidFill>
            </a:endParaRPr>
          </a:p>
        </p:txBody>
      </p:sp>
      <p:sp>
        <p:nvSpPr>
          <p:cNvPr id="18" name="TextBox 17"/>
          <p:cNvSpPr txBox="1"/>
          <p:nvPr/>
        </p:nvSpPr>
        <p:spPr>
          <a:xfrm>
            <a:off x="5029197" y="2199030"/>
            <a:ext cx="2242461" cy="3539430"/>
          </a:xfrm>
          <a:prstGeom prst="rect">
            <a:avLst/>
          </a:prstGeom>
          <a:noFill/>
        </p:spPr>
        <p:txBody>
          <a:bodyPr wrap="square" rtlCol="0">
            <a:spAutoFit/>
          </a:bodyPr>
          <a:lstStyle/>
          <a:p>
            <a:r>
              <a:rPr lang="en-US" sz="2800" dirty="0" smtClean="0">
                <a:solidFill>
                  <a:schemeClr val="bg1"/>
                </a:solidFill>
              </a:rPr>
              <a:t>Musical Pitch </a:t>
            </a:r>
            <a:r>
              <a:rPr lang="en-US" sz="2800" dirty="0">
                <a:solidFill>
                  <a:schemeClr val="bg1"/>
                </a:solidFill>
              </a:rPr>
              <a:t>Detection using Machine Learning Algorithm. (Bianca, 2014)</a:t>
            </a:r>
          </a:p>
        </p:txBody>
      </p:sp>
      <p:sp>
        <p:nvSpPr>
          <p:cNvPr id="19" name="TextBox 18"/>
          <p:cNvSpPr txBox="1"/>
          <p:nvPr/>
        </p:nvSpPr>
        <p:spPr>
          <a:xfrm>
            <a:off x="7315198" y="2199030"/>
            <a:ext cx="2177140" cy="3539430"/>
          </a:xfrm>
          <a:prstGeom prst="rect">
            <a:avLst/>
          </a:prstGeom>
          <a:noFill/>
        </p:spPr>
        <p:txBody>
          <a:bodyPr wrap="square" rtlCol="0">
            <a:spAutoFit/>
          </a:bodyPr>
          <a:lstStyle/>
          <a:p>
            <a:r>
              <a:rPr lang="en-US" sz="2800" dirty="0" smtClean="0">
                <a:solidFill>
                  <a:schemeClr val="bg1"/>
                </a:solidFill>
              </a:rPr>
              <a:t>SONIC</a:t>
            </a:r>
            <a:r>
              <a:rPr lang="en-US" sz="2800" dirty="0">
                <a:solidFill>
                  <a:schemeClr val="bg1"/>
                </a:solidFill>
              </a:rPr>
              <a:t>: Transcription of Polyphonic Piano Music with Neural Networks (</a:t>
            </a:r>
            <a:r>
              <a:rPr lang="en-US" sz="2800" dirty="0" err="1">
                <a:solidFill>
                  <a:schemeClr val="bg1"/>
                </a:solidFill>
              </a:rPr>
              <a:t>Marolt</a:t>
            </a:r>
            <a:r>
              <a:rPr lang="en-US" sz="2800" dirty="0">
                <a:solidFill>
                  <a:schemeClr val="bg1"/>
                </a:solidFill>
              </a:rPr>
              <a:t>, 2000)</a:t>
            </a:r>
          </a:p>
        </p:txBody>
      </p:sp>
      <p:sp>
        <p:nvSpPr>
          <p:cNvPr id="20" name="TextBox 19"/>
          <p:cNvSpPr txBox="1"/>
          <p:nvPr/>
        </p:nvSpPr>
        <p:spPr>
          <a:xfrm>
            <a:off x="9557656" y="2199030"/>
            <a:ext cx="2242458" cy="3108543"/>
          </a:xfrm>
          <a:prstGeom prst="rect">
            <a:avLst/>
          </a:prstGeom>
          <a:noFill/>
        </p:spPr>
        <p:txBody>
          <a:bodyPr wrap="square" rtlCol="0">
            <a:spAutoFit/>
          </a:bodyPr>
          <a:lstStyle/>
          <a:p>
            <a:r>
              <a:rPr lang="en-US" sz="2800" dirty="0" smtClean="0">
                <a:solidFill>
                  <a:schemeClr val="bg1"/>
                </a:solidFill>
              </a:rPr>
              <a:t>Pitch </a:t>
            </a:r>
            <a:r>
              <a:rPr lang="en-US" sz="2800" dirty="0">
                <a:solidFill>
                  <a:schemeClr val="bg1"/>
                </a:solidFill>
              </a:rPr>
              <a:t>Detection In Polyphonic Music Using Instrument Tone Models (</a:t>
            </a:r>
            <a:r>
              <a:rPr lang="en-US" sz="2800" dirty="0" err="1">
                <a:solidFill>
                  <a:schemeClr val="bg1"/>
                </a:solidFill>
              </a:rPr>
              <a:t>YiPeng</a:t>
            </a:r>
            <a:r>
              <a:rPr lang="en-US" sz="2800" dirty="0">
                <a:solidFill>
                  <a:schemeClr val="bg1"/>
                </a:solidFill>
              </a:rPr>
              <a:t> Li)</a:t>
            </a:r>
          </a:p>
        </p:txBody>
      </p:sp>
      <p:sp>
        <p:nvSpPr>
          <p:cNvPr id="21" name="Diagonal Stripe 20"/>
          <p:cNvSpPr/>
          <p:nvPr/>
        </p:nvSpPr>
        <p:spPr>
          <a:xfrm>
            <a:off x="0" y="0"/>
            <a:ext cx="996043" cy="816429"/>
          </a:xfrm>
          <a:prstGeom prst="diagStripe">
            <a:avLst/>
          </a:prstGeom>
          <a:solidFill>
            <a:srgbClr val="FFCEAF"/>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41674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Pentagon 2"/>
          <p:cNvSpPr/>
          <p:nvPr/>
        </p:nvSpPr>
        <p:spPr>
          <a:xfrm>
            <a:off x="0" y="0"/>
            <a:ext cx="12192000" cy="6858000"/>
          </a:xfrm>
          <a:prstGeom prst="homePlat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3"/>
          <p:cNvSpPr/>
          <p:nvPr/>
        </p:nvSpPr>
        <p:spPr>
          <a:xfrm>
            <a:off x="0" y="0"/>
            <a:ext cx="12050486" cy="6858000"/>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0" y="12246"/>
            <a:ext cx="11919857" cy="6858000"/>
          </a:xfrm>
          <a:prstGeom prst="homePlat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714339125"/>
              </p:ext>
            </p:extLst>
          </p:nvPr>
        </p:nvGraphicFramePr>
        <p:xfrm>
          <a:off x="203199" y="472851"/>
          <a:ext cx="8369300" cy="5936791"/>
        </p:xfrm>
        <a:graphic>
          <a:graphicData uri="http://schemas.openxmlformats.org/drawingml/2006/table">
            <a:tbl>
              <a:tblPr firstRow="1" bandRow="1">
                <a:tableStyleId>{8A107856-5554-42FB-B03E-39F5DBC370BA}</a:tableStyleId>
              </a:tblPr>
              <a:tblGrid>
                <a:gridCol w="1673860">
                  <a:extLst>
                    <a:ext uri="{9D8B030D-6E8A-4147-A177-3AD203B41FA5}">
                      <a16:colId xmlns:a16="http://schemas.microsoft.com/office/drawing/2014/main" val="2227104119"/>
                    </a:ext>
                  </a:extLst>
                </a:gridCol>
                <a:gridCol w="1673860">
                  <a:extLst>
                    <a:ext uri="{9D8B030D-6E8A-4147-A177-3AD203B41FA5}">
                      <a16:colId xmlns:a16="http://schemas.microsoft.com/office/drawing/2014/main" val="2108095256"/>
                    </a:ext>
                  </a:extLst>
                </a:gridCol>
                <a:gridCol w="1673860">
                  <a:extLst>
                    <a:ext uri="{9D8B030D-6E8A-4147-A177-3AD203B41FA5}">
                      <a16:colId xmlns:a16="http://schemas.microsoft.com/office/drawing/2014/main" val="1209641317"/>
                    </a:ext>
                  </a:extLst>
                </a:gridCol>
                <a:gridCol w="1673860">
                  <a:extLst>
                    <a:ext uri="{9D8B030D-6E8A-4147-A177-3AD203B41FA5}">
                      <a16:colId xmlns:a16="http://schemas.microsoft.com/office/drawing/2014/main" val="3265158912"/>
                    </a:ext>
                  </a:extLst>
                </a:gridCol>
                <a:gridCol w="1673860">
                  <a:extLst>
                    <a:ext uri="{9D8B030D-6E8A-4147-A177-3AD203B41FA5}">
                      <a16:colId xmlns:a16="http://schemas.microsoft.com/office/drawing/2014/main" val="2459825478"/>
                    </a:ext>
                  </a:extLst>
                </a:gridCol>
              </a:tblGrid>
              <a:tr h="473526">
                <a:tc>
                  <a:txBody>
                    <a:bodyPr/>
                    <a:lstStyle/>
                    <a:p>
                      <a:pPr algn="ctr"/>
                      <a:r>
                        <a:rPr lang="en-US" dirty="0" smtClean="0"/>
                        <a:t>Techniques</a:t>
                      </a:r>
                      <a:endParaRPr lang="en-US" dirty="0"/>
                    </a:p>
                  </a:txBody>
                  <a:tcPr/>
                </a:tc>
                <a:tc>
                  <a:txBody>
                    <a:bodyPr/>
                    <a:lstStyle/>
                    <a:p>
                      <a:pPr algn="ctr"/>
                      <a:r>
                        <a:rPr lang="en-US" dirty="0" smtClean="0"/>
                        <a:t>Accuracies</a:t>
                      </a:r>
                      <a:endParaRPr lang="en-US" dirty="0"/>
                    </a:p>
                  </a:txBody>
                  <a:tcPr/>
                </a:tc>
                <a:tc>
                  <a:txBody>
                    <a:bodyPr/>
                    <a:lstStyle/>
                    <a:p>
                      <a:pPr algn="ctr"/>
                      <a:r>
                        <a:rPr lang="en-US" dirty="0" smtClean="0"/>
                        <a:t>Drawback</a:t>
                      </a:r>
                      <a:endParaRPr lang="en-US" dirty="0"/>
                    </a:p>
                  </a:txBody>
                  <a:tcPr/>
                </a:tc>
                <a:tc>
                  <a:txBody>
                    <a:bodyPr/>
                    <a:lstStyle/>
                    <a:p>
                      <a:pPr algn="ctr"/>
                      <a:r>
                        <a:rPr lang="en-US" dirty="0" smtClean="0"/>
                        <a:t>Tools</a:t>
                      </a:r>
                      <a:endParaRPr lang="en-US" dirty="0"/>
                    </a:p>
                  </a:txBody>
                  <a:tcPr/>
                </a:tc>
                <a:tc>
                  <a:txBody>
                    <a:bodyPr/>
                    <a:lstStyle/>
                    <a:p>
                      <a:pPr algn="ctr"/>
                      <a:r>
                        <a:rPr lang="en-US" dirty="0" smtClean="0"/>
                        <a:t>Data</a:t>
                      </a:r>
                      <a:endParaRPr lang="en-US" dirty="0"/>
                    </a:p>
                  </a:txBody>
                  <a:tcPr/>
                </a:tc>
                <a:extLst>
                  <a:ext uri="{0D108BD9-81ED-4DB2-BD59-A6C34878D82A}">
                    <a16:rowId xmlns:a16="http://schemas.microsoft.com/office/drawing/2014/main" val="1482439623"/>
                  </a:ext>
                </a:extLst>
              </a:tr>
              <a:tr h="1092653">
                <a:tc>
                  <a:txBody>
                    <a:bodyPr/>
                    <a:lstStyle/>
                    <a:p>
                      <a:pPr algn="ctr"/>
                      <a:r>
                        <a:rPr lang="en-US" dirty="0" smtClean="0"/>
                        <a:t>ANN</a:t>
                      </a:r>
                      <a:endParaRPr lang="en-US" dirty="0"/>
                    </a:p>
                  </a:txBody>
                  <a:tcPr/>
                </a:tc>
                <a:tc>
                  <a:txBody>
                    <a:bodyPr/>
                    <a:lstStyle/>
                    <a:p>
                      <a:pPr algn="ctr"/>
                      <a:r>
                        <a:rPr lang="en-US" dirty="0" smtClean="0"/>
                        <a:t>97.5%</a:t>
                      </a:r>
                      <a:endParaRPr lang="en-US" dirty="0"/>
                    </a:p>
                  </a:txBody>
                  <a:tcPr/>
                </a:tc>
                <a:tc>
                  <a:txBody>
                    <a:bodyPr/>
                    <a:lstStyle/>
                    <a:p>
                      <a:r>
                        <a:rPr lang="en-US" dirty="0" smtClean="0"/>
                        <a:t>Noise as</a:t>
                      </a:r>
                      <a:r>
                        <a:rPr lang="en-US" baseline="0" dirty="0" smtClean="0"/>
                        <a:t> interference</a:t>
                      </a:r>
                      <a:endParaRPr lang="en-US" dirty="0"/>
                    </a:p>
                  </a:txBody>
                  <a:tcPr/>
                </a:tc>
                <a:tc>
                  <a:txBody>
                    <a:bodyPr/>
                    <a:lstStyle/>
                    <a:p>
                      <a:r>
                        <a:rPr lang="en-US" dirty="0" smtClean="0"/>
                        <a:t>Neural Lab</a:t>
                      </a:r>
                      <a:endParaRPr lang="en-US" dirty="0"/>
                    </a:p>
                  </a:txBody>
                  <a:tcPr/>
                </a:tc>
                <a:tc>
                  <a:txBody>
                    <a:bodyPr/>
                    <a:lstStyle/>
                    <a:p>
                      <a:r>
                        <a:rPr lang="en-US" dirty="0" smtClean="0"/>
                        <a:t>Open source</a:t>
                      </a:r>
                      <a:r>
                        <a:rPr lang="en-US" baseline="0" dirty="0" smtClean="0"/>
                        <a:t> database</a:t>
                      </a:r>
                      <a:endParaRPr lang="en-US" dirty="0"/>
                    </a:p>
                  </a:txBody>
                  <a:tcPr/>
                </a:tc>
                <a:extLst>
                  <a:ext uri="{0D108BD9-81ED-4DB2-BD59-A6C34878D82A}">
                    <a16:rowId xmlns:a16="http://schemas.microsoft.com/office/drawing/2014/main" val="2003774959"/>
                  </a:ext>
                </a:extLst>
              </a:tr>
              <a:tr h="1092653">
                <a:tc>
                  <a:txBody>
                    <a:bodyPr/>
                    <a:lstStyle/>
                    <a:p>
                      <a:pPr algn="ctr"/>
                      <a:r>
                        <a:rPr lang="en-US" dirty="0" smtClean="0"/>
                        <a:t>YIN</a:t>
                      </a:r>
                      <a:r>
                        <a:rPr lang="en-US" baseline="0" dirty="0" smtClean="0"/>
                        <a:t> Algorithm</a:t>
                      </a:r>
                      <a:endParaRPr lang="en-US" dirty="0"/>
                    </a:p>
                  </a:txBody>
                  <a:tcPr/>
                </a:tc>
                <a:tc>
                  <a:txBody>
                    <a:bodyPr/>
                    <a:lstStyle/>
                    <a:p>
                      <a:pPr algn="ctr"/>
                      <a:r>
                        <a:rPr lang="en-US" dirty="0" smtClean="0"/>
                        <a:t>96.88%</a:t>
                      </a:r>
                      <a:endParaRPr lang="en-US" dirty="0"/>
                    </a:p>
                  </a:txBody>
                  <a:tcPr/>
                </a:tc>
                <a:tc>
                  <a:txBody>
                    <a:bodyPr/>
                    <a:lstStyle/>
                    <a:p>
                      <a:r>
                        <a:rPr lang="en-US" dirty="0" smtClean="0"/>
                        <a:t>Not stable</a:t>
                      </a:r>
                      <a:endParaRPr lang="en-US" dirty="0"/>
                    </a:p>
                  </a:txBody>
                  <a:tcPr/>
                </a:tc>
                <a:tc>
                  <a:txBody>
                    <a:bodyPr/>
                    <a:lstStyle/>
                    <a:p>
                      <a:pPr algn="ctr"/>
                      <a:endParaRPr lang="en-US" dirty="0"/>
                    </a:p>
                  </a:txBody>
                  <a:tcPr/>
                </a:tc>
                <a:tc>
                  <a:txBody>
                    <a:bodyPr/>
                    <a:lstStyle/>
                    <a:p>
                      <a:r>
                        <a:rPr lang="en-US" dirty="0" smtClean="0"/>
                        <a:t>Audio Records</a:t>
                      </a:r>
                      <a:endParaRPr lang="en-US" dirty="0"/>
                    </a:p>
                  </a:txBody>
                  <a:tcPr/>
                </a:tc>
                <a:extLst>
                  <a:ext uri="{0D108BD9-81ED-4DB2-BD59-A6C34878D82A}">
                    <a16:rowId xmlns:a16="http://schemas.microsoft.com/office/drawing/2014/main" val="2625797266"/>
                  </a:ext>
                </a:extLst>
              </a:tr>
              <a:tr h="1092653">
                <a:tc>
                  <a:txBody>
                    <a:bodyPr/>
                    <a:lstStyle/>
                    <a:p>
                      <a:pPr algn="ctr"/>
                      <a:r>
                        <a:rPr lang="en-US" dirty="0" smtClean="0"/>
                        <a:t>SVM</a:t>
                      </a:r>
                      <a:endParaRPr lang="en-US" dirty="0"/>
                    </a:p>
                  </a:txBody>
                  <a:tcPr/>
                </a:tc>
                <a:tc>
                  <a:txBody>
                    <a:bodyPr/>
                    <a:lstStyle/>
                    <a:p>
                      <a:pPr algn="ctr"/>
                      <a:r>
                        <a:rPr lang="en-US" dirty="0" smtClean="0"/>
                        <a:t>67.7%</a:t>
                      </a:r>
                      <a:endParaRPr lang="en-US" dirty="0"/>
                    </a:p>
                  </a:txBody>
                  <a:tcPr/>
                </a:tc>
                <a:tc>
                  <a:txBody>
                    <a:bodyPr/>
                    <a:lstStyle/>
                    <a:p>
                      <a:endParaRPr lang="en-US" dirty="0"/>
                    </a:p>
                  </a:txBody>
                  <a:tcPr/>
                </a:tc>
                <a:tc>
                  <a:txBody>
                    <a:bodyPr/>
                    <a:lstStyle/>
                    <a:p>
                      <a:r>
                        <a:rPr lang="en-US" dirty="0" smtClean="0"/>
                        <a:t>NB &amp; LR</a:t>
                      </a:r>
                      <a:endParaRPr lang="en-US" dirty="0"/>
                    </a:p>
                  </a:txBody>
                  <a:tcPr/>
                </a:tc>
                <a:tc>
                  <a:txBody>
                    <a:bodyPr/>
                    <a:lstStyle/>
                    <a:p>
                      <a:r>
                        <a:rPr lang="en-US" dirty="0" smtClean="0"/>
                        <a:t>Versatile music dataset</a:t>
                      </a:r>
                      <a:endParaRPr lang="en-US" dirty="0"/>
                    </a:p>
                  </a:txBody>
                  <a:tcPr/>
                </a:tc>
                <a:extLst>
                  <a:ext uri="{0D108BD9-81ED-4DB2-BD59-A6C34878D82A}">
                    <a16:rowId xmlns:a16="http://schemas.microsoft.com/office/drawing/2014/main" val="3567547797"/>
                  </a:ext>
                </a:extLst>
              </a:tr>
              <a:tr h="1092653">
                <a:tc>
                  <a:txBody>
                    <a:bodyPr/>
                    <a:lstStyle/>
                    <a:p>
                      <a:pPr algn="ctr"/>
                      <a:r>
                        <a:rPr lang="en-US" dirty="0" smtClean="0"/>
                        <a:t>TDNN</a:t>
                      </a:r>
                      <a:endParaRPr lang="en-US" dirty="0"/>
                    </a:p>
                  </a:txBody>
                  <a:tcPr/>
                </a:tc>
                <a:tc>
                  <a:txBody>
                    <a:bodyPr/>
                    <a:lstStyle/>
                    <a:p>
                      <a:pPr algn="ctr"/>
                      <a:r>
                        <a:rPr lang="en-US" dirty="0" smtClean="0"/>
                        <a:t>92.79%</a:t>
                      </a:r>
                      <a:endParaRPr lang="en-US" dirty="0"/>
                    </a:p>
                  </a:txBody>
                  <a:tcPr/>
                </a:tc>
                <a:tc>
                  <a:txBody>
                    <a:bodyPr/>
                    <a:lstStyle/>
                    <a:p>
                      <a:r>
                        <a:rPr lang="en-US" dirty="0" smtClean="0"/>
                        <a:t>Lower octave may cause poor performance</a:t>
                      </a:r>
                      <a:endParaRPr lang="en-US" dirty="0"/>
                    </a:p>
                  </a:txBody>
                  <a:tcPr/>
                </a:tc>
                <a:tc>
                  <a:txBody>
                    <a:bodyPr/>
                    <a:lstStyle/>
                    <a:p>
                      <a:r>
                        <a:rPr lang="en-US" dirty="0" smtClean="0"/>
                        <a:t>SONIC</a:t>
                      </a:r>
                      <a:endParaRPr lang="en-US" dirty="0"/>
                    </a:p>
                  </a:txBody>
                  <a:tcPr/>
                </a:tc>
                <a:tc>
                  <a:txBody>
                    <a:bodyPr/>
                    <a:lstStyle/>
                    <a:p>
                      <a:r>
                        <a:rPr lang="en-US" dirty="0" smtClean="0"/>
                        <a:t>CD-ROM</a:t>
                      </a:r>
                      <a:endParaRPr lang="en-US" dirty="0"/>
                    </a:p>
                  </a:txBody>
                  <a:tcPr/>
                </a:tc>
                <a:extLst>
                  <a:ext uri="{0D108BD9-81ED-4DB2-BD59-A6C34878D82A}">
                    <a16:rowId xmlns:a16="http://schemas.microsoft.com/office/drawing/2014/main" val="905928050"/>
                  </a:ext>
                </a:extLst>
              </a:tr>
              <a:tr h="1092653">
                <a:tc>
                  <a:txBody>
                    <a:bodyPr/>
                    <a:lstStyle/>
                    <a:p>
                      <a:pPr algn="ctr"/>
                      <a:r>
                        <a:rPr lang="en-US" dirty="0" smtClean="0"/>
                        <a:t>HMM</a:t>
                      </a:r>
                      <a:endParaRPr lang="en-US" dirty="0"/>
                    </a:p>
                  </a:txBody>
                  <a:tcPr/>
                </a:tc>
                <a:tc>
                  <a:txBody>
                    <a:bodyPr/>
                    <a:lstStyle/>
                    <a:p>
                      <a:pPr algn="ctr"/>
                      <a:r>
                        <a:rPr lang="en-US" dirty="0" smtClean="0"/>
                        <a:t>92.2%</a:t>
                      </a:r>
                      <a:endParaRPr lang="en-US" dirty="0"/>
                    </a:p>
                  </a:txBody>
                  <a:tcPr/>
                </a:tc>
                <a:tc>
                  <a:txBody>
                    <a:bodyPr/>
                    <a:lstStyle/>
                    <a:p>
                      <a:r>
                        <a:rPr lang="en-US" dirty="0" smtClean="0"/>
                        <a:t>Lower SNR may cause performance</a:t>
                      </a:r>
                      <a:endParaRPr lang="en-US" dirty="0"/>
                    </a:p>
                  </a:txBody>
                  <a:tcPr/>
                </a:tc>
                <a:tc>
                  <a:txBody>
                    <a:bodyPr/>
                    <a:lstStyle/>
                    <a:p>
                      <a:r>
                        <a:rPr lang="en-US" dirty="0" smtClean="0"/>
                        <a:t>HMM MATLAB</a:t>
                      </a:r>
                      <a:endParaRPr lang="en-US" dirty="0"/>
                    </a:p>
                  </a:txBody>
                  <a:tcPr/>
                </a:tc>
                <a:tc>
                  <a:txBody>
                    <a:bodyPr/>
                    <a:lstStyle/>
                    <a:p>
                      <a:r>
                        <a:rPr lang="en-US" dirty="0" smtClean="0"/>
                        <a:t>Records from instruments</a:t>
                      </a:r>
                      <a:endParaRPr lang="en-US" dirty="0"/>
                    </a:p>
                  </a:txBody>
                  <a:tcPr/>
                </a:tc>
                <a:extLst>
                  <a:ext uri="{0D108BD9-81ED-4DB2-BD59-A6C34878D82A}">
                    <a16:rowId xmlns:a16="http://schemas.microsoft.com/office/drawing/2014/main" val="1248623237"/>
                  </a:ext>
                </a:extLst>
              </a:tr>
            </a:tbl>
          </a:graphicData>
        </a:graphic>
      </p:graphicFrame>
      <p:sp>
        <p:nvSpPr>
          <p:cNvPr id="8" name="Round Single Corner Rectangle 7"/>
          <p:cNvSpPr/>
          <p:nvPr/>
        </p:nvSpPr>
        <p:spPr>
          <a:xfrm>
            <a:off x="8577943" y="2992210"/>
            <a:ext cx="3477985" cy="898071"/>
          </a:xfrm>
          <a:prstGeom prst="round1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Comic Sans MS" panose="030F0702030302020204" pitchFamily="66" charset="0"/>
              </a:rPr>
              <a:t>COMPARISON</a:t>
            </a:r>
            <a:endParaRPr lang="en-US" sz="3600" dirty="0">
              <a:solidFill>
                <a:schemeClr val="tx1"/>
              </a:solidFill>
              <a:latin typeface="Comic Sans MS" panose="030F0702030302020204" pitchFamily="66" charset="0"/>
            </a:endParaRPr>
          </a:p>
        </p:txBody>
      </p:sp>
      <p:sp>
        <p:nvSpPr>
          <p:cNvPr id="10" name="TextBox 9"/>
          <p:cNvSpPr txBox="1"/>
          <p:nvPr/>
        </p:nvSpPr>
        <p:spPr>
          <a:xfrm>
            <a:off x="5861958" y="2057400"/>
            <a:ext cx="326571" cy="369332"/>
          </a:xfrm>
          <a:prstGeom prst="rect">
            <a:avLst/>
          </a:prstGeom>
          <a:noFill/>
        </p:spPr>
        <p:txBody>
          <a:bodyPr wrap="square" rtlCol="0">
            <a:spAutoFit/>
          </a:bodyPr>
          <a:lstStyle/>
          <a:p>
            <a:r>
              <a:rPr lang="en-US" dirty="0" smtClean="0"/>
              <a:t>-</a:t>
            </a:r>
            <a:endParaRPr lang="en-US" dirty="0"/>
          </a:p>
        </p:txBody>
      </p:sp>
      <p:sp>
        <p:nvSpPr>
          <p:cNvPr id="11" name="TextBox 10"/>
          <p:cNvSpPr txBox="1"/>
          <p:nvPr/>
        </p:nvSpPr>
        <p:spPr>
          <a:xfrm>
            <a:off x="4224564" y="3256581"/>
            <a:ext cx="326571"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2479999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0" y="0"/>
            <a:ext cx="12192000" cy="685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783770" y="424543"/>
            <a:ext cx="7903029" cy="849086"/>
          </a:xfrm>
          <a:prstGeom prst="round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98070" y="525920"/>
            <a:ext cx="8507187" cy="646331"/>
          </a:xfrm>
          <a:prstGeom prst="rect">
            <a:avLst/>
          </a:prstGeom>
          <a:noFill/>
        </p:spPr>
        <p:txBody>
          <a:bodyPr wrap="square" rtlCol="0">
            <a:spAutoFit/>
          </a:bodyPr>
          <a:lstStyle/>
          <a:p>
            <a:r>
              <a:rPr lang="en-US" sz="3600" dirty="0" smtClean="0">
                <a:latin typeface="Comic Sans MS" panose="030F0702030302020204" pitchFamily="66" charset="0"/>
              </a:rPr>
              <a:t>ANNs (Artificial Neural Networks)</a:t>
            </a:r>
            <a:endParaRPr lang="en-US" sz="3600" dirty="0">
              <a:latin typeface="Comic Sans MS" panose="030F0702030302020204" pitchFamily="66" charset="0"/>
            </a:endParaRPr>
          </a:p>
        </p:txBody>
      </p:sp>
      <p:pic>
        <p:nvPicPr>
          <p:cNvPr id="6" name="Picture 5"/>
          <p:cNvPicPr>
            <a:picLocks noChangeAspect="1"/>
          </p:cNvPicPr>
          <p:nvPr/>
        </p:nvPicPr>
        <p:blipFill>
          <a:blip r:embed="rId3"/>
          <a:stretch>
            <a:fillRect/>
          </a:stretch>
        </p:blipFill>
        <p:spPr>
          <a:xfrm>
            <a:off x="6500182" y="1939226"/>
            <a:ext cx="4301412" cy="3847546"/>
          </a:xfrm>
          <a:prstGeom prst="rect">
            <a:avLst/>
          </a:prstGeom>
        </p:spPr>
      </p:pic>
      <p:sp>
        <p:nvSpPr>
          <p:cNvPr id="7" name="TextBox 6"/>
          <p:cNvSpPr txBox="1"/>
          <p:nvPr/>
        </p:nvSpPr>
        <p:spPr>
          <a:xfrm>
            <a:off x="653144" y="2524023"/>
            <a:ext cx="4637314" cy="1477328"/>
          </a:xfrm>
          <a:prstGeom prst="rect">
            <a:avLst/>
          </a:prstGeom>
          <a:noFill/>
        </p:spPr>
        <p:txBody>
          <a:bodyPr wrap="square" rtlCol="0">
            <a:spAutoFit/>
          </a:bodyPr>
          <a:lstStyle/>
          <a:p>
            <a:pPr marL="285750" indent="-285750">
              <a:buFontTx/>
              <a:buChar char="-"/>
            </a:pPr>
            <a:r>
              <a:rPr lang="en-US" dirty="0" smtClean="0">
                <a:latin typeface="Bahnschrift" panose="020B0502040204020203" pitchFamily="34" charset="0"/>
              </a:rPr>
              <a:t>Formed from hundreds of single units</a:t>
            </a:r>
          </a:p>
          <a:p>
            <a:pPr marL="285750" indent="-285750">
              <a:buFontTx/>
              <a:buChar char="-"/>
            </a:pPr>
            <a:r>
              <a:rPr lang="en-US" dirty="0" smtClean="0">
                <a:latin typeface="Bahnschrift" panose="020B0502040204020203" pitchFamily="34" charset="0"/>
              </a:rPr>
              <a:t>Connected</a:t>
            </a:r>
            <a:r>
              <a:rPr lang="en-US" dirty="0">
                <a:latin typeface="Bahnschrift" panose="020B0502040204020203" pitchFamily="34" charset="0"/>
              </a:rPr>
              <a:t> </a:t>
            </a:r>
            <a:r>
              <a:rPr lang="en-US" dirty="0" smtClean="0">
                <a:latin typeface="Bahnschrift" panose="020B0502040204020203" pitchFamily="34" charset="0"/>
              </a:rPr>
              <a:t>with weights</a:t>
            </a:r>
          </a:p>
          <a:p>
            <a:pPr marL="285750" indent="-285750">
              <a:buFontTx/>
              <a:buChar char="-"/>
            </a:pPr>
            <a:r>
              <a:rPr lang="en-US" dirty="0" smtClean="0">
                <a:latin typeface="Bahnschrift" panose="020B0502040204020203" pitchFamily="34" charset="0"/>
              </a:rPr>
              <a:t>Build neural structure</a:t>
            </a:r>
          </a:p>
          <a:p>
            <a:pPr marL="285750" indent="-285750">
              <a:buFontTx/>
              <a:buChar char="-"/>
            </a:pPr>
            <a:r>
              <a:rPr lang="en-US" dirty="0" err="1" smtClean="0">
                <a:latin typeface="Bahnschrift" panose="020B0502040204020203" pitchFamily="34" charset="0"/>
              </a:rPr>
              <a:t>Organised</a:t>
            </a:r>
            <a:r>
              <a:rPr lang="en-US" dirty="0" smtClean="0">
                <a:latin typeface="Bahnschrift" panose="020B0502040204020203" pitchFamily="34" charset="0"/>
              </a:rPr>
              <a:t> in layers</a:t>
            </a:r>
          </a:p>
          <a:p>
            <a:pPr marL="285750" indent="-285750">
              <a:buFontTx/>
              <a:buChar char="-"/>
            </a:pPr>
            <a:r>
              <a:rPr lang="en-US" dirty="0" smtClean="0">
                <a:latin typeface="Bahnschrift" panose="020B0502040204020203" pitchFamily="34" charset="0"/>
              </a:rPr>
              <a:t>Included 3 layers (input, hidden, output)</a:t>
            </a:r>
          </a:p>
        </p:txBody>
      </p:sp>
      <p:sp>
        <p:nvSpPr>
          <p:cNvPr id="8" name="Pentagon 7"/>
          <p:cNvSpPr/>
          <p:nvPr/>
        </p:nvSpPr>
        <p:spPr>
          <a:xfrm>
            <a:off x="653144" y="1619320"/>
            <a:ext cx="3551462" cy="639813"/>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53144" y="1612802"/>
            <a:ext cx="3551461" cy="1200329"/>
          </a:xfrm>
          <a:prstGeom prst="rect">
            <a:avLst/>
          </a:prstGeom>
          <a:noFill/>
        </p:spPr>
        <p:txBody>
          <a:bodyPr wrap="square" rtlCol="0">
            <a:spAutoFit/>
          </a:bodyPr>
          <a:lstStyle/>
          <a:p>
            <a:r>
              <a:rPr lang="en-US" sz="3600" dirty="0" err="1" smtClean="0">
                <a:solidFill>
                  <a:schemeClr val="bg1"/>
                </a:solidFill>
                <a:latin typeface="Comic Sans MS" panose="030F0702030302020204" pitchFamily="66" charset="0"/>
              </a:rPr>
              <a:t>Characteristicss</a:t>
            </a:r>
            <a:endParaRPr lang="en-US" sz="3600" dirty="0">
              <a:solidFill>
                <a:schemeClr val="bg1"/>
              </a:solidFill>
              <a:latin typeface="Comic Sans MS" panose="030F0702030302020204" pitchFamily="66" charset="0"/>
            </a:endParaRPr>
          </a:p>
        </p:txBody>
      </p:sp>
      <p:sp>
        <p:nvSpPr>
          <p:cNvPr id="18" name="Pentagon 17"/>
          <p:cNvSpPr/>
          <p:nvPr/>
        </p:nvSpPr>
        <p:spPr>
          <a:xfrm>
            <a:off x="653144" y="4282102"/>
            <a:ext cx="3551462" cy="639813"/>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83771" y="4275584"/>
            <a:ext cx="3147444" cy="646331"/>
          </a:xfrm>
          <a:prstGeom prst="rect">
            <a:avLst/>
          </a:prstGeom>
          <a:noFill/>
        </p:spPr>
        <p:txBody>
          <a:bodyPr wrap="square" rtlCol="0">
            <a:spAutoFit/>
          </a:bodyPr>
          <a:lstStyle/>
          <a:p>
            <a:r>
              <a:rPr lang="en-US" sz="3600" dirty="0" err="1" smtClean="0">
                <a:solidFill>
                  <a:schemeClr val="bg1"/>
                </a:solidFill>
                <a:latin typeface="Comic Sans MS" panose="030F0702030302020204" pitchFamily="66" charset="0"/>
              </a:rPr>
              <a:t>Propertise</a:t>
            </a:r>
            <a:endParaRPr lang="en-US" sz="3600" dirty="0">
              <a:solidFill>
                <a:schemeClr val="bg1"/>
              </a:solidFill>
              <a:latin typeface="Comic Sans MS" panose="030F0702030302020204" pitchFamily="66" charset="0"/>
            </a:endParaRPr>
          </a:p>
        </p:txBody>
      </p:sp>
      <p:sp>
        <p:nvSpPr>
          <p:cNvPr id="21" name="TextBox 20"/>
          <p:cNvSpPr txBox="1"/>
          <p:nvPr/>
        </p:nvSpPr>
        <p:spPr>
          <a:xfrm>
            <a:off x="653144" y="5189570"/>
            <a:ext cx="2106385" cy="923330"/>
          </a:xfrm>
          <a:prstGeom prst="rect">
            <a:avLst/>
          </a:prstGeom>
          <a:noFill/>
        </p:spPr>
        <p:txBody>
          <a:bodyPr wrap="square" rtlCol="0">
            <a:spAutoFit/>
          </a:bodyPr>
          <a:lstStyle/>
          <a:p>
            <a:pPr marL="285750" indent="-285750">
              <a:buFontTx/>
              <a:buChar char="-"/>
            </a:pPr>
            <a:r>
              <a:rPr lang="en-US" altLang="zh-CN" dirty="0" smtClean="0">
                <a:latin typeface="Bahnschrift" panose="020B0502040204020203" pitchFamily="34" charset="0"/>
              </a:rPr>
              <a:t>Trainability</a:t>
            </a:r>
          </a:p>
          <a:p>
            <a:pPr marL="285750" indent="-285750">
              <a:buFontTx/>
              <a:buChar char="-"/>
            </a:pPr>
            <a:r>
              <a:rPr lang="en-US" dirty="0" smtClean="0">
                <a:latin typeface="Bahnschrift" panose="020B0502040204020203" pitchFamily="34" charset="0"/>
              </a:rPr>
              <a:t>Generalization</a:t>
            </a:r>
          </a:p>
          <a:p>
            <a:pPr marL="285750" indent="-285750">
              <a:buFontTx/>
              <a:buChar char="-"/>
            </a:pPr>
            <a:r>
              <a:rPr lang="en-US" dirty="0" smtClean="0">
                <a:latin typeface="Bahnschrift" panose="020B0502040204020203" pitchFamily="34" charset="0"/>
              </a:rPr>
              <a:t>Nonlinearity</a:t>
            </a:r>
            <a:endParaRPr lang="en-US" dirty="0">
              <a:latin typeface="Bahnschrift" panose="020B0502040204020203" pitchFamily="34" charset="0"/>
            </a:endParaRPr>
          </a:p>
        </p:txBody>
      </p:sp>
      <p:sp>
        <p:nvSpPr>
          <p:cNvPr id="22" name="TextBox 21"/>
          <p:cNvSpPr txBox="1"/>
          <p:nvPr/>
        </p:nvSpPr>
        <p:spPr>
          <a:xfrm>
            <a:off x="2742135" y="5189570"/>
            <a:ext cx="2367642" cy="923330"/>
          </a:xfrm>
          <a:prstGeom prst="rect">
            <a:avLst/>
          </a:prstGeom>
          <a:noFill/>
        </p:spPr>
        <p:txBody>
          <a:bodyPr wrap="square" rtlCol="0">
            <a:spAutoFit/>
          </a:bodyPr>
          <a:lstStyle/>
          <a:p>
            <a:pPr marL="285750" indent="-285750">
              <a:buFontTx/>
              <a:buChar char="-"/>
            </a:pPr>
            <a:r>
              <a:rPr lang="en-US" dirty="0" smtClean="0">
                <a:latin typeface="Bahnschrift" panose="020B0502040204020203" pitchFamily="34" charset="0"/>
              </a:rPr>
              <a:t>Robustness</a:t>
            </a:r>
          </a:p>
          <a:p>
            <a:pPr marL="285750" indent="-285750">
              <a:buFontTx/>
              <a:buChar char="-"/>
            </a:pPr>
            <a:r>
              <a:rPr lang="en-US" dirty="0" smtClean="0">
                <a:latin typeface="Bahnschrift" panose="020B0502040204020203" pitchFamily="34" charset="0"/>
              </a:rPr>
              <a:t>Uniformity</a:t>
            </a:r>
          </a:p>
          <a:p>
            <a:pPr marL="285750" indent="-285750">
              <a:buFontTx/>
              <a:buChar char="-"/>
            </a:pPr>
            <a:r>
              <a:rPr lang="en-US" dirty="0" smtClean="0">
                <a:latin typeface="Bahnschrift" panose="020B0502040204020203" pitchFamily="34" charset="0"/>
              </a:rPr>
              <a:t>Parallelism</a:t>
            </a:r>
            <a:endParaRPr lang="en-US" dirty="0">
              <a:latin typeface="Bahnschrift" panose="020B0502040204020203" pitchFamily="34" charset="0"/>
            </a:endParaRPr>
          </a:p>
        </p:txBody>
      </p:sp>
    </p:spTree>
    <p:extLst>
      <p:ext uri="{BB962C8B-B14F-4D97-AF65-F5344CB8AC3E}">
        <p14:creationId xmlns:p14="http://schemas.microsoft.com/office/powerpoint/2010/main" val="4216397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0" y="0"/>
            <a:ext cx="12192000" cy="685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7470318" y="238609"/>
            <a:ext cx="3652157" cy="6380781"/>
          </a:xfrm>
          <a:prstGeom prst="rect">
            <a:avLst/>
          </a:prstGeom>
        </p:spPr>
      </p:pic>
      <p:sp>
        <p:nvSpPr>
          <p:cNvPr id="4" name="Rounded Rectangle 3"/>
          <p:cNvSpPr/>
          <p:nvPr/>
        </p:nvSpPr>
        <p:spPr>
          <a:xfrm>
            <a:off x="239485" y="2269671"/>
            <a:ext cx="7843158" cy="849086"/>
          </a:xfrm>
          <a:prstGeom prst="round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3785" y="2371048"/>
            <a:ext cx="8088086" cy="646331"/>
          </a:xfrm>
          <a:prstGeom prst="rect">
            <a:avLst/>
          </a:prstGeom>
          <a:noFill/>
        </p:spPr>
        <p:txBody>
          <a:bodyPr wrap="square" rtlCol="0">
            <a:spAutoFit/>
          </a:bodyPr>
          <a:lstStyle/>
          <a:p>
            <a:r>
              <a:rPr lang="en-US" sz="3600" dirty="0" smtClean="0">
                <a:latin typeface="Comic Sans MS" panose="030F0702030302020204" pitchFamily="66" charset="0"/>
              </a:rPr>
              <a:t>ANNs (Artificial Neural Networks)</a:t>
            </a:r>
            <a:endParaRPr lang="en-US" sz="3600" dirty="0">
              <a:latin typeface="Comic Sans MS" panose="030F0702030302020204" pitchFamily="66" charset="0"/>
            </a:endParaRPr>
          </a:p>
        </p:txBody>
      </p:sp>
      <p:sp>
        <p:nvSpPr>
          <p:cNvPr id="8" name="Pentagon 7"/>
          <p:cNvSpPr/>
          <p:nvPr/>
        </p:nvSpPr>
        <p:spPr>
          <a:xfrm>
            <a:off x="1773012" y="3584685"/>
            <a:ext cx="3551462" cy="639813"/>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903639" y="3578167"/>
            <a:ext cx="3849466" cy="646331"/>
          </a:xfrm>
          <a:prstGeom prst="rect">
            <a:avLst/>
          </a:prstGeom>
          <a:noFill/>
        </p:spPr>
        <p:txBody>
          <a:bodyPr wrap="square" rtlCol="0">
            <a:spAutoFit/>
          </a:bodyPr>
          <a:lstStyle/>
          <a:p>
            <a:r>
              <a:rPr lang="en-US" sz="3600" dirty="0" smtClean="0">
                <a:solidFill>
                  <a:schemeClr val="bg1"/>
                </a:solidFill>
                <a:latin typeface="Comic Sans MS" panose="030F0702030302020204" pitchFamily="66" charset="0"/>
              </a:rPr>
              <a:t>How it Works?</a:t>
            </a:r>
            <a:endParaRPr lang="en-US" sz="36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554035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9723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0" y="0"/>
            <a:ext cx="12192000" cy="6972301"/>
          </a:xfrm>
          <a:prstGeom prst="round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685800" y="375557"/>
            <a:ext cx="9715500" cy="1045028"/>
          </a:xfrm>
          <a:prstGeom prst="roundRect">
            <a:avLst/>
          </a:prstGeom>
          <a:solidFill>
            <a:srgbClr val="FFCEAF"/>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544128"/>
            <a:ext cx="8801100" cy="707886"/>
          </a:xfrm>
          <a:prstGeom prst="rect">
            <a:avLst/>
          </a:prstGeom>
          <a:noFill/>
        </p:spPr>
        <p:txBody>
          <a:bodyPr wrap="square" rtlCol="0">
            <a:spAutoFit/>
          </a:bodyPr>
          <a:lstStyle/>
          <a:p>
            <a:r>
              <a:rPr lang="en-US" sz="4000" dirty="0" smtClean="0">
                <a:latin typeface="Comic Sans MS" panose="030F0702030302020204" pitchFamily="66" charset="0"/>
              </a:rPr>
              <a:t>MLP (</a:t>
            </a:r>
            <a:r>
              <a:rPr lang="en-US" altLang="zh-CN" sz="4000" dirty="0" smtClean="0">
                <a:latin typeface="Comic Sans MS" panose="030F0702030302020204" pitchFamily="66" charset="0"/>
              </a:rPr>
              <a:t>Multilayer Perceptron)</a:t>
            </a:r>
            <a:endParaRPr lang="en-US" sz="4000" dirty="0">
              <a:latin typeface="Comic Sans MS" panose="030F0702030302020204" pitchFamily="66" charset="0"/>
            </a:endParaRPr>
          </a:p>
        </p:txBody>
      </p:sp>
      <p:sp>
        <p:nvSpPr>
          <p:cNvPr id="10" name="TextBox 9"/>
          <p:cNvSpPr txBox="1"/>
          <p:nvPr/>
        </p:nvSpPr>
        <p:spPr>
          <a:xfrm>
            <a:off x="628650" y="2306094"/>
            <a:ext cx="4914900" cy="1569660"/>
          </a:xfrm>
          <a:prstGeom prst="rect">
            <a:avLst/>
          </a:prstGeom>
          <a:noFill/>
        </p:spPr>
        <p:txBody>
          <a:bodyPr wrap="square" rtlCol="0">
            <a:spAutoFit/>
          </a:bodyPr>
          <a:lstStyle/>
          <a:p>
            <a:r>
              <a:rPr lang="en-US" sz="2400" dirty="0" smtClean="0">
                <a:latin typeface="Bahnschrift" panose="020B0502040204020203" pitchFamily="34" charset="0"/>
              </a:rPr>
              <a:t>A feedforward class of ANN. First and simplest type of ANN where contains multiple neurons arranged in layers.  </a:t>
            </a:r>
            <a:endParaRPr lang="en-US" sz="2400" dirty="0">
              <a:latin typeface="Bahnschrift" panose="020B0502040204020203" pitchFamily="34" charset="0"/>
            </a:endParaRPr>
          </a:p>
        </p:txBody>
      </p:sp>
      <p:sp>
        <p:nvSpPr>
          <p:cNvPr id="11" name="TextBox 10"/>
          <p:cNvSpPr txBox="1"/>
          <p:nvPr/>
        </p:nvSpPr>
        <p:spPr>
          <a:xfrm>
            <a:off x="685800" y="5143500"/>
            <a:ext cx="4572000" cy="1200329"/>
          </a:xfrm>
          <a:prstGeom prst="rect">
            <a:avLst/>
          </a:prstGeom>
          <a:noFill/>
        </p:spPr>
        <p:txBody>
          <a:bodyPr wrap="square" rtlCol="0">
            <a:spAutoFit/>
          </a:bodyPr>
          <a:lstStyle/>
          <a:p>
            <a:pPr marL="285750" indent="-285750">
              <a:buFontTx/>
              <a:buChar char="-"/>
            </a:pPr>
            <a:r>
              <a:rPr lang="en-US" sz="2400" dirty="0" smtClean="0">
                <a:latin typeface="Bahnschrift" panose="020B0502040204020203" pitchFamily="34" charset="0"/>
              </a:rPr>
              <a:t>Simplest model in ANN</a:t>
            </a:r>
          </a:p>
          <a:p>
            <a:pPr marL="285750" indent="-285750">
              <a:buFontTx/>
              <a:buChar char="-"/>
            </a:pPr>
            <a:r>
              <a:rPr lang="en-US" sz="2400" dirty="0" smtClean="0">
                <a:latin typeface="Bahnschrift" panose="020B0502040204020203" pitchFamily="34" charset="0"/>
              </a:rPr>
              <a:t>Ease to understand</a:t>
            </a:r>
          </a:p>
          <a:p>
            <a:pPr marL="285750" indent="-285750">
              <a:buFontTx/>
              <a:buChar char="-"/>
            </a:pPr>
            <a:r>
              <a:rPr lang="en-US" sz="2400" dirty="0" smtClean="0">
                <a:latin typeface="Bahnschrift" panose="020B0502040204020203" pitchFamily="34" charset="0"/>
              </a:rPr>
              <a:t>Least time to train</a:t>
            </a:r>
          </a:p>
        </p:txBody>
      </p:sp>
      <p:sp>
        <p:nvSpPr>
          <p:cNvPr id="14" name="Pentagon 13"/>
          <p:cNvSpPr/>
          <p:nvPr/>
        </p:nvSpPr>
        <p:spPr>
          <a:xfrm>
            <a:off x="653144" y="4282102"/>
            <a:ext cx="3629296" cy="639813"/>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53144" y="4275584"/>
            <a:ext cx="3324496" cy="646331"/>
          </a:xfrm>
          <a:prstGeom prst="rect">
            <a:avLst/>
          </a:prstGeom>
          <a:noFill/>
        </p:spPr>
        <p:txBody>
          <a:bodyPr wrap="square" rtlCol="0">
            <a:spAutoFit/>
          </a:bodyPr>
          <a:lstStyle/>
          <a:p>
            <a:r>
              <a:rPr lang="en-US" sz="3600" dirty="0" smtClean="0">
                <a:solidFill>
                  <a:schemeClr val="bg1"/>
                </a:solidFill>
                <a:latin typeface="Comic Sans MS" panose="030F0702030302020204" pitchFamily="66" charset="0"/>
              </a:rPr>
              <a:t>Why use this?</a:t>
            </a:r>
            <a:endParaRPr lang="en-US" sz="2800" dirty="0">
              <a:solidFill>
                <a:schemeClr val="bg1"/>
              </a:solidFill>
              <a:latin typeface="Comic Sans MS" panose="030F0702030302020204" pitchFamily="66" charset="0"/>
            </a:endParaRPr>
          </a:p>
        </p:txBody>
      </p:sp>
      <p:pic>
        <p:nvPicPr>
          <p:cNvPr id="1026" name="Picture 2" descr="Image result for mlp neural network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209799"/>
            <a:ext cx="464820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772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9723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0" y="0"/>
            <a:ext cx="12192000" cy="6972301"/>
          </a:xfrm>
          <a:prstGeom prst="round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685800" y="375557"/>
            <a:ext cx="9715500" cy="1045028"/>
          </a:xfrm>
          <a:prstGeom prst="roundRect">
            <a:avLst/>
          </a:prstGeom>
          <a:solidFill>
            <a:srgbClr val="FFCEAF"/>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544128"/>
            <a:ext cx="8801100" cy="707886"/>
          </a:xfrm>
          <a:prstGeom prst="rect">
            <a:avLst/>
          </a:prstGeom>
          <a:noFill/>
        </p:spPr>
        <p:txBody>
          <a:bodyPr wrap="square" rtlCol="0">
            <a:spAutoFit/>
          </a:bodyPr>
          <a:lstStyle/>
          <a:p>
            <a:r>
              <a:rPr lang="en-US" sz="4000" dirty="0" smtClean="0">
                <a:latin typeface="Comic Sans MS" panose="030F0702030302020204" pitchFamily="66" charset="0"/>
              </a:rPr>
              <a:t>Reference of Dataset</a:t>
            </a:r>
            <a:endParaRPr lang="en-US" sz="4000" dirty="0">
              <a:latin typeface="Comic Sans MS" panose="030F0702030302020204" pitchFamily="66" charset="0"/>
            </a:endParaRPr>
          </a:p>
        </p:txBody>
      </p:sp>
      <p:sp>
        <p:nvSpPr>
          <p:cNvPr id="10" name="TextBox 9"/>
          <p:cNvSpPr txBox="1"/>
          <p:nvPr/>
        </p:nvSpPr>
        <p:spPr>
          <a:xfrm>
            <a:off x="628650" y="2306094"/>
            <a:ext cx="9155430" cy="1938992"/>
          </a:xfrm>
          <a:prstGeom prst="rect">
            <a:avLst/>
          </a:prstGeom>
          <a:noFill/>
        </p:spPr>
        <p:txBody>
          <a:bodyPr wrap="square" rtlCol="0">
            <a:spAutoFit/>
          </a:bodyPr>
          <a:lstStyle/>
          <a:p>
            <a:r>
              <a:rPr lang="en-US" sz="2400" dirty="0" smtClean="0">
                <a:latin typeface="Bahnschrift" panose="020B0502040204020203" pitchFamily="34" charset="0"/>
              </a:rPr>
              <a:t>- Create in the context of Pablo project</a:t>
            </a:r>
          </a:p>
          <a:p>
            <a:r>
              <a:rPr lang="en-US" sz="2400" dirty="0" smtClean="0">
                <a:latin typeface="Bahnschrift" panose="020B0502040204020203" pitchFamily="34" charset="0"/>
              </a:rPr>
              <a:t>- Included 12 instruments sound file</a:t>
            </a:r>
          </a:p>
          <a:p>
            <a:r>
              <a:rPr lang="en-US" sz="2400" dirty="0" smtClean="0">
                <a:latin typeface="Bahnschrift" panose="020B0502040204020203" pitchFamily="34" charset="0"/>
              </a:rPr>
              <a:t>- Recorded from 15 professional musicians</a:t>
            </a:r>
          </a:p>
          <a:p>
            <a:r>
              <a:rPr lang="en-US" sz="2400" dirty="0" smtClean="0">
                <a:latin typeface="Bahnschrift" panose="020B0502040204020203" pitchFamily="34" charset="0"/>
              </a:rPr>
              <a:t>- Each file in PCM.wav format, 48kHz</a:t>
            </a:r>
          </a:p>
          <a:p>
            <a:r>
              <a:rPr lang="en-US" sz="2400" dirty="0" smtClean="0">
                <a:latin typeface="Bahnschrift" panose="020B0502040204020203" pitchFamily="34" charset="0"/>
              </a:rPr>
              <a:t>- Organized in 4 different table, sound, takes, packs &amp; ratings</a:t>
            </a:r>
            <a:endParaRPr lang="en-US" sz="2400" dirty="0">
              <a:latin typeface="Bahnschrift" panose="020B0502040204020203" pitchFamily="34" charset="0"/>
            </a:endParaRPr>
          </a:p>
        </p:txBody>
      </p:sp>
      <p:sp>
        <p:nvSpPr>
          <p:cNvPr id="11" name="TextBox 10"/>
          <p:cNvSpPr txBox="1"/>
          <p:nvPr/>
        </p:nvSpPr>
        <p:spPr>
          <a:xfrm>
            <a:off x="685800" y="5143500"/>
            <a:ext cx="10287000" cy="1200329"/>
          </a:xfrm>
          <a:prstGeom prst="rect">
            <a:avLst/>
          </a:prstGeom>
          <a:noFill/>
        </p:spPr>
        <p:txBody>
          <a:bodyPr wrap="square" rtlCol="0">
            <a:spAutoFit/>
          </a:bodyPr>
          <a:lstStyle/>
          <a:p>
            <a:pPr marL="342900" indent="-342900">
              <a:buFontTx/>
              <a:buChar char="-"/>
            </a:pPr>
            <a:r>
              <a:rPr lang="en-US" sz="2400" dirty="0" smtClean="0">
                <a:latin typeface="Bahnschrift" panose="020B0502040204020203" pitchFamily="34" charset="0"/>
              </a:rPr>
              <a:t>Collaborative database of creative commons licensed</a:t>
            </a:r>
          </a:p>
          <a:p>
            <a:pPr marL="342900" indent="-342900">
              <a:buFontTx/>
              <a:buChar char="-"/>
            </a:pPr>
            <a:r>
              <a:rPr lang="en-US" sz="2400" dirty="0" smtClean="0">
                <a:latin typeface="Bahnschrift" panose="020B0502040204020203" pitchFamily="34" charset="0"/>
              </a:rPr>
              <a:t>Contains audio snippets, samples, recordings, …….</a:t>
            </a:r>
          </a:p>
          <a:p>
            <a:pPr marL="285750" indent="-285750">
              <a:buFontTx/>
              <a:buChar char="-"/>
            </a:pPr>
            <a:r>
              <a:rPr lang="en-US" sz="2400" dirty="0" smtClean="0">
                <a:latin typeface="Bahnschrift" panose="020B0502040204020203" pitchFamily="34" charset="0"/>
              </a:rPr>
              <a:t>Started in 2005 in MTG of Barcelona, Spain</a:t>
            </a:r>
          </a:p>
        </p:txBody>
      </p:sp>
      <p:sp>
        <p:nvSpPr>
          <p:cNvPr id="12" name="TextBox 11"/>
          <p:cNvSpPr txBox="1"/>
          <p:nvPr/>
        </p:nvSpPr>
        <p:spPr>
          <a:xfrm>
            <a:off x="653144" y="4275584"/>
            <a:ext cx="5061856" cy="646331"/>
          </a:xfrm>
          <a:prstGeom prst="rect">
            <a:avLst/>
          </a:prstGeom>
          <a:noFill/>
        </p:spPr>
        <p:txBody>
          <a:bodyPr wrap="square" rtlCol="0">
            <a:spAutoFit/>
          </a:bodyPr>
          <a:lstStyle/>
          <a:p>
            <a:r>
              <a:rPr lang="en-US" sz="3600" dirty="0" smtClean="0">
                <a:solidFill>
                  <a:schemeClr val="bg1"/>
                </a:solidFill>
                <a:latin typeface="Comic Sans MS" panose="030F0702030302020204" pitchFamily="66" charset="0"/>
              </a:rPr>
              <a:t>Free Sound Database</a:t>
            </a:r>
            <a:endParaRPr lang="en-US" sz="2800" dirty="0">
              <a:solidFill>
                <a:schemeClr val="bg1"/>
              </a:solidFill>
              <a:latin typeface="Comic Sans MS" panose="030F0702030302020204" pitchFamily="66" charset="0"/>
            </a:endParaRPr>
          </a:p>
        </p:txBody>
      </p:sp>
      <p:sp>
        <p:nvSpPr>
          <p:cNvPr id="13" name="Pentagon 12"/>
          <p:cNvSpPr/>
          <p:nvPr/>
        </p:nvSpPr>
        <p:spPr>
          <a:xfrm>
            <a:off x="685800" y="1569986"/>
            <a:ext cx="6690360" cy="639813"/>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omic Sans MS" panose="030F0702030302020204" pitchFamily="66" charset="0"/>
              </a:rPr>
              <a:t>GOOD-SOUND DATABASE</a:t>
            </a:r>
            <a:endParaRPr lang="en-US" sz="3600" dirty="0">
              <a:latin typeface="Comic Sans MS" panose="030F0702030302020204" pitchFamily="66" charset="0"/>
            </a:endParaRPr>
          </a:p>
        </p:txBody>
      </p:sp>
      <p:grpSp>
        <p:nvGrpSpPr>
          <p:cNvPr id="6" name="Group 5"/>
          <p:cNvGrpSpPr/>
          <p:nvPr/>
        </p:nvGrpSpPr>
        <p:grpSpPr>
          <a:xfrm>
            <a:off x="628650" y="4466671"/>
            <a:ext cx="5436870" cy="646331"/>
            <a:chOff x="628650" y="4271142"/>
            <a:chExt cx="5436870" cy="646331"/>
          </a:xfrm>
        </p:grpSpPr>
        <p:sp>
          <p:nvSpPr>
            <p:cNvPr id="14" name="Pentagon 13"/>
            <p:cNvSpPr/>
            <p:nvPr/>
          </p:nvSpPr>
          <p:spPr>
            <a:xfrm>
              <a:off x="685800" y="4271143"/>
              <a:ext cx="5379720" cy="639813"/>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28650" y="4271142"/>
              <a:ext cx="5061856" cy="646331"/>
            </a:xfrm>
            <a:prstGeom prst="rect">
              <a:avLst/>
            </a:prstGeom>
            <a:noFill/>
          </p:spPr>
          <p:txBody>
            <a:bodyPr wrap="square" rtlCol="0">
              <a:spAutoFit/>
            </a:bodyPr>
            <a:lstStyle/>
            <a:p>
              <a:r>
                <a:rPr lang="en-US" sz="3600" dirty="0" smtClean="0">
                  <a:solidFill>
                    <a:schemeClr val="bg1"/>
                  </a:solidFill>
                  <a:latin typeface="Comic Sans MS" panose="030F0702030302020204" pitchFamily="66" charset="0"/>
                </a:rPr>
                <a:t>Free Sound Database</a:t>
              </a:r>
              <a:endParaRPr lang="en-US" sz="2800" dirty="0">
                <a:solidFill>
                  <a:schemeClr val="bg1"/>
                </a:solidFill>
                <a:latin typeface="Comic Sans MS" panose="030F0702030302020204" pitchFamily="66" charset="0"/>
              </a:endParaRPr>
            </a:p>
          </p:txBody>
        </p:sp>
      </p:grpSp>
    </p:spTree>
    <p:extLst>
      <p:ext uri="{BB962C8B-B14F-4D97-AF65-F5344CB8AC3E}">
        <p14:creationId xmlns:p14="http://schemas.microsoft.com/office/powerpoint/2010/main" val="748065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0" y="0"/>
            <a:ext cx="12192000" cy="685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224245" y="395151"/>
            <a:ext cx="8202386" cy="849086"/>
            <a:chOff x="239485" y="2269671"/>
            <a:chExt cx="8202386" cy="849086"/>
          </a:xfrm>
        </p:grpSpPr>
        <p:sp>
          <p:nvSpPr>
            <p:cNvPr id="4" name="Rounded Rectangle 3"/>
            <p:cNvSpPr/>
            <p:nvPr/>
          </p:nvSpPr>
          <p:spPr>
            <a:xfrm>
              <a:off x="239485" y="2269671"/>
              <a:ext cx="7843158" cy="849086"/>
            </a:xfrm>
            <a:prstGeom prst="round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3785" y="2371048"/>
              <a:ext cx="8088086" cy="646331"/>
            </a:xfrm>
            <a:prstGeom prst="rect">
              <a:avLst/>
            </a:prstGeom>
            <a:noFill/>
          </p:spPr>
          <p:txBody>
            <a:bodyPr wrap="square" rtlCol="0">
              <a:spAutoFit/>
            </a:bodyPr>
            <a:lstStyle/>
            <a:p>
              <a:r>
                <a:rPr lang="en-US" sz="3600" dirty="0" smtClean="0">
                  <a:latin typeface="Comic Sans MS" panose="030F0702030302020204" pitchFamily="66" charset="0"/>
                </a:rPr>
                <a:t>Reference on Building Model</a:t>
              </a:r>
              <a:endParaRPr lang="en-US" sz="3600" dirty="0">
                <a:latin typeface="Comic Sans MS" panose="030F0702030302020204" pitchFamily="66" charset="0"/>
              </a:endParaRPr>
            </a:p>
          </p:txBody>
        </p:sp>
      </p:grpSp>
      <p:sp>
        <p:nvSpPr>
          <p:cNvPr id="7" name="TextBox 6"/>
          <p:cNvSpPr txBox="1"/>
          <p:nvPr/>
        </p:nvSpPr>
        <p:spPr>
          <a:xfrm>
            <a:off x="224245" y="1740765"/>
            <a:ext cx="11213375" cy="923330"/>
          </a:xfrm>
          <a:prstGeom prst="rect">
            <a:avLst/>
          </a:prstGeom>
          <a:noFill/>
        </p:spPr>
        <p:txBody>
          <a:bodyPr wrap="square" rtlCol="0">
            <a:spAutoFit/>
          </a:bodyPr>
          <a:lstStyle/>
          <a:p>
            <a:r>
              <a:rPr lang="en-US" sz="3600" dirty="0" smtClean="0"/>
              <a:t>Sound Classification using Deep Learning (Mike </a:t>
            </a:r>
            <a:r>
              <a:rPr lang="en-US" sz="3600" dirty="0" err="1" smtClean="0"/>
              <a:t>Smales</a:t>
            </a:r>
            <a:r>
              <a:rPr lang="en-US" sz="3600" dirty="0" smtClean="0"/>
              <a:t>)</a:t>
            </a:r>
          </a:p>
          <a:p>
            <a:endParaRPr lang="en-MY" dirty="0"/>
          </a:p>
        </p:txBody>
      </p:sp>
      <p:sp>
        <p:nvSpPr>
          <p:cNvPr id="8" name="TextBox 7"/>
          <p:cNvSpPr txBox="1"/>
          <p:nvPr/>
        </p:nvSpPr>
        <p:spPr>
          <a:xfrm>
            <a:off x="338545" y="2767721"/>
            <a:ext cx="6786155" cy="3077766"/>
          </a:xfrm>
          <a:prstGeom prst="rect">
            <a:avLst/>
          </a:prstGeom>
          <a:noFill/>
        </p:spPr>
        <p:txBody>
          <a:bodyPr wrap="square" rtlCol="0">
            <a:spAutoFit/>
          </a:bodyPr>
          <a:lstStyle/>
          <a:p>
            <a:pPr marL="285750" indent="-285750">
              <a:buFontTx/>
              <a:buChar char="-"/>
            </a:pPr>
            <a:r>
              <a:rPr lang="en-US" sz="2200" dirty="0" smtClean="0"/>
              <a:t>Recently completed </a:t>
            </a:r>
            <a:r>
              <a:rPr lang="en-US" sz="2200" dirty="0" err="1" smtClean="0"/>
              <a:t>Udacity’s</a:t>
            </a:r>
            <a:r>
              <a:rPr lang="en-US" sz="2200" dirty="0" smtClean="0"/>
              <a:t> Machine Learning Engineer Nanodegree Capstone Project</a:t>
            </a:r>
          </a:p>
          <a:p>
            <a:pPr marL="285750" indent="-285750">
              <a:buFontTx/>
              <a:buChar char="-"/>
            </a:pPr>
            <a:r>
              <a:rPr lang="en-US" sz="2200" dirty="0" smtClean="0"/>
              <a:t>Demonstrate project on website (Medium) using AI</a:t>
            </a:r>
          </a:p>
          <a:p>
            <a:pPr marL="285750" indent="-285750">
              <a:buFontTx/>
              <a:buChar char="-"/>
            </a:pPr>
            <a:r>
              <a:rPr lang="en-US" sz="2200" dirty="0" smtClean="0"/>
              <a:t>Technique he used: MLP and CNN </a:t>
            </a:r>
          </a:p>
          <a:p>
            <a:pPr marL="285750" indent="-285750">
              <a:buFontTx/>
              <a:buChar char="-"/>
            </a:pPr>
            <a:r>
              <a:rPr lang="en-US" sz="2200" dirty="0" smtClean="0"/>
              <a:t>Classify Urban Sound Datasets, which contain 10 classes</a:t>
            </a:r>
          </a:p>
          <a:p>
            <a:pPr marL="285750" indent="-285750">
              <a:buFontTx/>
              <a:buChar char="-"/>
            </a:pPr>
            <a:r>
              <a:rPr lang="en-US" sz="2200" dirty="0" smtClean="0"/>
              <a:t>The database contains 8732 labeled sound samples where collected from open source database.</a:t>
            </a:r>
          </a:p>
          <a:p>
            <a:pPr marL="285750" indent="-285750">
              <a:buFontTx/>
              <a:buChar char="-"/>
            </a:pPr>
            <a:endParaRPr lang="en-MY" dirty="0"/>
          </a:p>
        </p:txBody>
      </p:sp>
      <p:pic>
        <p:nvPicPr>
          <p:cNvPr id="9" name="Picture 8"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2269" y="2767721"/>
            <a:ext cx="5222082" cy="3235302"/>
          </a:xfrm>
          <a:prstGeom prst="rect">
            <a:avLst/>
          </a:prstGeom>
        </p:spPr>
      </p:pic>
    </p:spTree>
    <p:extLst>
      <p:ext uri="{BB962C8B-B14F-4D97-AF65-F5344CB8AC3E}">
        <p14:creationId xmlns:p14="http://schemas.microsoft.com/office/powerpoint/2010/main" val="3063635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a:t>
            </a:r>
            <a:endParaRPr lang="en-US" dirty="0"/>
          </a:p>
        </p:txBody>
      </p:sp>
      <p:sp>
        <p:nvSpPr>
          <p:cNvPr id="3" name="Text Placeholder 2"/>
          <p:cNvSpPr>
            <a:spLocks noGrp="1"/>
          </p:cNvSpPr>
          <p:nvPr>
            <p:ph type="body" idx="1"/>
          </p:nvPr>
        </p:nvSpPr>
        <p:spPr/>
        <p:txBody>
          <a:bodyPr>
            <a:normAutofit/>
          </a:bodyPr>
          <a:lstStyle/>
          <a:p>
            <a:r>
              <a:rPr lang="en-US" sz="4400" dirty="0" smtClean="0"/>
              <a:t>Methodology . </a:t>
            </a:r>
            <a:r>
              <a:rPr lang="en-US" dirty="0" smtClean="0"/>
              <a:t>Evaluate model . Software justification . </a:t>
            </a:r>
            <a:r>
              <a:rPr lang="en-US" dirty="0" smtClean="0"/>
              <a:t>Process of training recognizer   </a:t>
            </a:r>
            <a:endParaRPr lang="en-US" dirty="0"/>
          </a:p>
        </p:txBody>
      </p:sp>
      <p:sp>
        <p:nvSpPr>
          <p:cNvPr id="4" name="Rectangle 3"/>
          <p:cNvSpPr/>
          <p:nvPr/>
        </p:nvSpPr>
        <p:spPr>
          <a:xfrm>
            <a:off x="0" y="0"/>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50" y="6680579"/>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0555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6478" y="151228"/>
            <a:ext cx="11887200" cy="655554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5369" y="354842"/>
            <a:ext cx="11549417" cy="6141492"/>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5584872" y="450376"/>
            <a:ext cx="6116591" cy="5950424"/>
          </a:xfrm>
          <a:prstGeom prst="round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937743" y="494691"/>
            <a:ext cx="5917043" cy="6001643"/>
          </a:xfrm>
          <a:prstGeom prst="rect">
            <a:avLst/>
          </a:prstGeom>
          <a:noFill/>
        </p:spPr>
        <p:txBody>
          <a:bodyPr wrap="square" rtlCol="0">
            <a:spAutoFit/>
          </a:bodyPr>
          <a:lstStyle/>
          <a:p>
            <a:pPr marL="285750" indent="-285750">
              <a:buFontTx/>
              <a:buChar char="-"/>
            </a:pPr>
            <a:r>
              <a:rPr lang="en-US" sz="3200" dirty="0" smtClean="0"/>
              <a:t>Introduction</a:t>
            </a:r>
          </a:p>
          <a:p>
            <a:pPr marL="285750" indent="-285750">
              <a:buFontTx/>
              <a:buChar char="-"/>
            </a:pPr>
            <a:r>
              <a:rPr lang="en-US" sz="3200" dirty="0" smtClean="0"/>
              <a:t>Problem Statement</a:t>
            </a:r>
          </a:p>
          <a:p>
            <a:pPr marL="285750" indent="-285750">
              <a:buFontTx/>
              <a:buChar char="-"/>
            </a:pPr>
            <a:r>
              <a:rPr lang="en-US" sz="3200" dirty="0"/>
              <a:t>Objectives</a:t>
            </a:r>
          </a:p>
          <a:p>
            <a:pPr marL="285750" indent="-285750">
              <a:buFontTx/>
              <a:buChar char="-"/>
            </a:pPr>
            <a:r>
              <a:rPr lang="en-US" sz="3200" dirty="0" smtClean="0"/>
              <a:t>Scope</a:t>
            </a:r>
          </a:p>
          <a:p>
            <a:pPr marL="285750" indent="-285750">
              <a:buFontTx/>
              <a:buChar char="-"/>
            </a:pPr>
            <a:r>
              <a:rPr lang="en-US" altLang="zh-CN" sz="3200" dirty="0" smtClean="0"/>
              <a:t>Significance</a:t>
            </a:r>
          </a:p>
          <a:p>
            <a:pPr marL="285750" indent="-285750">
              <a:buFontTx/>
              <a:buChar char="-"/>
            </a:pPr>
            <a:r>
              <a:rPr lang="en-US" sz="3200" dirty="0" smtClean="0"/>
              <a:t>Related Works and </a:t>
            </a:r>
            <a:r>
              <a:rPr lang="en-US" sz="3200" dirty="0" smtClean="0"/>
              <a:t>Comparison</a:t>
            </a:r>
          </a:p>
          <a:p>
            <a:pPr marL="285750" indent="-285750">
              <a:buFontTx/>
              <a:buChar char="-"/>
            </a:pPr>
            <a:r>
              <a:rPr lang="en-US" sz="3200" dirty="0" smtClean="0"/>
              <a:t>References</a:t>
            </a:r>
            <a:endParaRPr lang="en-US" sz="3200" dirty="0" smtClean="0"/>
          </a:p>
          <a:p>
            <a:pPr marL="285750" indent="-285750">
              <a:buFontTx/>
              <a:buChar char="-"/>
            </a:pPr>
            <a:r>
              <a:rPr lang="en-US" sz="3200" dirty="0" smtClean="0"/>
              <a:t>Implementation</a:t>
            </a:r>
          </a:p>
          <a:p>
            <a:pPr marL="285750" indent="-285750">
              <a:buFontTx/>
              <a:buChar char="-"/>
            </a:pPr>
            <a:r>
              <a:rPr lang="en-US" sz="3200" dirty="0" smtClean="0"/>
              <a:t>Result</a:t>
            </a:r>
          </a:p>
          <a:p>
            <a:pPr marL="285750" indent="-285750">
              <a:buFontTx/>
              <a:buChar char="-"/>
            </a:pPr>
            <a:r>
              <a:rPr lang="en-US" sz="3200" dirty="0" smtClean="0"/>
              <a:t>Research Conclusion</a:t>
            </a:r>
            <a:endParaRPr lang="en-US" sz="3200" dirty="0" smtClean="0"/>
          </a:p>
          <a:p>
            <a:pPr marL="285750" indent="-285750">
              <a:buFontTx/>
              <a:buChar char="-"/>
            </a:pPr>
            <a:r>
              <a:rPr lang="en-US" sz="3200" dirty="0" smtClean="0"/>
              <a:t>Future Work </a:t>
            </a:r>
          </a:p>
          <a:p>
            <a:pPr marL="285750" indent="-285750">
              <a:buFontTx/>
              <a:buChar char="-"/>
            </a:pPr>
            <a:r>
              <a:rPr lang="en-US" sz="3200" dirty="0" smtClean="0"/>
              <a:t>Q </a:t>
            </a:r>
            <a:r>
              <a:rPr lang="en-US" sz="3200" dirty="0" smtClean="0"/>
              <a:t>&amp; A</a:t>
            </a:r>
            <a:endParaRPr lang="en-US" sz="3200" dirty="0"/>
          </a:p>
        </p:txBody>
      </p:sp>
      <p:sp>
        <p:nvSpPr>
          <p:cNvPr id="10" name="TextBox 9"/>
          <p:cNvSpPr txBox="1"/>
          <p:nvPr/>
        </p:nvSpPr>
        <p:spPr>
          <a:xfrm>
            <a:off x="1543666" y="2548425"/>
            <a:ext cx="2838734" cy="1754326"/>
          </a:xfrm>
          <a:prstGeom prst="rect">
            <a:avLst/>
          </a:prstGeom>
          <a:noFill/>
        </p:spPr>
        <p:txBody>
          <a:bodyPr wrap="square" rtlCol="0">
            <a:spAutoFit/>
          </a:bodyPr>
          <a:lstStyle/>
          <a:p>
            <a:r>
              <a:rPr lang="en-US" sz="5400" dirty="0" smtClean="0"/>
              <a:t>PROJECT</a:t>
            </a:r>
          </a:p>
          <a:p>
            <a:r>
              <a:rPr lang="en-US" sz="5400" dirty="0" smtClean="0"/>
              <a:t>OUTLINE</a:t>
            </a:r>
            <a:endParaRPr lang="en-US" sz="5400" dirty="0"/>
          </a:p>
        </p:txBody>
      </p:sp>
    </p:spTree>
    <p:extLst>
      <p:ext uri="{BB962C8B-B14F-4D97-AF65-F5344CB8AC3E}">
        <p14:creationId xmlns:p14="http://schemas.microsoft.com/office/powerpoint/2010/main" val="1111365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 y="152399"/>
            <a:ext cx="1203960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3" y="571500"/>
            <a:ext cx="7282543" cy="914400"/>
          </a:xfrm>
          <a:prstGeom prst="homePlate">
            <a:avLst/>
          </a:prstGeom>
          <a:solidFill>
            <a:srgbClr val="FF914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8457" y="613201"/>
            <a:ext cx="4898572" cy="830997"/>
          </a:xfrm>
          <a:prstGeom prst="rect">
            <a:avLst/>
          </a:prstGeom>
          <a:noFill/>
        </p:spPr>
        <p:txBody>
          <a:bodyPr wrap="square" rtlCol="0">
            <a:spAutoFit/>
          </a:bodyPr>
          <a:lstStyle/>
          <a:p>
            <a:r>
              <a:rPr lang="en-US" sz="4800" dirty="0" smtClean="0">
                <a:latin typeface="Comic Sans MS" panose="030F0702030302020204" pitchFamily="66" charset="0"/>
              </a:rPr>
              <a:t>Methodology</a:t>
            </a:r>
            <a:endParaRPr lang="en-US" sz="4800" dirty="0">
              <a:latin typeface="Comic Sans MS" panose="030F0702030302020204" pitchFamily="66" charset="0"/>
            </a:endParaRPr>
          </a:p>
        </p:txBody>
      </p:sp>
      <p:pic>
        <p:nvPicPr>
          <p:cNvPr id="7" name="Picture 6"/>
          <p:cNvPicPr>
            <a:picLocks noChangeAspect="1"/>
          </p:cNvPicPr>
          <p:nvPr/>
        </p:nvPicPr>
        <p:blipFill>
          <a:blip r:embed="rId2"/>
          <a:stretch>
            <a:fillRect/>
          </a:stretch>
        </p:blipFill>
        <p:spPr>
          <a:xfrm>
            <a:off x="2297703" y="1739574"/>
            <a:ext cx="7748994" cy="4864752"/>
          </a:xfrm>
          <a:prstGeom prst="rect">
            <a:avLst/>
          </a:prstGeom>
        </p:spPr>
      </p:pic>
    </p:spTree>
    <p:extLst>
      <p:ext uri="{BB962C8B-B14F-4D97-AF65-F5344CB8AC3E}">
        <p14:creationId xmlns:p14="http://schemas.microsoft.com/office/powerpoint/2010/main" val="1048779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 y="152399"/>
            <a:ext cx="1203960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304799"/>
            <a:ext cx="11887200" cy="6553201"/>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748158" cy="914400"/>
          </a:xfrm>
          <a:prstGeom prst="homePlate">
            <a:avLst/>
          </a:prstGeom>
          <a:solidFill>
            <a:srgbClr val="FF914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8"/>
          <p:cNvSpPr/>
          <p:nvPr/>
        </p:nvSpPr>
        <p:spPr>
          <a:xfrm>
            <a:off x="615043" y="685799"/>
            <a:ext cx="9525000" cy="914400"/>
          </a:xfrm>
          <a:prstGeom prst="homePlat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53141" y="727500"/>
            <a:ext cx="9209315" cy="830997"/>
          </a:xfrm>
          <a:prstGeom prst="rect">
            <a:avLst/>
          </a:prstGeom>
          <a:noFill/>
        </p:spPr>
        <p:txBody>
          <a:bodyPr wrap="square" rtlCol="0">
            <a:spAutoFit/>
          </a:bodyPr>
          <a:lstStyle/>
          <a:p>
            <a:r>
              <a:rPr lang="en-US" sz="4800" dirty="0" smtClean="0">
                <a:solidFill>
                  <a:schemeClr val="bg1"/>
                </a:solidFill>
                <a:latin typeface="Comic Sans MS" panose="030F0702030302020204" pitchFamily="66" charset="0"/>
              </a:rPr>
              <a:t>Evaluating Model </a:t>
            </a:r>
            <a:endParaRPr lang="en-US" sz="4800" dirty="0">
              <a:solidFill>
                <a:schemeClr val="bg1"/>
              </a:solidFill>
              <a:latin typeface="Comic Sans MS" panose="030F0702030302020204" pitchFamily="66" charset="0"/>
            </a:endParaRPr>
          </a:p>
        </p:txBody>
      </p:sp>
      <p:pic>
        <p:nvPicPr>
          <p:cNvPr id="12" name="Picture 11"/>
          <p:cNvPicPr/>
          <p:nvPr/>
        </p:nvPicPr>
        <p:blipFill>
          <a:blip r:embed="rId2"/>
          <a:stretch>
            <a:fillRect/>
          </a:stretch>
        </p:blipFill>
        <p:spPr>
          <a:xfrm>
            <a:off x="2870290" y="2102098"/>
            <a:ext cx="6451419" cy="4406402"/>
          </a:xfrm>
          <a:prstGeom prst="rect">
            <a:avLst/>
          </a:prstGeom>
        </p:spPr>
      </p:pic>
    </p:spTree>
    <p:extLst>
      <p:ext uri="{BB962C8B-B14F-4D97-AF65-F5344CB8AC3E}">
        <p14:creationId xmlns:p14="http://schemas.microsoft.com/office/powerpoint/2010/main" val="4132983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7086" y="16804"/>
            <a:ext cx="12192000" cy="685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533400" y="593271"/>
            <a:ext cx="8202386" cy="849086"/>
            <a:chOff x="239485" y="2269671"/>
            <a:chExt cx="8202386" cy="849086"/>
          </a:xfrm>
        </p:grpSpPr>
        <p:sp>
          <p:nvSpPr>
            <p:cNvPr id="4" name="Rounded Rectangle 3"/>
            <p:cNvSpPr/>
            <p:nvPr/>
          </p:nvSpPr>
          <p:spPr>
            <a:xfrm>
              <a:off x="239485" y="2269671"/>
              <a:ext cx="7843158" cy="849086"/>
            </a:xfrm>
            <a:prstGeom prst="round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3785" y="2371048"/>
              <a:ext cx="8088086" cy="646331"/>
            </a:xfrm>
            <a:prstGeom prst="rect">
              <a:avLst/>
            </a:prstGeom>
            <a:noFill/>
          </p:spPr>
          <p:txBody>
            <a:bodyPr wrap="square" rtlCol="0">
              <a:spAutoFit/>
            </a:bodyPr>
            <a:lstStyle/>
            <a:p>
              <a:r>
                <a:rPr lang="en-US" sz="3600" dirty="0" smtClean="0">
                  <a:latin typeface="Comic Sans MS" panose="030F0702030302020204" pitchFamily="66" charset="0"/>
                </a:rPr>
                <a:t>Software Justification</a:t>
              </a:r>
              <a:endParaRPr lang="en-US" sz="3600" dirty="0">
                <a:latin typeface="Comic Sans MS" panose="030F0702030302020204" pitchFamily="66" charset="0"/>
              </a:endParaRPr>
            </a:p>
          </p:txBody>
        </p:sp>
      </p:gr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2114" y="1575096"/>
            <a:ext cx="1853672" cy="1846459"/>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71" y="1778055"/>
            <a:ext cx="2842578" cy="1372886"/>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271" y="5201449"/>
            <a:ext cx="3364270" cy="1381418"/>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72077" y="3725976"/>
            <a:ext cx="3052866" cy="1395666"/>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39624" y="1575096"/>
            <a:ext cx="2095806" cy="2095806"/>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1346" y="5658862"/>
            <a:ext cx="3216090" cy="643218"/>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4667" y="3495995"/>
            <a:ext cx="1872466" cy="1872466"/>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494902" y="1340979"/>
            <a:ext cx="1891829" cy="2191779"/>
          </a:xfrm>
          <a:prstGeom prst="rect">
            <a:avLst/>
          </a:prstGeom>
        </p:spPr>
      </p:pic>
      <p:pic>
        <p:nvPicPr>
          <p:cNvPr id="20" name="Picture 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43185" y="3982092"/>
            <a:ext cx="2829507" cy="1120850"/>
          </a:xfrm>
          <a:prstGeom prst="rect">
            <a:avLst/>
          </a:prstGeom>
        </p:spPr>
      </p:pic>
      <p:pic>
        <p:nvPicPr>
          <p:cNvPr id="21" name="Picture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98152" y="3744573"/>
            <a:ext cx="2492828" cy="1341842"/>
          </a:xfrm>
          <a:prstGeom prst="rect">
            <a:avLst/>
          </a:prstGeom>
        </p:spPr>
      </p:pic>
      <p:pic>
        <p:nvPicPr>
          <p:cNvPr id="22" name="Picture 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56602" y="5368461"/>
            <a:ext cx="3276600" cy="1301863"/>
          </a:xfrm>
          <a:prstGeom prst="rect">
            <a:avLst/>
          </a:prstGeom>
        </p:spPr>
      </p:pic>
    </p:spTree>
    <p:extLst>
      <p:ext uri="{BB962C8B-B14F-4D97-AF65-F5344CB8AC3E}">
        <p14:creationId xmlns:p14="http://schemas.microsoft.com/office/powerpoint/2010/main" val="15365835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a:t>
            </a:r>
            <a:r>
              <a:rPr lang="en-US" dirty="0"/>
              <a:t>5</a:t>
            </a:r>
            <a:endParaRPr lang="en-US" dirty="0"/>
          </a:p>
        </p:txBody>
      </p:sp>
      <p:sp>
        <p:nvSpPr>
          <p:cNvPr id="3" name="Text Placeholder 2"/>
          <p:cNvSpPr>
            <a:spLocks noGrp="1"/>
          </p:cNvSpPr>
          <p:nvPr>
            <p:ph type="body" idx="1"/>
          </p:nvPr>
        </p:nvSpPr>
        <p:spPr/>
        <p:txBody>
          <a:bodyPr>
            <a:normAutofit/>
          </a:bodyPr>
          <a:lstStyle/>
          <a:p>
            <a:r>
              <a:rPr lang="en-US" sz="4400" dirty="0" smtClean="0"/>
              <a:t>Implementation . </a:t>
            </a:r>
            <a:r>
              <a:rPr lang="en-US" dirty="0" smtClean="0"/>
              <a:t>Proposed Framework . GUI of the system . </a:t>
            </a:r>
            <a:r>
              <a:rPr lang="en-US" dirty="0" smtClean="0"/>
              <a:t>Details of </a:t>
            </a:r>
            <a:r>
              <a:rPr lang="en-US" dirty="0" smtClean="0"/>
              <a:t>phases in </a:t>
            </a:r>
            <a:r>
              <a:rPr lang="en-US" dirty="0" smtClean="0"/>
              <a:t>framework. Process of cello pitch recognition</a:t>
            </a:r>
            <a:endParaRPr lang="en-US" sz="1100" dirty="0"/>
          </a:p>
        </p:txBody>
      </p:sp>
      <p:sp>
        <p:nvSpPr>
          <p:cNvPr id="4" name="Rectangle 3"/>
          <p:cNvSpPr/>
          <p:nvPr/>
        </p:nvSpPr>
        <p:spPr>
          <a:xfrm>
            <a:off x="0" y="0"/>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50" y="6680579"/>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0269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0" y="0"/>
            <a:ext cx="12192000" cy="7070272"/>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3"/>
          <p:cNvSpPr/>
          <p:nvPr/>
        </p:nvSpPr>
        <p:spPr>
          <a:xfrm>
            <a:off x="0" y="179614"/>
            <a:ext cx="11952514" cy="6890657"/>
          </a:xfrm>
          <a:prstGeom prst="homePlate">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0" y="359228"/>
            <a:ext cx="11691257" cy="6711043"/>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5866" y="620486"/>
            <a:ext cx="9176658" cy="769441"/>
          </a:xfrm>
          <a:prstGeom prst="rect">
            <a:avLst/>
          </a:prstGeom>
          <a:noFill/>
        </p:spPr>
        <p:txBody>
          <a:bodyPr wrap="square" rtlCol="0">
            <a:spAutoFit/>
          </a:bodyPr>
          <a:lstStyle/>
          <a:p>
            <a:r>
              <a:rPr lang="en-US" sz="4400" dirty="0" smtClean="0">
                <a:latin typeface="Comic Sans MS" panose="030F0702030302020204" pitchFamily="66" charset="0"/>
              </a:rPr>
              <a:t>Proposed Framework</a:t>
            </a:r>
            <a:endParaRPr lang="en-US" sz="4400" dirty="0">
              <a:latin typeface="Comic Sans MS" panose="030F0702030302020204" pitchFamily="66" charset="0"/>
            </a:endParaRPr>
          </a:p>
        </p:txBody>
      </p:sp>
      <p:pic>
        <p:nvPicPr>
          <p:cNvPr id="7" name="Picture 6"/>
          <p:cNvPicPr/>
          <p:nvPr/>
        </p:nvPicPr>
        <p:blipFill rotWithShape="1">
          <a:blip r:embed="rId2">
            <a:extLst>
              <a:ext uri="{28A0092B-C50C-407E-A947-70E740481C1C}">
                <a14:useLocalDpi xmlns:a14="http://schemas.microsoft.com/office/drawing/2010/main" val="0"/>
              </a:ext>
            </a:extLst>
          </a:blip>
          <a:srcRect t="-1" b="55229"/>
          <a:stretch/>
        </p:blipFill>
        <p:spPr>
          <a:xfrm>
            <a:off x="1298377" y="1651185"/>
            <a:ext cx="6842011" cy="4825863"/>
          </a:xfrm>
          <a:prstGeom prst="rect">
            <a:avLst/>
          </a:prstGeom>
        </p:spPr>
      </p:pic>
    </p:spTree>
    <p:extLst>
      <p:ext uri="{BB962C8B-B14F-4D97-AF65-F5344CB8AC3E}">
        <p14:creationId xmlns:p14="http://schemas.microsoft.com/office/powerpoint/2010/main" val="34963472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0" y="0"/>
            <a:ext cx="12192000" cy="7070272"/>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3"/>
          <p:cNvSpPr/>
          <p:nvPr/>
        </p:nvSpPr>
        <p:spPr>
          <a:xfrm>
            <a:off x="0" y="179614"/>
            <a:ext cx="11952514" cy="6890657"/>
          </a:xfrm>
          <a:prstGeom prst="homePlate">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0" y="359228"/>
            <a:ext cx="11691257" cy="6711043"/>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5866" y="620486"/>
            <a:ext cx="9176658" cy="769441"/>
          </a:xfrm>
          <a:prstGeom prst="rect">
            <a:avLst/>
          </a:prstGeom>
          <a:noFill/>
        </p:spPr>
        <p:txBody>
          <a:bodyPr wrap="square" rtlCol="0">
            <a:spAutoFit/>
          </a:bodyPr>
          <a:lstStyle/>
          <a:p>
            <a:r>
              <a:rPr lang="en-US" sz="4400" dirty="0" smtClean="0">
                <a:latin typeface="Comic Sans MS" panose="030F0702030302020204" pitchFamily="66" charset="0"/>
              </a:rPr>
              <a:t>Proposed Framework (cont.)</a:t>
            </a:r>
            <a:endParaRPr lang="en-US" sz="4400" dirty="0">
              <a:latin typeface="Comic Sans MS" panose="030F0702030302020204" pitchFamily="66" charset="0"/>
            </a:endParaRPr>
          </a:p>
        </p:txBody>
      </p:sp>
      <p:pic>
        <p:nvPicPr>
          <p:cNvPr id="8" name="Picture 7"/>
          <p:cNvPicPr/>
          <p:nvPr/>
        </p:nvPicPr>
        <p:blipFill rotWithShape="1">
          <a:blip r:embed="rId3">
            <a:extLst>
              <a:ext uri="{28A0092B-C50C-407E-A947-70E740481C1C}">
                <a14:useLocalDpi xmlns:a14="http://schemas.microsoft.com/office/drawing/2010/main" val="0"/>
              </a:ext>
            </a:extLst>
          </a:blip>
          <a:srcRect t="44218"/>
          <a:stretch/>
        </p:blipFill>
        <p:spPr>
          <a:xfrm>
            <a:off x="1494264" y="1389926"/>
            <a:ext cx="5908022" cy="5555159"/>
          </a:xfrm>
          <a:prstGeom prst="rect">
            <a:avLst/>
          </a:prstGeom>
        </p:spPr>
      </p:pic>
    </p:spTree>
    <p:extLst>
      <p:ext uri="{BB962C8B-B14F-4D97-AF65-F5344CB8AC3E}">
        <p14:creationId xmlns:p14="http://schemas.microsoft.com/office/powerpoint/2010/main" val="1566377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 y="198922"/>
            <a:ext cx="1203960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339945" cy="914400"/>
          </a:xfrm>
          <a:prstGeom prst="homePlate">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643979"/>
            <a:ext cx="9650187" cy="769441"/>
          </a:xfrm>
          <a:prstGeom prst="rect">
            <a:avLst/>
          </a:prstGeom>
          <a:noFill/>
        </p:spPr>
        <p:txBody>
          <a:bodyPr wrap="square" rtlCol="0">
            <a:spAutoFit/>
          </a:bodyPr>
          <a:lstStyle/>
          <a:p>
            <a:r>
              <a:rPr lang="en-US" sz="4400" dirty="0" smtClean="0">
                <a:latin typeface="Comic Sans MS" panose="030F0702030302020204" pitchFamily="66" charset="0"/>
              </a:rPr>
              <a:t>Data Collection</a:t>
            </a:r>
            <a:endParaRPr lang="en-US" sz="4400" dirty="0">
              <a:latin typeface="Comic Sans MS" panose="030F0702030302020204" pitchFamily="66" charset="0"/>
            </a:endParaRPr>
          </a:p>
        </p:txBody>
      </p:sp>
      <p:sp>
        <p:nvSpPr>
          <p:cNvPr id="6" name="TextBox 5"/>
          <p:cNvSpPr txBox="1"/>
          <p:nvPr/>
        </p:nvSpPr>
        <p:spPr>
          <a:xfrm>
            <a:off x="493122" y="2057400"/>
            <a:ext cx="9116787" cy="4893647"/>
          </a:xfrm>
          <a:prstGeom prst="rect">
            <a:avLst/>
          </a:prstGeom>
          <a:noFill/>
        </p:spPr>
        <p:txBody>
          <a:bodyPr wrap="square" rtlCol="0">
            <a:spAutoFit/>
          </a:bodyPr>
          <a:lstStyle/>
          <a:p>
            <a:r>
              <a:rPr lang="en-US" sz="2400" dirty="0" smtClean="0"/>
              <a:t>Collect data from 5 Sources</a:t>
            </a:r>
          </a:p>
          <a:p>
            <a:pPr marL="285750" indent="-285750">
              <a:buFontTx/>
              <a:buChar char="-"/>
            </a:pPr>
            <a:r>
              <a:rPr lang="en-MY" sz="2400" dirty="0" smtClean="0"/>
              <a:t>Free Sound </a:t>
            </a:r>
          </a:p>
          <a:p>
            <a:r>
              <a:rPr lang="en-US" sz="2400" dirty="0"/>
              <a:t>	</a:t>
            </a:r>
            <a:r>
              <a:rPr lang="en-US" sz="2400" dirty="0" smtClean="0"/>
              <a:t>- </a:t>
            </a:r>
            <a:r>
              <a:rPr lang="en-US" sz="2400" dirty="0" err="1" smtClean="0"/>
              <a:t>Fcellogrl</a:t>
            </a:r>
            <a:r>
              <a:rPr lang="en-US" sz="2400" dirty="0" smtClean="0"/>
              <a:t>: A musician upload recorded sound sample to 	  	  	      </a:t>
            </a:r>
            <a:r>
              <a:rPr lang="en-US" sz="2400" dirty="0" err="1" smtClean="0"/>
              <a:t>Freesound</a:t>
            </a:r>
            <a:r>
              <a:rPr lang="en-US" sz="2400" dirty="0" smtClean="0"/>
              <a:t> </a:t>
            </a:r>
            <a:r>
              <a:rPr lang="en-US" sz="2400" dirty="0" err="1" smtClean="0"/>
              <a:t>webite</a:t>
            </a:r>
            <a:endParaRPr lang="en-US" sz="2400" dirty="0" smtClean="0"/>
          </a:p>
          <a:p>
            <a:r>
              <a:rPr lang="en-US" sz="2400" dirty="0"/>
              <a:t>	</a:t>
            </a:r>
            <a:r>
              <a:rPr lang="en-US" sz="2400" dirty="0" smtClean="0"/>
              <a:t>- MTG: Music Technology Group, Barcelona. </a:t>
            </a:r>
          </a:p>
          <a:p>
            <a:endParaRPr lang="en-US" sz="2400" dirty="0" smtClean="0"/>
          </a:p>
          <a:p>
            <a:pPr marL="285750" indent="-285750">
              <a:buFontTx/>
              <a:buChar char="-"/>
            </a:pPr>
            <a:r>
              <a:rPr lang="en-US" sz="2400" dirty="0" smtClean="0"/>
              <a:t>Musician 1: </a:t>
            </a:r>
            <a:r>
              <a:rPr lang="en-US" sz="2400" dirty="0" err="1" smtClean="0"/>
              <a:t>Ms.Ling</a:t>
            </a:r>
            <a:r>
              <a:rPr lang="en-US" sz="2400" dirty="0" smtClean="0"/>
              <a:t>: a musician teacher in Methodist Church </a:t>
            </a:r>
            <a:r>
              <a:rPr lang="en-US" sz="2400" dirty="0" err="1" smtClean="0"/>
              <a:t>Kajang</a:t>
            </a:r>
            <a:r>
              <a:rPr lang="en-US" sz="2400" dirty="0" smtClean="0"/>
              <a:t>.</a:t>
            </a:r>
          </a:p>
          <a:p>
            <a:pPr marL="285750" indent="-285750">
              <a:buFontTx/>
              <a:buChar char="-"/>
            </a:pPr>
            <a:endParaRPr lang="en-US" sz="2400" dirty="0" smtClean="0"/>
          </a:p>
          <a:p>
            <a:pPr marL="285750" indent="-285750">
              <a:buFontTx/>
              <a:buChar char="-"/>
            </a:pPr>
            <a:r>
              <a:rPr lang="en-US" sz="2400" dirty="0" smtClean="0"/>
              <a:t>Musician 2: Beginner of cello, learned cello more than 1 year.</a:t>
            </a:r>
          </a:p>
          <a:p>
            <a:pPr marL="285750" indent="-285750">
              <a:buFontTx/>
              <a:buChar char="-"/>
            </a:pPr>
            <a:endParaRPr lang="en-US" sz="2400" dirty="0"/>
          </a:p>
          <a:p>
            <a:pPr marL="285750" indent="-285750">
              <a:buFontTx/>
              <a:buChar char="-"/>
            </a:pPr>
            <a:r>
              <a:rPr lang="en-US" sz="2400" dirty="0"/>
              <a:t>GOOD-SOUND open source database: Pablo project open source database</a:t>
            </a:r>
          </a:p>
          <a:p>
            <a:pPr marL="285750" indent="-285750">
              <a:buFontTx/>
              <a:buChar char="-"/>
            </a:pPr>
            <a:endParaRPr lang="en-US" sz="2400" dirty="0" smtClean="0"/>
          </a:p>
        </p:txBody>
      </p:sp>
      <p:sp>
        <p:nvSpPr>
          <p:cNvPr id="17" name="Right Brace 16"/>
          <p:cNvSpPr/>
          <p:nvPr/>
        </p:nvSpPr>
        <p:spPr>
          <a:xfrm>
            <a:off x="8763000" y="2057400"/>
            <a:ext cx="1340031" cy="336804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MY"/>
          </a:p>
        </p:txBody>
      </p:sp>
      <p:sp>
        <p:nvSpPr>
          <p:cNvPr id="18" name="TextBox 17"/>
          <p:cNvSpPr txBox="1"/>
          <p:nvPr/>
        </p:nvSpPr>
        <p:spPr>
          <a:xfrm>
            <a:off x="10217331" y="3079700"/>
            <a:ext cx="1974669" cy="1323439"/>
          </a:xfrm>
          <a:prstGeom prst="rect">
            <a:avLst/>
          </a:prstGeom>
          <a:noFill/>
        </p:spPr>
        <p:txBody>
          <a:bodyPr wrap="square" rtlCol="0">
            <a:spAutoFit/>
          </a:bodyPr>
          <a:lstStyle/>
          <a:p>
            <a:r>
              <a:rPr lang="en-US" sz="2000" dirty="0" smtClean="0"/>
              <a:t>Pitch </a:t>
            </a:r>
            <a:r>
              <a:rPr lang="en-US" sz="2000" dirty="0"/>
              <a:t>that Collected: </a:t>
            </a:r>
            <a:endParaRPr lang="en-US" sz="2000" dirty="0" smtClean="0"/>
          </a:p>
          <a:p>
            <a:r>
              <a:rPr lang="en-US" sz="2000" dirty="0" smtClean="0"/>
              <a:t>A2</a:t>
            </a:r>
            <a:r>
              <a:rPr lang="en-US" sz="2000" dirty="0"/>
              <a:t>, A2#, E3, </a:t>
            </a:r>
            <a:r>
              <a:rPr lang="en-US" sz="2000" dirty="0" smtClean="0"/>
              <a:t>F3</a:t>
            </a:r>
            <a:r>
              <a:rPr lang="en-US" sz="2000" dirty="0"/>
              <a:t>, F3</a:t>
            </a:r>
            <a:r>
              <a:rPr lang="en-US" sz="2000" dirty="0" smtClean="0"/>
              <a:t>#</a:t>
            </a:r>
            <a:endParaRPr lang="en-MY" sz="2000" dirty="0"/>
          </a:p>
        </p:txBody>
      </p:sp>
      <p:sp>
        <p:nvSpPr>
          <p:cNvPr id="19" name="Right Brace 18"/>
          <p:cNvSpPr/>
          <p:nvPr/>
        </p:nvSpPr>
        <p:spPr>
          <a:xfrm>
            <a:off x="8763000" y="5767819"/>
            <a:ext cx="1340031" cy="603201"/>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MY"/>
          </a:p>
        </p:txBody>
      </p:sp>
      <p:sp>
        <p:nvSpPr>
          <p:cNvPr id="20" name="TextBox 19"/>
          <p:cNvSpPr txBox="1"/>
          <p:nvPr/>
        </p:nvSpPr>
        <p:spPr>
          <a:xfrm>
            <a:off x="10067109" y="5715476"/>
            <a:ext cx="2124891" cy="1015663"/>
          </a:xfrm>
          <a:prstGeom prst="rect">
            <a:avLst/>
          </a:prstGeom>
          <a:noFill/>
        </p:spPr>
        <p:txBody>
          <a:bodyPr wrap="square" rtlCol="0">
            <a:spAutoFit/>
          </a:bodyPr>
          <a:lstStyle/>
          <a:p>
            <a:r>
              <a:rPr lang="en-US" sz="2000" dirty="0" smtClean="0"/>
              <a:t>Pitch </a:t>
            </a:r>
            <a:r>
              <a:rPr lang="en-US" sz="2000" dirty="0"/>
              <a:t>that </a:t>
            </a:r>
            <a:r>
              <a:rPr lang="en-US" sz="2000" dirty="0" smtClean="0"/>
              <a:t>Collected: </a:t>
            </a:r>
          </a:p>
          <a:p>
            <a:r>
              <a:rPr lang="en-US" sz="2000" dirty="0" smtClean="0"/>
              <a:t>C2, G2,D3, A3</a:t>
            </a:r>
            <a:endParaRPr lang="en-MY" sz="2000" dirty="0"/>
          </a:p>
        </p:txBody>
      </p:sp>
    </p:spTree>
    <p:extLst>
      <p:ext uri="{BB962C8B-B14F-4D97-AF65-F5344CB8AC3E}">
        <p14:creationId xmlns:p14="http://schemas.microsoft.com/office/powerpoint/2010/main" val="132496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98120" y="152399"/>
            <a:ext cx="1199388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339945" cy="914400"/>
          </a:xfrm>
          <a:prstGeom prst="homePlate">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643979"/>
            <a:ext cx="9650187" cy="769441"/>
          </a:xfrm>
          <a:prstGeom prst="rect">
            <a:avLst/>
          </a:prstGeom>
          <a:noFill/>
        </p:spPr>
        <p:txBody>
          <a:bodyPr wrap="square" rtlCol="0">
            <a:spAutoFit/>
          </a:bodyPr>
          <a:lstStyle/>
          <a:p>
            <a:r>
              <a:rPr lang="en-US" sz="4400" dirty="0" smtClean="0">
                <a:latin typeface="Comic Sans MS" panose="030F0702030302020204" pitchFamily="66" charset="0"/>
              </a:rPr>
              <a:t>Format of Data and Metadata</a:t>
            </a:r>
            <a:endParaRPr lang="en-US" sz="4400" dirty="0">
              <a:latin typeface="Comic Sans MS" panose="030F0702030302020204" pitchFamily="66" charset="0"/>
            </a:endParaRPr>
          </a:p>
        </p:txBody>
      </p:sp>
      <p:sp>
        <p:nvSpPr>
          <p:cNvPr id="6" name="TextBox 5"/>
          <p:cNvSpPr txBox="1"/>
          <p:nvPr/>
        </p:nvSpPr>
        <p:spPr>
          <a:xfrm>
            <a:off x="538842" y="2057400"/>
            <a:ext cx="6362701" cy="1477328"/>
          </a:xfrm>
          <a:prstGeom prst="rect">
            <a:avLst/>
          </a:prstGeom>
          <a:noFill/>
        </p:spPr>
        <p:txBody>
          <a:bodyPr wrap="square" rtlCol="0">
            <a:spAutoFit/>
          </a:bodyPr>
          <a:lstStyle/>
          <a:p>
            <a:pPr marL="285750" indent="-285750">
              <a:buFontTx/>
              <a:buChar char="-"/>
            </a:pPr>
            <a:r>
              <a:rPr lang="en-US" dirty="0" smtClean="0"/>
              <a:t>Data collected in PCM.wav format (CD quality)</a:t>
            </a:r>
          </a:p>
          <a:p>
            <a:pPr marL="285750" indent="-285750">
              <a:buFontTx/>
              <a:buChar char="-"/>
            </a:pPr>
            <a:r>
              <a:rPr lang="en-US" dirty="0" smtClean="0"/>
              <a:t>48,000kHz, 44,100kHz, 16,000kHz</a:t>
            </a:r>
          </a:p>
          <a:p>
            <a:pPr marL="285750" indent="-285750">
              <a:buFontTx/>
              <a:buChar char="-"/>
            </a:pPr>
            <a:r>
              <a:rPr lang="en-US" dirty="0" smtClean="0"/>
              <a:t>Stereo and Mono Channel</a:t>
            </a:r>
          </a:p>
          <a:p>
            <a:pPr marL="285750" indent="-285750">
              <a:buFontTx/>
              <a:buChar char="-"/>
            </a:pPr>
            <a:r>
              <a:rPr lang="en-US" dirty="0" smtClean="0"/>
              <a:t>16, 24 bit depth</a:t>
            </a:r>
          </a:p>
          <a:p>
            <a:pPr marL="285750" indent="-285750">
              <a:buFontTx/>
              <a:buChar char="-"/>
            </a:pPr>
            <a:endParaRPr lang="en-MY" dirty="0"/>
          </a:p>
        </p:txBody>
      </p:sp>
      <p:pic>
        <p:nvPicPr>
          <p:cNvPr id="8" name="Picture 7"/>
          <p:cNvPicPr>
            <a:picLocks noChangeAspect="1"/>
          </p:cNvPicPr>
          <p:nvPr/>
        </p:nvPicPr>
        <p:blipFill>
          <a:blip r:embed="rId2"/>
          <a:stretch>
            <a:fillRect/>
          </a:stretch>
        </p:blipFill>
        <p:spPr>
          <a:xfrm>
            <a:off x="651796" y="4574445"/>
            <a:ext cx="1655976" cy="1989323"/>
          </a:xfrm>
          <a:prstGeom prst="rect">
            <a:avLst/>
          </a:prstGeom>
        </p:spPr>
      </p:pic>
      <p:sp>
        <p:nvSpPr>
          <p:cNvPr id="9" name="Pentagon 8"/>
          <p:cNvSpPr/>
          <p:nvPr/>
        </p:nvSpPr>
        <p:spPr>
          <a:xfrm>
            <a:off x="651796" y="3761735"/>
            <a:ext cx="3273333" cy="518478"/>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name format</a:t>
            </a:r>
            <a:endParaRPr lang="en-US" dirty="0"/>
          </a:p>
        </p:txBody>
      </p:sp>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6829" y="4574445"/>
            <a:ext cx="6114685" cy="1989323"/>
          </a:xfrm>
          <a:prstGeom prst="rect">
            <a:avLst/>
          </a:prstGeom>
        </p:spPr>
      </p:pic>
      <p:sp>
        <p:nvSpPr>
          <p:cNvPr id="11" name="Pentagon 10"/>
          <p:cNvSpPr/>
          <p:nvPr/>
        </p:nvSpPr>
        <p:spPr>
          <a:xfrm>
            <a:off x="5456829" y="3761735"/>
            <a:ext cx="3273333" cy="518478"/>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Metadata Format</a:t>
            </a:r>
            <a:endParaRPr lang="en-US" dirty="0"/>
          </a:p>
        </p:txBody>
      </p:sp>
    </p:spTree>
    <p:extLst>
      <p:ext uri="{BB962C8B-B14F-4D97-AF65-F5344CB8AC3E}">
        <p14:creationId xmlns:p14="http://schemas.microsoft.com/office/powerpoint/2010/main" val="12900311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98119"/>
            <a:ext cx="12039600" cy="6705601"/>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339945" cy="914400"/>
          </a:xfrm>
          <a:prstGeom prst="homePlate">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643979"/>
            <a:ext cx="9650187" cy="769441"/>
          </a:xfrm>
          <a:prstGeom prst="rect">
            <a:avLst/>
          </a:prstGeom>
          <a:noFill/>
        </p:spPr>
        <p:txBody>
          <a:bodyPr wrap="square" rtlCol="0">
            <a:spAutoFit/>
          </a:bodyPr>
          <a:lstStyle/>
          <a:p>
            <a:r>
              <a:rPr lang="en-US" sz="4400" dirty="0" smtClean="0">
                <a:latin typeface="Comic Sans MS" panose="030F0702030302020204" pitchFamily="66" charset="0"/>
              </a:rPr>
              <a:t>Data Visualize</a:t>
            </a:r>
            <a:endParaRPr lang="en-US" sz="4400" dirty="0">
              <a:latin typeface="Comic Sans MS" panose="030F0702030302020204" pitchFamily="66" charset="0"/>
            </a:endParaRPr>
          </a:p>
        </p:txBody>
      </p:sp>
      <p:pic>
        <p:nvPicPr>
          <p:cNvPr id="7" name="Picture 6"/>
          <p:cNvPicPr>
            <a:picLocks noChangeAspect="1"/>
          </p:cNvPicPr>
          <p:nvPr/>
        </p:nvPicPr>
        <p:blipFill>
          <a:blip r:embed="rId2"/>
          <a:stretch>
            <a:fillRect/>
          </a:stretch>
        </p:blipFill>
        <p:spPr>
          <a:xfrm>
            <a:off x="361932" y="2481109"/>
            <a:ext cx="5295936" cy="3392612"/>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2481818"/>
            <a:ext cx="5707875" cy="3391194"/>
          </a:xfrm>
          <a:prstGeom prst="rect">
            <a:avLst/>
          </a:prstGeom>
        </p:spPr>
      </p:pic>
    </p:spTree>
    <p:extLst>
      <p:ext uri="{BB962C8B-B14F-4D97-AF65-F5344CB8AC3E}">
        <p14:creationId xmlns:p14="http://schemas.microsoft.com/office/powerpoint/2010/main" val="28964966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 y="152399"/>
            <a:ext cx="1203960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339945" cy="914400"/>
          </a:xfrm>
          <a:prstGeom prst="homePlate">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643979"/>
            <a:ext cx="9650187" cy="769441"/>
          </a:xfrm>
          <a:prstGeom prst="rect">
            <a:avLst/>
          </a:prstGeom>
          <a:noFill/>
        </p:spPr>
        <p:txBody>
          <a:bodyPr wrap="square" rtlCol="0">
            <a:spAutoFit/>
          </a:bodyPr>
          <a:lstStyle/>
          <a:p>
            <a:r>
              <a:rPr lang="en-US" sz="4400" dirty="0" smtClean="0">
                <a:latin typeface="Comic Sans MS" panose="030F0702030302020204" pitchFamily="66" charset="0"/>
              </a:rPr>
              <a:t>Data Preparation</a:t>
            </a:r>
            <a:endParaRPr lang="en-US" sz="4400" dirty="0">
              <a:latin typeface="Comic Sans MS" panose="030F0702030302020204" pitchFamily="66" charset="0"/>
            </a:endParaRPr>
          </a:p>
        </p:txBody>
      </p:sp>
      <p:pic>
        <p:nvPicPr>
          <p:cNvPr id="7" name="Picture 6"/>
          <p:cNvPicPr>
            <a:picLocks noChangeAspect="1"/>
          </p:cNvPicPr>
          <p:nvPr/>
        </p:nvPicPr>
        <p:blipFill>
          <a:blip r:embed="rId2"/>
          <a:stretch>
            <a:fillRect/>
          </a:stretch>
        </p:blipFill>
        <p:spPr>
          <a:xfrm>
            <a:off x="538841" y="2285154"/>
            <a:ext cx="6113843" cy="3277446"/>
          </a:xfrm>
          <a:prstGeom prst="rect">
            <a:avLst/>
          </a:prstGeom>
        </p:spPr>
      </p:pic>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3935" y="2228006"/>
            <a:ext cx="6039303" cy="3391742"/>
          </a:xfrm>
          <a:prstGeom prst="rect">
            <a:avLst/>
          </a:prstGeom>
        </p:spPr>
      </p:pic>
    </p:spTree>
    <p:extLst>
      <p:ext uri="{BB962C8B-B14F-4D97-AF65-F5344CB8AC3E}">
        <p14:creationId xmlns:p14="http://schemas.microsoft.com/office/powerpoint/2010/main" val="3789354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a:t>
            </a:r>
            <a:endParaRPr lang="en-US" dirty="0"/>
          </a:p>
        </p:txBody>
      </p:sp>
      <p:sp>
        <p:nvSpPr>
          <p:cNvPr id="3" name="Text Placeholder 2"/>
          <p:cNvSpPr>
            <a:spLocks noGrp="1"/>
          </p:cNvSpPr>
          <p:nvPr>
            <p:ph type="body" idx="1"/>
          </p:nvPr>
        </p:nvSpPr>
        <p:spPr/>
        <p:txBody>
          <a:bodyPr/>
          <a:lstStyle/>
          <a:p>
            <a:r>
              <a:rPr lang="en-US" sz="4000" dirty="0" smtClean="0"/>
              <a:t>Project Background </a:t>
            </a:r>
            <a:r>
              <a:rPr lang="en-US" dirty="0" smtClean="0"/>
              <a:t>. Introduction . Problem Statement . Objectives . Scope </a:t>
            </a:r>
            <a:endParaRPr lang="en-US" dirty="0"/>
          </a:p>
        </p:txBody>
      </p:sp>
      <p:sp>
        <p:nvSpPr>
          <p:cNvPr id="4" name="Rectangle 3"/>
          <p:cNvSpPr/>
          <p:nvPr/>
        </p:nvSpPr>
        <p:spPr>
          <a:xfrm>
            <a:off x="0" y="0"/>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50" y="6680579"/>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29533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04800" y="152399"/>
            <a:ext cx="1188720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339945" cy="914400"/>
          </a:xfrm>
          <a:prstGeom prst="homePlate">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643979"/>
            <a:ext cx="9650187" cy="769441"/>
          </a:xfrm>
          <a:prstGeom prst="rect">
            <a:avLst/>
          </a:prstGeom>
          <a:noFill/>
        </p:spPr>
        <p:txBody>
          <a:bodyPr wrap="square" rtlCol="0">
            <a:spAutoFit/>
          </a:bodyPr>
          <a:lstStyle/>
          <a:p>
            <a:r>
              <a:rPr lang="en-US" sz="4400" dirty="0" smtClean="0">
                <a:latin typeface="Comic Sans MS" panose="030F0702030302020204" pitchFamily="66" charset="0"/>
              </a:rPr>
              <a:t>Data Preparation (cont.)</a:t>
            </a:r>
            <a:endParaRPr lang="en-US" sz="4400" dirty="0">
              <a:latin typeface="Comic Sans MS" panose="030F0702030302020204" pitchFamily="66"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654" y="1697098"/>
            <a:ext cx="7507092" cy="4877223"/>
          </a:xfrm>
          <a:prstGeom prst="rect">
            <a:avLst/>
          </a:prstGeom>
        </p:spPr>
      </p:pic>
    </p:spTree>
    <p:extLst>
      <p:ext uri="{BB962C8B-B14F-4D97-AF65-F5344CB8AC3E}">
        <p14:creationId xmlns:p14="http://schemas.microsoft.com/office/powerpoint/2010/main" val="22521399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98119"/>
            <a:ext cx="12039600" cy="6705601"/>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339945" cy="914400"/>
          </a:xfrm>
          <a:prstGeom prst="homePlate">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643979"/>
            <a:ext cx="10327278" cy="769441"/>
          </a:xfrm>
          <a:prstGeom prst="rect">
            <a:avLst/>
          </a:prstGeom>
          <a:noFill/>
        </p:spPr>
        <p:txBody>
          <a:bodyPr wrap="square" rtlCol="0">
            <a:spAutoFit/>
          </a:bodyPr>
          <a:lstStyle/>
          <a:p>
            <a:r>
              <a:rPr lang="en-US" sz="4400" dirty="0" smtClean="0">
                <a:latin typeface="Comic Sans MS" panose="030F0702030302020204" pitchFamily="66" charset="0"/>
              </a:rPr>
              <a:t>Extract Features and Integration</a:t>
            </a:r>
            <a:endParaRPr lang="en-US" sz="4400" dirty="0">
              <a:latin typeface="Comic Sans MS" panose="030F0702030302020204" pitchFamily="66"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42" y="2019102"/>
            <a:ext cx="4679085" cy="3322608"/>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6520" y="1612007"/>
            <a:ext cx="5258003" cy="5029636"/>
          </a:xfrm>
          <a:prstGeom prst="rect">
            <a:avLst/>
          </a:prstGeom>
        </p:spPr>
      </p:pic>
      <p:sp>
        <p:nvSpPr>
          <p:cNvPr id="11" name="Pentagon 10"/>
          <p:cNvSpPr/>
          <p:nvPr/>
        </p:nvSpPr>
        <p:spPr>
          <a:xfrm>
            <a:off x="1844040" y="5840615"/>
            <a:ext cx="4267403" cy="801027"/>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Features extracted and labeled</a:t>
            </a:r>
            <a:endParaRPr lang="en-US" sz="2400" dirty="0"/>
          </a:p>
        </p:txBody>
      </p:sp>
    </p:spTree>
    <p:extLst>
      <p:ext uri="{BB962C8B-B14F-4D97-AF65-F5344CB8AC3E}">
        <p14:creationId xmlns:p14="http://schemas.microsoft.com/office/powerpoint/2010/main" val="17766893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 y="152399"/>
            <a:ext cx="1203960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339945" cy="914400"/>
          </a:xfrm>
          <a:prstGeom prst="homePlate">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643979"/>
            <a:ext cx="9650187" cy="769441"/>
          </a:xfrm>
          <a:prstGeom prst="rect">
            <a:avLst/>
          </a:prstGeom>
          <a:noFill/>
        </p:spPr>
        <p:txBody>
          <a:bodyPr wrap="square" rtlCol="0">
            <a:spAutoFit/>
          </a:bodyPr>
          <a:lstStyle/>
          <a:p>
            <a:r>
              <a:rPr lang="en-US" sz="4400" dirty="0" smtClean="0">
                <a:latin typeface="Comic Sans MS" panose="030F0702030302020204" pitchFamily="66" charset="0"/>
              </a:rPr>
              <a:t>Process of Cello Pitch Recognition</a:t>
            </a:r>
            <a:endParaRPr lang="en-US" sz="4400" dirty="0">
              <a:latin typeface="Comic Sans MS" panose="030F0702030302020204" pitchFamily="66" charset="0"/>
            </a:endParaRPr>
          </a:p>
        </p:txBody>
      </p:sp>
      <p:pic>
        <p:nvPicPr>
          <p:cNvPr id="7" name="Picture 6"/>
          <p:cNvPicPr>
            <a:picLocks noChangeAspect="1"/>
          </p:cNvPicPr>
          <p:nvPr/>
        </p:nvPicPr>
        <p:blipFill>
          <a:blip r:embed="rId2"/>
          <a:stretch>
            <a:fillRect/>
          </a:stretch>
        </p:blipFill>
        <p:spPr>
          <a:xfrm>
            <a:off x="2449287" y="1905001"/>
            <a:ext cx="7429500" cy="4817703"/>
          </a:xfrm>
          <a:prstGeom prst="rect">
            <a:avLst/>
          </a:prstGeom>
        </p:spPr>
      </p:pic>
    </p:spTree>
    <p:extLst>
      <p:ext uri="{BB962C8B-B14F-4D97-AF65-F5344CB8AC3E}">
        <p14:creationId xmlns:p14="http://schemas.microsoft.com/office/powerpoint/2010/main" val="23937782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a:t>
            </a:r>
            <a:endParaRPr lang="en-US" dirty="0"/>
          </a:p>
        </p:txBody>
      </p:sp>
      <p:sp>
        <p:nvSpPr>
          <p:cNvPr id="3" name="Text Placeholder 2"/>
          <p:cNvSpPr>
            <a:spLocks noGrp="1"/>
          </p:cNvSpPr>
          <p:nvPr>
            <p:ph type="body" idx="1"/>
          </p:nvPr>
        </p:nvSpPr>
        <p:spPr/>
        <p:txBody>
          <a:bodyPr>
            <a:normAutofit/>
          </a:bodyPr>
          <a:lstStyle/>
          <a:p>
            <a:r>
              <a:rPr lang="en-US" sz="4400" dirty="0" smtClean="0"/>
              <a:t>Impl</a:t>
            </a:r>
            <a:r>
              <a:rPr lang="en-US" sz="4400" dirty="0" smtClean="0"/>
              <a:t>ementation</a:t>
            </a:r>
            <a:r>
              <a:rPr lang="en-US" sz="4400" dirty="0" smtClean="0"/>
              <a:t>. </a:t>
            </a:r>
            <a:r>
              <a:rPr lang="en-US" sz="2800" dirty="0" smtClean="0"/>
              <a:t>Experimental setup. Dataset and Preprocessing, Results</a:t>
            </a:r>
            <a:endParaRPr lang="en-US" sz="800" dirty="0"/>
          </a:p>
        </p:txBody>
      </p:sp>
      <p:sp>
        <p:nvSpPr>
          <p:cNvPr id="4" name="Rectangle 3"/>
          <p:cNvSpPr/>
          <p:nvPr/>
        </p:nvSpPr>
        <p:spPr>
          <a:xfrm>
            <a:off x="0" y="0"/>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50" y="6680579"/>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0026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 y="152399"/>
            <a:ext cx="1203960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339945" cy="914400"/>
          </a:xfrm>
          <a:prstGeom prst="homePlate">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643979"/>
            <a:ext cx="9650187" cy="769441"/>
          </a:xfrm>
          <a:prstGeom prst="rect">
            <a:avLst/>
          </a:prstGeom>
          <a:noFill/>
        </p:spPr>
        <p:txBody>
          <a:bodyPr wrap="square" rtlCol="0">
            <a:spAutoFit/>
          </a:bodyPr>
          <a:lstStyle/>
          <a:p>
            <a:r>
              <a:rPr lang="en-US" sz="4400" dirty="0" smtClean="0">
                <a:latin typeface="Comic Sans MS" panose="030F0702030302020204" pitchFamily="66" charset="0"/>
              </a:rPr>
              <a:t>Experimental Setup</a:t>
            </a:r>
            <a:endParaRPr lang="en-US" sz="4400" dirty="0">
              <a:latin typeface="Comic Sans MS" panose="030F0702030302020204" pitchFamily="66" charset="0"/>
            </a:endParaRPr>
          </a:p>
        </p:txBody>
      </p:sp>
      <p:sp>
        <p:nvSpPr>
          <p:cNvPr id="6" name="Flowchart: Delay 5"/>
          <p:cNvSpPr/>
          <p:nvPr/>
        </p:nvSpPr>
        <p:spPr>
          <a:xfrm>
            <a:off x="538842" y="1853803"/>
            <a:ext cx="4770120" cy="4450080"/>
          </a:xfrm>
          <a:prstGeom prst="flowChartDelay">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TextBox 7"/>
          <p:cNvSpPr txBox="1"/>
          <p:nvPr/>
        </p:nvSpPr>
        <p:spPr>
          <a:xfrm>
            <a:off x="746760" y="2109192"/>
            <a:ext cx="3550920" cy="369332"/>
          </a:xfrm>
          <a:prstGeom prst="rect">
            <a:avLst/>
          </a:prstGeom>
          <a:noFill/>
        </p:spPr>
        <p:txBody>
          <a:bodyPr wrap="square" rtlCol="0">
            <a:spAutoFit/>
          </a:bodyPr>
          <a:lstStyle/>
          <a:p>
            <a:r>
              <a:rPr lang="en-US" b="1" dirty="0" smtClean="0"/>
              <a:t>Initial Model Architecture - MLP</a:t>
            </a:r>
            <a:endParaRPr lang="en-MY" b="1" dirty="0"/>
          </a:p>
        </p:txBody>
      </p:sp>
      <p:sp>
        <p:nvSpPr>
          <p:cNvPr id="9" name="Flowchart: Delay 8"/>
          <p:cNvSpPr/>
          <p:nvPr/>
        </p:nvSpPr>
        <p:spPr>
          <a:xfrm>
            <a:off x="5699760" y="1905000"/>
            <a:ext cx="6385560" cy="4450080"/>
          </a:xfrm>
          <a:prstGeom prst="flowChartDelay">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TextBox 9"/>
          <p:cNvSpPr txBox="1"/>
          <p:nvPr/>
        </p:nvSpPr>
        <p:spPr>
          <a:xfrm>
            <a:off x="5897880" y="2049541"/>
            <a:ext cx="2514600" cy="369332"/>
          </a:xfrm>
          <a:prstGeom prst="rect">
            <a:avLst/>
          </a:prstGeom>
          <a:noFill/>
        </p:spPr>
        <p:txBody>
          <a:bodyPr wrap="square" rtlCol="0">
            <a:spAutoFit/>
          </a:bodyPr>
          <a:lstStyle/>
          <a:p>
            <a:r>
              <a:rPr lang="en-US" b="1" dirty="0" smtClean="0"/>
              <a:t>Compiling</a:t>
            </a:r>
            <a:endParaRPr lang="en-MY" b="1" dirty="0"/>
          </a:p>
        </p:txBody>
      </p:sp>
      <p:sp>
        <p:nvSpPr>
          <p:cNvPr id="11" name="TextBox 10"/>
          <p:cNvSpPr txBox="1"/>
          <p:nvPr/>
        </p:nvSpPr>
        <p:spPr>
          <a:xfrm>
            <a:off x="746760" y="2956619"/>
            <a:ext cx="3810000" cy="2308324"/>
          </a:xfrm>
          <a:prstGeom prst="rect">
            <a:avLst/>
          </a:prstGeom>
          <a:noFill/>
        </p:spPr>
        <p:txBody>
          <a:bodyPr wrap="square" rtlCol="0">
            <a:spAutoFit/>
          </a:bodyPr>
          <a:lstStyle/>
          <a:p>
            <a:r>
              <a:rPr lang="en-US" dirty="0" smtClean="0"/>
              <a:t>- 3 layers</a:t>
            </a:r>
          </a:p>
          <a:p>
            <a:endParaRPr lang="en-US" dirty="0" smtClean="0"/>
          </a:p>
          <a:p>
            <a:r>
              <a:rPr lang="en-US" dirty="0" smtClean="0"/>
              <a:t>- first two layer use </a:t>
            </a:r>
            <a:r>
              <a:rPr lang="en-US" dirty="0" err="1" smtClean="0"/>
              <a:t>ReLU</a:t>
            </a:r>
            <a:r>
              <a:rPr lang="en-US" dirty="0" smtClean="0"/>
              <a:t>, activation function of neural network</a:t>
            </a:r>
          </a:p>
          <a:p>
            <a:endParaRPr lang="en-US" dirty="0" smtClean="0"/>
          </a:p>
          <a:p>
            <a:r>
              <a:rPr lang="en-US" dirty="0" smtClean="0"/>
              <a:t>- output layer used </a:t>
            </a:r>
            <a:r>
              <a:rPr lang="en-US" dirty="0" err="1" smtClean="0"/>
              <a:t>softmax</a:t>
            </a:r>
            <a:r>
              <a:rPr lang="en-US" dirty="0" smtClean="0"/>
              <a:t>. Activation function of predictions, sum up to 1 so can be interpreted as probabilities</a:t>
            </a:r>
            <a:endParaRPr lang="en-MY" dirty="0"/>
          </a:p>
        </p:txBody>
      </p:sp>
      <p:sp>
        <p:nvSpPr>
          <p:cNvPr id="12" name="TextBox 11"/>
          <p:cNvSpPr txBox="1"/>
          <p:nvPr/>
        </p:nvSpPr>
        <p:spPr>
          <a:xfrm>
            <a:off x="5722620" y="2541121"/>
            <a:ext cx="5379720" cy="2862322"/>
          </a:xfrm>
          <a:prstGeom prst="rect">
            <a:avLst/>
          </a:prstGeom>
          <a:noFill/>
        </p:spPr>
        <p:txBody>
          <a:bodyPr wrap="square" rtlCol="0">
            <a:spAutoFit/>
          </a:bodyPr>
          <a:lstStyle/>
          <a:p>
            <a:r>
              <a:rPr lang="en-US" dirty="0" smtClean="0"/>
              <a:t>- each samples extracted  40 MFCCs which means have a input shape of 40.</a:t>
            </a:r>
          </a:p>
          <a:p>
            <a:endParaRPr lang="en-US" dirty="0" smtClean="0"/>
          </a:p>
          <a:p>
            <a:r>
              <a:rPr lang="en-US" dirty="0" smtClean="0"/>
              <a:t>- Loss </a:t>
            </a:r>
            <a:r>
              <a:rPr lang="en-US" dirty="0"/>
              <a:t>function - we will use </a:t>
            </a:r>
            <a:r>
              <a:rPr lang="en-US" dirty="0" err="1"/>
              <a:t>categorical_crossentropy</a:t>
            </a:r>
            <a:r>
              <a:rPr lang="en-US" dirty="0"/>
              <a:t>. </a:t>
            </a:r>
            <a:r>
              <a:rPr lang="en-US" dirty="0" smtClean="0"/>
              <a:t>most </a:t>
            </a:r>
            <a:r>
              <a:rPr lang="en-US" dirty="0"/>
              <a:t>common choice for classification. </a:t>
            </a:r>
            <a:endParaRPr lang="en-US" dirty="0" smtClean="0"/>
          </a:p>
          <a:p>
            <a:pPr marL="285750" indent="-285750">
              <a:buFontTx/>
              <a:buChar char="-"/>
            </a:pPr>
            <a:endParaRPr lang="en-US" dirty="0"/>
          </a:p>
          <a:p>
            <a:r>
              <a:rPr lang="en-US" dirty="0" smtClean="0"/>
              <a:t>- Metrics </a:t>
            </a:r>
            <a:r>
              <a:rPr lang="en-US" dirty="0"/>
              <a:t>- </a:t>
            </a:r>
            <a:r>
              <a:rPr lang="en-US" dirty="0" smtClean="0"/>
              <a:t>allow </a:t>
            </a:r>
            <a:r>
              <a:rPr lang="en-US" dirty="0"/>
              <a:t>us to view the accuracy </a:t>
            </a:r>
            <a:r>
              <a:rPr lang="en-US" dirty="0" smtClean="0"/>
              <a:t>score</a:t>
            </a:r>
          </a:p>
          <a:p>
            <a:pPr marL="285750" indent="-285750">
              <a:buFontTx/>
              <a:buChar char="-"/>
            </a:pPr>
            <a:endParaRPr lang="en-US" dirty="0" smtClean="0"/>
          </a:p>
          <a:p>
            <a:r>
              <a:rPr lang="en-US" dirty="0" smtClean="0"/>
              <a:t>- Optimizer </a:t>
            </a:r>
            <a:r>
              <a:rPr lang="en-US" dirty="0"/>
              <a:t>- </a:t>
            </a:r>
            <a:r>
              <a:rPr lang="en-US" dirty="0" smtClean="0"/>
              <a:t>use </a:t>
            </a:r>
            <a:r>
              <a:rPr lang="en-US" dirty="0" err="1"/>
              <a:t>adam</a:t>
            </a:r>
            <a:r>
              <a:rPr lang="en-US" dirty="0"/>
              <a:t> which is a generally good </a:t>
            </a:r>
            <a:r>
              <a:rPr lang="en-US" dirty="0" smtClean="0"/>
              <a:t>optimizer</a:t>
            </a:r>
            <a:endParaRPr lang="en-MY" dirty="0"/>
          </a:p>
        </p:txBody>
      </p:sp>
      <p:pic>
        <p:nvPicPr>
          <p:cNvPr id="13" name="Picture 1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40" y="5768445"/>
            <a:ext cx="2781541" cy="320068"/>
          </a:xfrm>
          <a:prstGeom prst="rect">
            <a:avLst/>
          </a:prstGeom>
        </p:spPr>
      </p:pic>
    </p:spTree>
    <p:extLst>
      <p:ext uri="{BB962C8B-B14F-4D97-AF65-F5344CB8AC3E}">
        <p14:creationId xmlns:p14="http://schemas.microsoft.com/office/powerpoint/2010/main" val="14159670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98119"/>
            <a:ext cx="12039600" cy="6705601"/>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0" y="392251"/>
            <a:ext cx="9339945" cy="914400"/>
          </a:xfrm>
          <a:prstGeom prst="homePlate">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3074" y="560070"/>
            <a:ext cx="10327278" cy="769441"/>
          </a:xfrm>
          <a:prstGeom prst="rect">
            <a:avLst/>
          </a:prstGeom>
          <a:noFill/>
        </p:spPr>
        <p:txBody>
          <a:bodyPr wrap="square" rtlCol="0">
            <a:spAutoFit/>
          </a:bodyPr>
          <a:lstStyle/>
          <a:p>
            <a:r>
              <a:rPr lang="en-US" sz="4400" dirty="0" smtClean="0">
                <a:latin typeface="Comic Sans MS" panose="030F0702030302020204" pitchFamily="66" charset="0"/>
              </a:rPr>
              <a:t>Experimental Setup (cont.)</a:t>
            </a:r>
            <a:endParaRPr lang="en-US" sz="4400" dirty="0">
              <a:latin typeface="Comic Sans MS" panose="030F0702030302020204" pitchFamily="66" charset="0"/>
            </a:endParaRPr>
          </a:p>
        </p:txBody>
      </p:sp>
      <p:sp>
        <p:nvSpPr>
          <p:cNvPr id="8" name="Folded Corner 7"/>
          <p:cNvSpPr/>
          <p:nvPr/>
        </p:nvSpPr>
        <p:spPr>
          <a:xfrm>
            <a:off x="0" y="1485900"/>
            <a:ext cx="11902440" cy="5417820"/>
          </a:xfrm>
          <a:prstGeom prst="foldedCorner">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Pentagon 11"/>
          <p:cNvSpPr/>
          <p:nvPr/>
        </p:nvSpPr>
        <p:spPr>
          <a:xfrm>
            <a:off x="93074" y="1816265"/>
            <a:ext cx="4267403" cy="801027"/>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Training</a:t>
            </a:r>
            <a:endParaRPr lang="en-US" sz="4000" dirty="0"/>
          </a:p>
        </p:txBody>
      </p:sp>
      <p:sp>
        <p:nvSpPr>
          <p:cNvPr id="9" name="TextBox 8"/>
          <p:cNvSpPr txBox="1"/>
          <p:nvPr/>
        </p:nvSpPr>
        <p:spPr>
          <a:xfrm>
            <a:off x="350520" y="3017520"/>
            <a:ext cx="6690360" cy="646331"/>
          </a:xfrm>
          <a:prstGeom prst="rect">
            <a:avLst/>
          </a:prstGeom>
          <a:noFill/>
        </p:spPr>
        <p:txBody>
          <a:bodyPr wrap="square" rtlCol="0">
            <a:spAutoFit/>
          </a:bodyPr>
          <a:lstStyle/>
          <a:p>
            <a:r>
              <a:rPr lang="en-US" dirty="0" smtClean="0"/>
              <a:t>Train with 100 epochs: cycle 100 time through the data, model keep learning until reaches certain point</a:t>
            </a:r>
            <a:endParaRPr lang="en-MY" dirty="0"/>
          </a:p>
        </p:txBody>
      </p:sp>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972" y="2280969"/>
            <a:ext cx="4445946" cy="3827681"/>
          </a:xfrm>
          <a:prstGeom prst="rect">
            <a:avLst/>
          </a:prstGeom>
        </p:spPr>
      </p:pic>
      <p:sp>
        <p:nvSpPr>
          <p:cNvPr id="14" name="Pentagon 13"/>
          <p:cNvSpPr/>
          <p:nvPr/>
        </p:nvSpPr>
        <p:spPr>
          <a:xfrm>
            <a:off x="93074" y="4328453"/>
            <a:ext cx="4267403" cy="801027"/>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Testing</a:t>
            </a:r>
            <a:endParaRPr lang="en-US" sz="4000" dirty="0"/>
          </a:p>
        </p:txBody>
      </p:sp>
      <p:sp>
        <p:nvSpPr>
          <p:cNvPr id="15" name="TextBox 14"/>
          <p:cNvSpPr txBox="1"/>
          <p:nvPr/>
        </p:nvSpPr>
        <p:spPr>
          <a:xfrm>
            <a:off x="228546" y="5420738"/>
            <a:ext cx="6751266" cy="646331"/>
          </a:xfrm>
          <a:prstGeom prst="rect">
            <a:avLst/>
          </a:prstGeom>
          <a:noFill/>
        </p:spPr>
        <p:txBody>
          <a:bodyPr wrap="square" rtlCol="0">
            <a:spAutoFit/>
          </a:bodyPr>
          <a:lstStyle/>
          <a:p>
            <a:r>
              <a:rPr lang="en-US" dirty="0" smtClean="0"/>
              <a:t>Review the accuracy of the model on both training and testing dataset after training phase</a:t>
            </a:r>
            <a:endParaRPr lang="en-MY" dirty="0"/>
          </a:p>
        </p:txBody>
      </p:sp>
      <p:pic>
        <p:nvPicPr>
          <p:cNvPr id="16" name="Picture 1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774" y="6169589"/>
            <a:ext cx="3975905" cy="613857"/>
          </a:xfrm>
          <a:prstGeom prst="rect">
            <a:avLst/>
          </a:prstGeom>
        </p:spPr>
      </p:pic>
    </p:spTree>
    <p:extLst>
      <p:ext uri="{BB962C8B-B14F-4D97-AF65-F5344CB8AC3E}">
        <p14:creationId xmlns:p14="http://schemas.microsoft.com/office/powerpoint/2010/main" val="39500020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52399"/>
            <a:ext cx="1203960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259259"/>
            <a:ext cx="9339945" cy="914400"/>
          </a:xfrm>
          <a:prstGeom prst="homePlate">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259259"/>
            <a:ext cx="9650187" cy="769441"/>
          </a:xfrm>
          <a:prstGeom prst="rect">
            <a:avLst/>
          </a:prstGeom>
          <a:noFill/>
        </p:spPr>
        <p:txBody>
          <a:bodyPr wrap="square" rtlCol="0">
            <a:spAutoFit/>
          </a:bodyPr>
          <a:lstStyle/>
          <a:p>
            <a:r>
              <a:rPr lang="en-US" sz="4400" dirty="0" smtClean="0">
                <a:latin typeface="Comic Sans MS" panose="030F0702030302020204" pitchFamily="66" charset="0"/>
              </a:rPr>
              <a:t>Flow of Training</a:t>
            </a:r>
            <a:endParaRPr lang="en-US" sz="4400" dirty="0">
              <a:latin typeface="Comic Sans MS" panose="030F0702030302020204" pitchFamily="66" charset="0"/>
            </a:endParaRPr>
          </a:p>
        </p:txBody>
      </p:sp>
      <p:pic>
        <p:nvPicPr>
          <p:cNvPr id="8" name="Picture 7"/>
          <p:cNvPicPr>
            <a:picLocks noChangeAspect="1"/>
          </p:cNvPicPr>
          <p:nvPr/>
        </p:nvPicPr>
        <p:blipFill>
          <a:blip r:embed="rId2"/>
          <a:stretch>
            <a:fillRect/>
          </a:stretch>
        </p:blipFill>
        <p:spPr>
          <a:xfrm>
            <a:off x="2194122" y="1181099"/>
            <a:ext cx="2353704" cy="5577481"/>
          </a:xfrm>
          <a:prstGeom prst="rect">
            <a:avLst/>
          </a:prstGeom>
        </p:spPr>
      </p:pic>
      <p:sp>
        <p:nvSpPr>
          <p:cNvPr id="6" name="TextBox 5"/>
          <p:cNvSpPr txBox="1"/>
          <p:nvPr/>
        </p:nvSpPr>
        <p:spPr>
          <a:xfrm>
            <a:off x="5208814" y="2843561"/>
            <a:ext cx="5999158" cy="1938992"/>
          </a:xfrm>
          <a:prstGeom prst="rect">
            <a:avLst/>
          </a:prstGeom>
          <a:noFill/>
        </p:spPr>
        <p:txBody>
          <a:bodyPr wrap="square" rtlCol="0">
            <a:spAutoFit/>
          </a:bodyPr>
          <a:lstStyle/>
          <a:p>
            <a:r>
              <a:rPr lang="en-US" sz="2400" dirty="0" smtClean="0"/>
              <a:t>MFCCs features of each data sound samples will be feed into the model</a:t>
            </a:r>
          </a:p>
          <a:p>
            <a:endParaRPr lang="en-US" sz="2400" dirty="0"/>
          </a:p>
          <a:p>
            <a:r>
              <a:rPr lang="en-US" sz="2400" dirty="0" smtClean="0"/>
              <a:t>It will iterate the data sound samples until it satisfied.</a:t>
            </a:r>
            <a:endParaRPr lang="en-MY" sz="2400" dirty="0"/>
          </a:p>
        </p:txBody>
      </p:sp>
    </p:spTree>
    <p:extLst>
      <p:ext uri="{BB962C8B-B14F-4D97-AF65-F5344CB8AC3E}">
        <p14:creationId xmlns:p14="http://schemas.microsoft.com/office/powerpoint/2010/main" val="2305162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7346" y="3479279"/>
            <a:ext cx="777307" cy="1044030"/>
          </a:xfrm>
        </p:spPr>
      </p:pic>
      <p:sp>
        <p:nvSpPr>
          <p:cNvPr id="4" name="Snip Diagonal Corner Rectangle 3"/>
          <p:cNvSpPr/>
          <p:nvPr/>
        </p:nvSpPr>
        <p:spPr>
          <a:xfrm>
            <a:off x="0" y="0"/>
            <a:ext cx="12192000" cy="6858000"/>
          </a:xfrm>
          <a:prstGeom prst="snip2DiagRect">
            <a:avLst/>
          </a:prstGeom>
          <a:solidFill>
            <a:srgbClr val="FF9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Diagonal Corner Rectangle 7"/>
          <p:cNvSpPr/>
          <p:nvPr/>
        </p:nvSpPr>
        <p:spPr>
          <a:xfrm>
            <a:off x="0" y="171450"/>
            <a:ext cx="12044363" cy="6686549"/>
          </a:xfrm>
          <a:prstGeom prst="snip2DiagRect">
            <a:avLst/>
          </a:prstGeom>
          <a:solidFill>
            <a:srgbClr val="FFCE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lded Corner 8"/>
          <p:cNvSpPr/>
          <p:nvPr/>
        </p:nvSpPr>
        <p:spPr>
          <a:xfrm>
            <a:off x="293914" y="522514"/>
            <a:ext cx="10023566" cy="963386"/>
          </a:xfrm>
          <a:prstGeom prst="foldedCorne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8200" y="562570"/>
            <a:ext cx="9098280" cy="923330"/>
          </a:xfrm>
          <a:prstGeom prst="rect">
            <a:avLst/>
          </a:prstGeom>
          <a:noFill/>
        </p:spPr>
        <p:txBody>
          <a:bodyPr wrap="square" rtlCol="0">
            <a:spAutoFit/>
          </a:bodyPr>
          <a:lstStyle/>
          <a:p>
            <a:r>
              <a:rPr lang="en-US" sz="5400" dirty="0" smtClean="0">
                <a:solidFill>
                  <a:schemeClr val="bg1"/>
                </a:solidFill>
                <a:latin typeface="Comic Sans MS" panose="030F0702030302020204" pitchFamily="66" charset="0"/>
              </a:rPr>
              <a:t>Dataset and Preprocessing</a:t>
            </a:r>
            <a:endParaRPr lang="en-US" sz="5400" dirty="0">
              <a:solidFill>
                <a:schemeClr val="bg1"/>
              </a:solidFill>
              <a:latin typeface="Comic Sans MS" panose="030F0702030302020204" pitchFamily="66" charset="0"/>
            </a:endParaRPr>
          </a:p>
        </p:txBody>
      </p:sp>
      <p:sp>
        <p:nvSpPr>
          <p:cNvPr id="11" name="TextBox 10"/>
          <p:cNvSpPr txBox="1"/>
          <p:nvPr/>
        </p:nvSpPr>
        <p:spPr>
          <a:xfrm>
            <a:off x="264252" y="1942852"/>
            <a:ext cx="6540137" cy="4955203"/>
          </a:xfrm>
          <a:prstGeom prst="rect">
            <a:avLst/>
          </a:prstGeom>
          <a:noFill/>
        </p:spPr>
        <p:txBody>
          <a:bodyPr wrap="square" rtlCol="0">
            <a:spAutoFit/>
          </a:bodyPr>
          <a:lstStyle/>
          <a:p>
            <a:pPr marL="571500" indent="-571500">
              <a:buFontTx/>
              <a:buChar char="-"/>
            </a:pPr>
            <a:r>
              <a:rPr lang="en-US" sz="2800" dirty="0" smtClean="0">
                <a:latin typeface="Bahnschrift" panose="020B0502040204020203" pitchFamily="34" charset="0"/>
              </a:rPr>
              <a:t>There are more than 1500 data sound samples have been collected</a:t>
            </a:r>
          </a:p>
          <a:p>
            <a:endParaRPr lang="en-US" sz="2800" dirty="0" smtClean="0">
              <a:latin typeface="Bahnschrift" panose="020B0502040204020203" pitchFamily="34" charset="0"/>
            </a:endParaRPr>
          </a:p>
          <a:p>
            <a:pPr marL="571500" indent="-571500">
              <a:buFontTx/>
              <a:buChar char="-"/>
            </a:pPr>
            <a:r>
              <a:rPr lang="en-US" sz="2800" dirty="0" smtClean="0">
                <a:latin typeface="Bahnschrift" panose="020B0502040204020203" pitchFamily="34" charset="0"/>
              </a:rPr>
              <a:t>9 different classes of sound samples collected from 5 different sources</a:t>
            </a:r>
          </a:p>
          <a:p>
            <a:endParaRPr lang="en-US" sz="2800" dirty="0" smtClean="0">
              <a:latin typeface="Bahnschrift" panose="020B0502040204020203" pitchFamily="34" charset="0"/>
            </a:endParaRPr>
          </a:p>
          <a:p>
            <a:pPr marL="571500" indent="-571500">
              <a:buFontTx/>
              <a:buChar char="-"/>
            </a:pPr>
            <a:r>
              <a:rPr lang="en-US" sz="2800" dirty="0" smtClean="0">
                <a:latin typeface="Bahnschrift" panose="020B0502040204020203" pitchFamily="34" charset="0"/>
              </a:rPr>
              <a:t>Data split into 80% for training and 20% for testing</a:t>
            </a:r>
          </a:p>
          <a:p>
            <a:endParaRPr lang="en-US" sz="2800" dirty="0" smtClean="0">
              <a:latin typeface="Bahnschrift" panose="020B0502040204020203" pitchFamily="34" charset="0"/>
            </a:endParaRPr>
          </a:p>
          <a:p>
            <a:pPr marL="571500" indent="-571500">
              <a:buFontTx/>
              <a:buChar char="-"/>
            </a:pPr>
            <a:r>
              <a:rPr lang="en-US" sz="2800" dirty="0" smtClean="0">
                <a:latin typeface="Bahnschrift" panose="020B0502040204020203" pitchFamily="34" charset="0"/>
              </a:rPr>
              <a:t>100 epochs sets for training</a:t>
            </a:r>
          </a:p>
          <a:p>
            <a:pPr marL="571500" indent="-571500">
              <a:buFontTx/>
              <a:buChar char="-"/>
            </a:pPr>
            <a:endParaRPr lang="en-US" sz="3600" dirty="0" smtClean="0">
              <a:latin typeface="Bahnschrift" panose="020B0502040204020203" pitchFamily="34" charset="0"/>
            </a:endParaRP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9040" y="2884115"/>
            <a:ext cx="1939320" cy="2985243"/>
          </a:xfrm>
          <a:prstGeom prst="rect">
            <a:avLst/>
          </a:prstGeom>
        </p:spPr>
      </p:pic>
    </p:spTree>
    <p:extLst>
      <p:ext uri="{BB962C8B-B14F-4D97-AF65-F5344CB8AC3E}">
        <p14:creationId xmlns:p14="http://schemas.microsoft.com/office/powerpoint/2010/main" val="3612846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7346" y="3479279"/>
            <a:ext cx="777307" cy="1044030"/>
          </a:xfrm>
        </p:spPr>
      </p:pic>
      <p:sp>
        <p:nvSpPr>
          <p:cNvPr id="4" name="Snip Diagonal Corner Rectangle 3"/>
          <p:cNvSpPr/>
          <p:nvPr/>
        </p:nvSpPr>
        <p:spPr>
          <a:xfrm>
            <a:off x="0" y="0"/>
            <a:ext cx="12192000" cy="6858000"/>
          </a:xfrm>
          <a:prstGeom prst="snip2DiagRect">
            <a:avLst/>
          </a:prstGeom>
          <a:solidFill>
            <a:srgbClr val="FF9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Diagonal Corner Rectangle 7"/>
          <p:cNvSpPr/>
          <p:nvPr/>
        </p:nvSpPr>
        <p:spPr>
          <a:xfrm>
            <a:off x="0" y="171450"/>
            <a:ext cx="12044363" cy="6686549"/>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lded Corner 8"/>
          <p:cNvSpPr/>
          <p:nvPr/>
        </p:nvSpPr>
        <p:spPr>
          <a:xfrm>
            <a:off x="293914" y="522514"/>
            <a:ext cx="10023566" cy="963386"/>
          </a:xfrm>
          <a:prstGeom prst="foldedCorne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8200" y="562570"/>
            <a:ext cx="9098280" cy="923330"/>
          </a:xfrm>
          <a:prstGeom prst="rect">
            <a:avLst/>
          </a:prstGeom>
          <a:noFill/>
        </p:spPr>
        <p:txBody>
          <a:bodyPr wrap="square" rtlCol="0">
            <a:spAutoFit/>
          </a:bodyPr>
          <a:lstStyle/>
          <a:p>
            <a:r>
              <a:rPr lang="en-US" sz="5400" dirty="0" smtClean="0">
                <a:solidFill>
                  <a:schemeClr val="bg1"/>
                </a:solidFill>
                <a:latin typeface="Comic Sans MS" panose="030F0702030302020204" pitchFamily="66" charset="0"/>
              </a:rPr>
              <a:t>Results</a:t>
            </a:r>
            <a:endParaRPr lang="en-US" sz="5400" dirty="0">
              <a:solidFill>
                <a:schemeClr val="bg1"/>
              </a:solidFill>
              <a:latin typeface="Comic Sans MS" panose="030F0702030302020204" pitchFamily="66"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72" y="2147640"/>
            <a:ext cx="5494496" cy="3642676"/>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988" y="2147640"/>
            <a:ext cx="5477712" cy="3548265"/>
          </a:xfrm>
          <a:prstGeom prst="rect">
            <a:avLst/>
          </a:prstGeom>
        </p:spPr>
      </p:pic>
      <p:sp>
        <p:nvSpPr>
          <p:cNvPr id="13" name="Smiley Face 12"/>
          <p:cNvSpPr/>
          <p:nvPr/>
        </p:nvSpPr>
        <p:spPr>
          <a:xfrm>
            <a:off x="11140068" y="2821258"/>
            <a:ext cx="213732" cy="200722"/>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4" name="Smiley Face 13"/>
          <p:cNvSpPr/>
          <p:nvPr/>
        </p:nvSpPr>
        <p:spPr>
          <a:xfrm>
            <a:off x="11140068" y="5310040"/>
            <a:ext cx="213732" cy="200722"/>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5" name="Smiley Face 14"/>
          <p:cNvSpPr/>
          <p:nvPr/>
        </p:nvSpPr>
        <p:spPr>
          <a:xfrm>
            <a:off x="11140068" y="3130704"/>
            <a:ext cx="213732" cy="200722"/>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6" name="Smiley Face 15"/>
          <p:cNvSpPr/>
          <p:nvPr/>
        </p:nvSpPr>
        <p:spPr>
          <a:xfrm>
            <a:off x="5493614" y="5354644"/>
            <a:ext cx="213732" cy="200722"/>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7" name="Smiley Face 16"/>
          <p:cNvSpPr/>
          <p:nvPr/>
        </p:nvSpPr>
        <p:spPr>
          <a:xfrm>
            <a:off x="5493614" y="3263505"/>
            <a:ext cx="213732" cy="200722"/>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8" name="Smiley Face 17"/>
          <p:cNvSpPr/>
          <p:nvPr/>
        </p:nvSpPr>
        <p:spPr>
          <a:xfrm>
            <a:off x="5493614" y="2958083"/>
            <a:ext cx="213732" cy="200722"/>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9" name="Smiley Face 18"/>
          <p:cNvSpPr/>
          <p:nvPr/>
        </p:nvSpPr>
        <p:spPr>
          <a:xfrm>
            <a:off x="11140068" y="4713247"/>
            <a:ext cx="213732" cy="200722"/>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MY"/>
          </a:p>
        </p:txBody>
      </p:sp>
      <p:sp>
        <p:nvSpPr>
          <p:cNvPr id="20" name="Smiley Face 19"/>
          <p:cNvSpPr/>
          <p:nvPr/>
        </p:nvSpPr>
        <p:spPr>
          <a:xfrm>
            <a:off x="5501051" y="4745073"/>
            <a:ext cx="213732" cy="200722"/>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05357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325709"/>
            <a:ext cx="12039600" cy="6705601"/>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2764110"/>
            <a:ext cx="4459878" cy="914400"/>
          </a:xfrm>
          <a:prstGeom prst="homePlate">
            <a:avLst/>
          </a:prstGeom>
          <a:solidFill>
            <a:schemeClr val="bg2">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2836589"/>
            <a:ext cx="4063638" cy="769441"/>
          </a:xfrm>
          <a:prstGeom prst="rect">
            <a:avLst/>
          </a:prstGeom>
          <a:noFill/>
        </p:spPr>
        <p:txBody>
          <a:bodyPr wrap="square" rtlCol="0">
            <a:spAutoFit/>
          </a:bodyPr>
          <a:lstStyle/>
          <a:p>
            <a:r>
              <a:rPr lang="en-US" sz="4400" dirty="0" smtClean="0">
                <a:solidFill>
                  <a:schemeClr val="bg1"/>
                </a:solidFill>
                <a:latin typeface="Comic Sans MS" panose="030F0702030302020204" pitchFamily="66" charset="0"/>
              </a:rPr>
              <a:t>Observation</a:t>
            </a:r>
            <a:endParaRPr lang="en-US" sz="4400" dirty="0">
              <a:solidFill>
                <a:schemeClr val="bg1"/>
              </a:solidFill>
              <a:latin typeface="Comic Sans MS" panose="030F0702030302020204" pitchFamily="66" charset="0"/>
            </a:endParaRPr>
          </a:p>
        </p:txBody>
      </p:sp>
      <p:sp>
        <p:nvSpPr>
          <p:cNvPr id="7" name="TextBox 6"/>
          <p:cNvSpPr txBox="1"/>
          <p:nvPr/>
        </p:nvSpPr>
        <p:spPr>
          <a:xfrm>
            <a:off x="538842" y="4021759"/>
            <a:ext cx="7396299" cy="830997"/>
          </a:xfrm>
          <a:prstGeom prst="rect">
            <a:avLst/>
          </a:prstGeom>
          <a:noFill/>
        </p:spPr>
        <p:txBody>
          <a:bodyPr wrap="square" rtlCol="0">
            <a:spAutoFit/>
          </a:bodyPr>
          <a:lstStyle/>
          <a:p>
            <a:r>
              <a:rPr lang="en-US" sz="4800" dirty="0" smtClean="0"/>
              <a:t>Back to last slide.</a:t>
            </a:r>
            <a:endParaRPr lang="en-MY" sz="4800" dirty="0"/>
          </a:p>
        </p:txBody>
      </p:sp>
      <p:grpSp>
        <p:nvGrpSpPr>
          <p:cNvPr id="13" name="Group 12"/>
          <p:cNvGrpSpPr/>
          <p:nvPr/>
        </p:nvGrpSpPr>
        <p:grpSpPr>
          <a:xfrm>
            <a:off x="5715000" y="1402080"/>
            <a:ext cx="5871117" cy="1938992"/>
            <a:chOff x="5715000" y="1402080"/>
            <a:chExt cx="5871117" cy="1938992"/>
          </a:xfrm>
        </p:grpSpPr>
        <p:sp>
          <p:nvSpPr>
            <p:cNvPr id="9" name="Rounded Rectangle 8"/>
            <p:cNvSpPr/>
            <p:nvPr/>
          </p:nvSpPr>
          <p:spPr>
            <a:xfrm>
              <a:off x="5715000" y="2423160"/>
              <a:ext cx="5593080" cy="917912"/>
            </a:xfrm>
            <a:prstGeom prst="roundRect">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TextBox 7"/>
            <p:cNvSpPr txBox="1"/>
            <p:nvPr/>
          </p:nvSpPr>
          <p:spPr>
            <a:xfrm>
              <a:off x="5715000" y="1402080"/>
              <a:ext cx="5871117" cy="1938992"/>
            </a:xfrm>
            <a:prstGeom prst="rect">
              <a:avLst/>
            </a:prstGeom>
            <a:noFill/>
          </p:spPr>
          <p:txBody>
            <a:bodyPr wrap="square" rtlCol="0">
              <a:spAutoFit/>
            </a:bodyPr>
            <a:lstStyle/>
            <a:p>
              <a:pPr marL="342900" indent="-342900">
                <a:buAutoNum type="arabicPeriod"/>
              </a:pPr>
              <a:r>
                <a:rPr lang="en-US" sz="2400" dirty="0" smtClean="0"/>
                <a:t>Highest accuracy: A3 (97.27%)</a:t>
              </a:r>
              <a:endParaRPr lang="en-MY" sz="2400" dirty="0" smtClean="0"/>
            </a:p>
            <a:p>
              <a:pPr marL="342900" indent="-342900">
                <a:buAutoNum type="arabicPeriod"/>
              </a:pPr>
              <a:r>
                <a:rPr lang="en-US" sz="2400" dirty="0" smtClean="0"/>
                <a:t>Followed by A2# (93.51%) and A2 (72.06%)</a:t>
              </a:r>
            </a:p>
            <a:p>
              <a:endParaRPr lang="en-US" sz="2400" dirty="0"/>
            </a:p>
            <a:p>
              <a:r>
                <a:rPr lang="en-US" sz="2400" dirty="0" smtClean="0"/>
                <a:t>Which means A sound is easier to extract MFCCs features/ clearer in MFCCs features</a:t>
              </a:r>
            </a:p>
          </p:txBody>
        </p:sp>
      </p:grpSp>
      <p:sp>
        <p:nvSpPr>
          <p:cNvPr id="12" name="TextBox 11"/>
          <p:cNvSpPr txBox="1"/>
          <p:nvPr/>
        </p:nvSpPr>
        <p:spPr>
          <a:xfrm>
            <a:off x="5715000" y="4130040"/>
            <a:ext cx="6096000" cy="2308324"/>
          </a:xfrm>
          <a:prstGeom prst="rect">
            <a:avLst/>
          </a:prstGeom>
          <a:noFill/>
        </p:spPr>
        <p:txBody>
          <a:bodyPr wrap="square" rtlCol="0">
            <a:spAutoFit/>
          </a:bodyPr>
          <a:lstStyle/>
          <a:p>
            <a:r>
              <a:rPr lang="en-US" sz="2400" dirty="0" smtClean="0"/>
              <a:t>Low accuracy can caused by several reasons:</a:t>
            </a:r>
          </a:p>
          <a:p>
            <a:endParaRPr lang="en-US" sz="2400" dirty="0" smtClean="0"/>
          </a:p>
          <a:p>
            <a:pPr marL="342900" indent="-342900">
              <a:buAutoNum type="arabicPeriod"/>
            </a:pPr>
            <a:r>
              <a:rPr lang="en-US" sz="2400" dirty="0" smtClean="0"/>
              <a:t>Similarities of extracted MFCCs </a:t>
            </a:r>
          </a:p>
          <a:p>
            <a:pPr marL="342900" indent="-342900">
              <a:buAutoNum type="arabicPeriod"/>
            </a:pPr>
            <a:r>
              <a:rPr lang="en-US" sz="2400" dirty="0" err="1" smtClean="0"/>
              <a:t>Unconspic</a:t>
            </a:r>
            <a:r>
              <a:rPr lang="en-US" altLang="zh-CN" sz="2400" dirty="0" err="1" smtClean="0"/>
              <a:t>u</a:t>
            </a:r>
            <a:r>
              <a:rPr lang="en-US" sz="2400" dirty="0" err="1" smtClean="0"/>
              <a:t>ous</a:t>
            </a:r>
            <a:r>
              <a:rPr lang="en-US" sz="2400" dirty="0" smtClean="0"/>
              <a:t> MFCCs features</a:t>
            </a:r>
          </a:p>
          <a:p>
            <a:pPr marL="342900" indent="-342900">
              <a:buAutoNum type="arabicPeriod"/>
            </a:pPr>
            <a:r>
              <a:rPr lang="en-US" sz="2400" dirty="0" smtClean="0"/>
              <a:t>Octave of the sound</a:t>
            </a:r>
          </a:p>
          <a:p>
            <a:pPr marL="342900" indent="-342900">
              <a:buAutoNum type="arabicPeriod"/>
            </a:pPr>
            <a:r>
              <a:rPr lang="en-US" sz="2400" dirty="0" smtClean="0"/>
              <a:t>Loudness of the sound</a:t>
            </a:r>
          </a:p>
        </p:txBody>
      </p:sp>
    </p:spTree>
    <p:extLst>
      <p:ext uri="{BB962C8B-B14F-4D97-AF65-F5344CB8AC3E}">
        <p14:creationId xmlns:p14="http://schemas.microsoft.com/office/powerpoint/2010/main" val="5695693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onal Stripe 1"/>
          <p:cNvSpPr/>
          <p:nvPr/>
        </p:nvSpPr>
        <p:spPr>
          <a:xfrm>
            <a:off x="0" y="0"/>
            <a:ext cx="783771" cy="892629"/>
          </a:xfrm>
          <a:prstGeom prst="diagStripe">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Diagonal Stripe 2"/>
          <p:cNvSpPr/>
          <p:nvPr/>
        </p:nvSpPr>
        <p:spPr>
          <a:xfrm rot="10800000">
            <a:off x="11408229" y="5965371"/>
            <a:ext cx="783771" cy="892629"/>
          </a:xfrm>
          <a:prstGeom prst="diagStripe">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391885" y="728248"/>
            <a:ext cx="10842172" cy="982104"/>
          </a:xfrm>
          <a:prstGeom prst="rect">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5" y="1888007"/>
            <a:ext cx="3352132" cy="4472716"/>
          </a:xfrm>
          <a:prstGeom prst="rect">
            <a:avLst/>
          </a:prstGeom>
        </p:spPr>
      </p:pic>
      <p:sp>
        <p:nvSpPr>
          <p:cNvPr id="9" name="Pentagon 8"/>
          <p:cNvSpPr/>
          <p:nvPr/>
        </p:nvSpPr>
        <p:spPr>
          <a:xfrm>
            <a:off x="4065814" y="2098473"/>
            <a:ext cx="3064329" cy="4201886"/>
          </a:xfrm>
          <a:prstGeom prst="homePlate">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180114" y="2534689"/>
            <a:ext cx="1920549" cy="1323439"/>
          </a:xfrm>
          <a:prstGeom prst="rect">
            <a:avLst/>
          </a:prstGeom>
          <a:noFill/>
        </p:spPr>
        <p:txBody>
          <a:bodyPr wrap="square" rtlCol="0">
            <a:spAutoFit/>
          </a:bodyPr>
          <a:lstStyle/>
          <a:p>
            <a:r>
              <a:rPr lang="en-US" sz="2000" dirty="0" smtClean="0">
                <a:latin typeface="Bahnschrift" panose="020B0502040204020203" pitchFamily="34" charset="0"/>
              </a:rPr>
              <a:t>Bass instrument</a:t>
            </a:r>
          </a:p>
          <a:p>
            <a:endParaRPr lang="en-US" sz="2000" dirty="0">
              <a:latin typeface="Bahnschrift" panose="020B0502040204020203" pitchFamily="34" charset="0"/>
            </a:endParaRPr>
          </a:p>
          <a:p>
            <a:endParaRPr lang="en-US" sz="2000" dirty="0">
              <a:latin typeface="Bahnschrift" panose="020B0502040204020203" pitchFamily="34" charset="0"/>
            </a:endParaRPr>
          </a:p>
        </p:txBody>
      </p:sp>
      <p:sp>
        <p:nvSpPr>
          <p:cNvPr id="22" name="Pentagon 21"/>
          <p:cNvSpPr/>
          <p:nvPr/>
        </p:nvSpPr>
        <p:spPr>
          <a:xfrm>
            <a:off x="7167653" y="2098473"/>
            <a:ext cx="3026228" cy="4201886"/>
          </a:xfrm>
          <a:prstGeom prst="homePlate">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180114" y="3570223"/>
            <a:ext cx="2237015" cy="400110"/>
          </a:xfrm>
          <a:prstGeom prst="rect">
            <a:avLst/>
          </a:prstGeom>
          <a:noFill/>
        </p:spPr>
        <p:txBody>
          <a:bodyPr wrap="square" rtlCol="0">
            <a:spAutoFit/>
          </a:bodyPr>
          <a:lstStyle/>
          <a:p>
            <a:r>
              <a:rPr lang="en-US" sz="2000" dirty="0">
                <a:latin typeface="Bahnschrift" panose="020B0502040204020203" pitchFamily="34" charset="0"/>
              </a:rPr>
              <a:t>4</a:t>
            </a:r>
            <a:r>
              <a:rPr lang="en-US" sz="2000" dirty="0" smtClean="0">
                <a:latin typeface="Bahnschrift" panose="020B0502040204020203" pitchFamily="34" charset="0"/>
              </a:rPr>
              <a:t> strings - C G D A</a:t>
            </a:r>
            <a:endParaRPr lang="en-US" sz="2000" dirty="0">
              <a:latin typeface="Bahnschrift" panose="020B0502040204020203" pitchFamily="34" charset="0"/>
            </a:endParaRPr>
          </a:p>
        </p:txBody>
      </p:sp>
      <p:sp>
        <p:nvSpPr>
          <p:cNvPr id="24" name="TextBox 23"/>
          <p:cNvSpPr txBox="1"/>
          <p:nvPr/>
        </p:nvSpPr>
        <p:spPr>
          <a:xfrm>
            <a:off x="4217624" y="5211614"/>
            <a:ext cx="1506081" cy="707886"/>
          </a:xfrm>
          <a:prstGeom prst="rect">
            <a:avLst/>
          </a:prstGeom>
          <a:noFill/>
        </p:spPr>
        <p:txBody>
          <a:bodyPr wrap="square" rtlCol="0">
            <a:spAutoFit/>
          </a:bodyPr>
          <a:lstStyle/>
          <a:p>
            <a:r>
              <a:rPr lang="en-US" sz="2000" dirty="0" smtClean="0">
                <a:latin typeface="Bahnschrift" panose="020B0502040204020203" pitchFamily="34" charset="0"/>
              </a:rPr>
              <a:t>Fretless fingerboard</a:t>
            </a:r>
            <a:endParaRPr lang="en-US" sz="2000" dirty="0">
              <a:latin typeface="Bahnschrift" panose="020B0502040204020203" pitchFamily="34" charset="0"/>
            </a:endParaRPr>
          </a:p>
        </p:txBody>
      </p:sp>
      <p:sp>
        <p:nvSpPr>
          <p:cNvPr id="25" name="TextBox 24"/>
          <p:cNvSpPr txBox="1"/>
          <p:nvPr/>
        </p:nvSpPr>
        <p:spPr>
          <a:xfrm>
            <a:off x="2869975" y="5268686"/>
            <a:ext cx="1310139" cy="696685"/>
          </a:xfrm>
          <a:prstGeom prst="rect">
            <a:avLst/>
          </a:prstGeom>
          <a:noFill/>
        </p:spPr>
        <p:txBody>
          <a:bodyPr wrap="square" rtlCol="0">
            <a:spAutoFit/>
          </a:bodyPr>
          <a:lstStyle/>
          <a:p>
            <a:endParaRPr lang="en-US" dirty="0"/>
          </a:p>
        </p:txBody>
      </p:sp>
      <p:sp>
        <p:nvSpPr>
          <p:cNvPr id="26" name="TextBox 25"/>
          <p:cNvSpPr txBox="1"/>
          <p:nvPr/>
        </p:nvSpPr>
        <p:spPr>
          <a:xfrm>
            <a:off x="7210197" y="2534689"/>
            <a:ext cx="2064432" cy="1323439"/>
          </a:xfrm>
          <a:prstGeom prst="rect">
            <a:avLst/>
          </a:prstGeom>
          <a:noFill/>
        </p:spPr>
        <p:txBody>
          <a:bodyPr wrap="square" rtlCol="0">
            <a:spAutoFit/>
          </a:bodyPr>
          <a:lstStyle/>
          <a:p>
            <a:r>
              <a:rPr lang="en-US" sz="2000" dirty="0" smtClean="0">
                <a:latin typeface="Bahnschrift" panose="020B0502040204020203" pitchFamily="34" charset="0"/>
              </a:rPr>
              <a:t>Rate as top 10 easiest musical instrument for beginners</a:t>
            </a:r>
            <a:endParaRPr lang="en-US" sz="2000" dirty="0">
              <a:latin typeface="Bahnschrift" panose="020B0502040204020203" pitchFamily="34" charset="0"/>
            </a:endParaRPr>
          </a:p>
        </p:txBody>
      </p:sp>
      <p:sp>
        <p:nvSpPr>
          <p:cNvPr id="27" name="TextBox 26"/>
          <p:cNvSpPr txBox="1"/>
          <p:nvPr/>
        </p:nvSpPr>
        <p:spPr>
          <a:xfrm>
            <a:off x="7210197" y="4259282"/>
            <a:ext cx="1781700" cy="707886"/>
          </a:xfrm>
          <a:prstGeom prst="rect">
            <a:avLst/>
          </a:prstGeom>
          <a:noFill/>
        </p:spPr>
        <p:txBody>
          <a:bodyPr wrap="square" rtlCol="0">
            <a:spAutoFit/>
          </a:bodyPr>
          <a:lstStyle/>
          <a:p>
            <a:r>
              <a:rPr lang="en-US" sz="2000" dirty="0" smtClean="0">
                <a:latin typeface="Bahnschrift" panose="020B0502040204020203" pitchFamily="34" charset="0"/>
              </a:rPr>
              <a:t>Always in high demand</a:t>
            </a:r>
            <a:endParaRPr lang="en-US" sz="2000" dirty="0">
              <a:latin typeface="Bahnschrift" panose="020B0502040204020203" pitchFamily="34" charset="0"/>
            </a:endParaRPr>
          </a:p>
        </p:txBody>
      </p:sp>
      <p:sp>
        <p:nvSpPr>
          <p:cNvPr id="28" name="TextBox 27"/>
          <p:cNvSpPr txBox="1"/>
          <p:nvPr/>
        </p:nvSpPr>
        <p:spPr>
          <a:xfrm>
            <a:off x="4180114" y="4384948"/>
            <a:ext cx="1773191" cy="400110"/>
          </a:xfrm>
          <a:prstGeom prst="rect">
            <a:avLst/>
          </a:prstGeom>
          <a:noFill/>
        </p:spPr>
        <p:txBody>
          <a:bodyPr wrap="square" rtlCol="0">
            <a:spAutoFit/>
          </a:bodyPr>
          <a:lstStyle/>
          <a:p>
            <a:r>
              <a:rPr lang="en-US" sz="2000" dirty="0" smtClean="0">
                <a:latin typeface="Bahnschrift" panose="020B0502040204020203" pitchFamily="34" charset="0"/>
              </a:rPr>
              <a:t>28 tones</a:t>
            </a:r>
            <a:endParaRPr lang="en-US" sz="2000" dirty="0">
              <a:latin typeface="Bahnschrift" panose="020B0502040204020203" pitchFamily="34" charset="0"/>
            </a:endParaRPr>
          </a:p>
        </p:txBody>
      </p:sp>
      <p:sp>
        <p:nvSpPr>
          <p:cNvPr id="16" name="TextBox 15"/>
          <p:cNvSpPr txBox="1"/>
          <p:nvPr/>
        </p:nvSpPr>
        <p:spPr>
          <a:xfrm>
            <a:off x="391885" y="777166"/>
            <a:ext cx="10842172" cy="923330"/>
          </a:xfrm>
          <a:prstGeom prst="rect">
            <a:avLst/>
          </a:prstGeom>
          <a:noFill/>
        </p:spPr>
        <p:txBody>
          <a:bodyPr wrap="square" rtlCol="0">
            <a:spAutoFit/>
          </a:bodyPr>
          <a:lstStyle/>
          <a:p>
            <a:r>
              <a:rPr lang="en-US" sz="5400" dirty="0" smtClean="0">
                <a:latin typeface="Comic Sans MS" panose="030F0702030302020204" pitchFamily="66" charset="0"/>
              </a:rPr>
              <a:t>INTRODUCTION on CELLO</a:t>
            </a:r>
            <a:endParaRPr lang="en-US" sz="5400" dirty="0">
              <a:latin typeface="Comic Sans MS" panose="030F0702030302020204" pitchFamily="66" charset="0"/>
            </a:endParaRPr>
          </a:p>
        </p:txBody>
      </p:sp>
    </p:spTree>
    <p:extLst>
      <p:ext uri="{BB962C8B-B14F-4D97-AF65-F5344CB8AC3E}">
        <p14:creationId xmlns:p14="http://schemas.microsoft.com/office/powerpoint/2010/main" val="5119126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a:t>
            </a:r>
            <a:r>
              <a:rPr lang="en-US" dirty="0" smtClean="0"/>
              <a:t>6</a:t>
            </a:r>
            <a:endParaRPr lang="en-US" dirty="0"/>
          </a:p>
        </p:txBody>
      </p:sp>
      <p:sp>
        <p:nvSpPr>
          <p:cNvPr id="3" name="Text Placeholder 2"/>
          <p:cNvSpPr>
            <a:spLocks noGrp="1"/>
          </p:cNvSpPr>
          <p:nvPr>
            <p:ph type="body" idx="1"/>
          </p:nvPr>
        </p:nvSpPr>
        <p:spPr/>
        <p:txBody>
          <a:bodyPr>
            <a:normAutofit/>
          </a:bodyPr>
          <a:lstStyle/>
          <a:p>
            <a:r>
              <a:rPr lang="en-US" sz="4400" dirty="0"/>
              <a:t>Conclusion. </a:t>
            </a:r>
            <a:r>
              <a:rPr lang="en-US" sz="2800" dirty="0" smtClean="0"/>
              <a:t>Research Conclusion. Future </a:t>
            </a:r>
            <a:r>
              <a:rPr lang="en-US" sz="2800" dirty="0" smtClean="0"/>
              <a:t>work . </a:t>
            </a:r>
            <a:endParaRPr lang="en-US" sz="800" dirty="0"/>
          </a:p>
        </p:txBody>
      </p:sp>
      <p:sp>
        <p:nvSpPr>
          <p:cNvPr id="4" name="Rectangle 3"/>
          <p:cNvSpPr/>
          <p:nvPr/>
        </p:nvSpPr>
        <p:spPr>
          <a:xfrm>
            <a:off x="0" y="0"/>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50" y="6680579"/>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99600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nip Diagonal Corner Rectangle 3"/>
          <p:cNvSpPr/>
          <p:nvPr/>
        </p:nvSpPr>
        <p:spPr>
          <a:xfrm>
            <a:off x="0" y="0"/>
            <a:ext cx="12192000" cy="6858000"/>
          </a:xfrm>
          <a:prstGeom prst="snip2Diag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Diagonal Corner Rectangle 7"/>
          <p:cNvSpPr/>
          <p:nvPr/>
        </p:nvSpPr>
        <p:spPr>
          <a:xfrm>
            <a:off x="0" y="114300"/>
            <a:ext cx="11985171" cy="6629399"/>
          </a:xfrm>
          <a:prstGeom prst="snip2DiagRect">
            <a:avLst/>
          </a:prstGeom>
          <a:solidFill>
            <a:srgbClr val="FF914D"/>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lded Corner 8"/>
          <p:cNvSpPr/>
          <p:nvPr/>
        </p:nvSpPr>
        <p:spPr>
          <a:xfrm>
            <a:off x="293914" y="522514"/>
            <a:ext cx="6988629" cy="963386"/>
          </a:xfrm>
          <a:prstGeom prst="foldedCorner">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62644" y="673963"/>
            <a:ext cx="5627914" cy="707886"/>
          </a:xfrm>
          <a:prstGeom prst="rect">
            <a:avLst/>
          </a:prstGeom>
          <a:noFill/>
        </p:spPr>
        <p:txBody>
          <a:bodyPr wrap="square" rtlCol="0">
            <a:spAutoFit/>
          </a:bodyPr>
          <a:lstStyle/>
          <a:p>
            <a:r>
              <a:rPr lang="en-US" sz="4000" dirty="0" smtClean="0">
                <a:latin typeface="Comic Sans MS" panose="030F0702030302020204" pitchFamily="66" charset="0"/>
              </a:rPr>
              <a:t>Research Conclusion</a:t>
            </a:r>
            <a:endParaRPr lang="en-US" sz="4000" dirty="0">
              <a:latin typeface="Comic Sans MS" panose="030F0702030302020204" pitchFamily="66" charset="0"/>
            </a:endParaRPr>
          </a:p>
        </p:txBody>
      </p:sp>
      <p:sp>
        <p:nvSpPr>
          <p:cNvPr id="6" name="TextBox 5"/>
          <p:cNvSpPr txBox="1"/>
          <p:nvPr/>
        </p:nvSpPr>
        <p:spPr>
          <a:xfrm>
            <a:off x="631371" y="1658281"/>
            <a:ext cx="9944100" cy="4524315"/>
          </a:xfrm>
          <a:prstGeom prst="rect">
            <a:avLst/>
          </a:prstGeom>
          <a:noFill/>
        </p:spPr>
        <p:txBody>
          <a:bodyPr wrap="square" rtlCol="0">
            <a:spAutoFit/>
          </a:bodyPr>
          <a:lstStyle/>
          <a:p>
            <a:endParaRPr lang="en-US" sz="2400" dirty="0">
              <a:latin typeface="Bahnschrift" panose="020B0502040204020203" pitchFamily="34" charset="0"/>
            </a:endParaRPr>
          </a:p>
          <a:p>
            <a:r>
              <a:rPr lang="en-US" sz="2400" dirty="0" smtClean="0">
                <a:latin typeface="Bahnschrift" panose="020B0502040204020203" pitchFamily="34" charset="0"/>
              </a:rPr>
              <a:t>Proposed a MLP model used to train open source datasets and self-collected datasets (cello pitch)</a:t>
            </a:r>
          </a:p>
          <a:p>
            <a:endParaRPr lang="en-US" sz="2400" dirty="0">
              <a:latin typeface="Bahnschrift" panose="020B0502040204020203" pitchFamily="34" charset="0"/>
            </a:endParaRPr>
          </a:p>
          <a:p>
            <a:r>
              <a:rPr lang="en-US" sz="2400" dirty="0" smtClean="0">
                <a:latin typeface="Bahnschrift" panose="020B0502040204020203" pitchFamily="34" charset="0"/>
              </a:rPr>
              <a:t>With this technology, it is possible to recognize </a:t>
            </a:r>
            <a:r>
              <a:rPr lang="en-US" sz="2400" dirty="0" err="1" smtClean="0">
                <a:latin typeface="Bahnschrift" panose="020B0502040204020203" pitchFamily="34" charset="0"/>
              </a:rPr>
              <a:t>continuos</a:t>
            </a:r>
            <a:r>
              <a:rPr lang="en-US" sz="2400" dirty="0" smtClean="0">
                <a:latin typeface="Bahnschrift" panose="020B0502040204020203" pitchFamily="34" charset="0"/>
              </a:rPr>
              <a:t> sound especially from A class  of cello sounds where accuracy can up to 90%</a:t>
            </a:r>
          </a:p>
          <a:p>
            <a:endParaRPr lang="en-US" sz="2400" dirty="0">
              <a:latin typeface="Bahnschrift" panose="020B0502040204020203" pitchFamily="34" charset="0"/>
            </a:endParaRPr>
          </a:p>
          <a:p>
            <a:r>
              <a:rPr lang="en-US" sz="2400" dirty="0" smtClean="0">
                <a:latin typeface="Bahnschrift" panose="020B0502040204020203" pitchFamily="34" charset="0"/>
              </a:rPr>
              <a:t>This proposed study also capable to recognize sounds where without pre-processing which means the cello sound recorded by normal microphone (built-in microphone in smartphone/ computer)</a:t>
            </a:r>
          </a:p>
          <a:p>
            <a:endParaRPr lang="en-US" sz="2400" dirty="0">
              <a:latin typeface="Bahnschrift" panose="020B0502040204020203" pitchFamily="34" charset="0"/>
            </a:endParaRPr>
          </a:p>
          <a:p>
            <a:r>
              <a:rPr lang="en-US" sz="2400" dirty="0" smtClean="0">
                <a:latin typeface="Bahnschrift" panose="020B0502040204020203" pitchFamily="34" charset="0"/>
              </a:rPr>
              <a:t> </a:t>
            </a:r>
            <a:endParaRPr lang="en-US" sz="2400" dirty="0" smtClean="0">
              <a:latin typeface="Bahnschrift" panose="020B0502040204020203" pitchFamily="34" charset="0"/>
            </a:endParaRPr>
          </a:p>
        </p:txBody>
      </p:sp>
    </p:spTree>
    <p:extLst>
      <p:ext uri="{BB962C8B-B14F-4D97-AF65-F5344CB8AC3E}">
        <p14:creationId xmlns:p14="http://schemas.microsoft.com/office/powerpoint/2010/main" val="22678493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nip Diagonal Corner Rectangle 3"/>
          <p:cNvSpPr/>
          <p:nvPr/>
        </p:nvSpPr>
        <p:spPr>
          <a:xfrm>
            <a:off x="0" y="0"/>
            <a:ext cx="12192000" cy="6858000"/>
          </a:xfrm>
          <a:prstGeom prst="snip2DiagRect">
            <a:avLst/>
          </a:prstGeom>
          <a:solidFill>
            <a:srgbClr val="FF9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Diagonal Corner Rectangle 7"/>
          <p:cNvSpPr/>
          <p:nvPr/>
        </p:nvSpPr>
        <p:spPr>
          <a:xfrm>
            <a:off x="147637" y="171451"/>
            <a:ext cx="12044363" cy="6686549"/>
          </a:xfrm>
          <a:prstGeom prst="snip2DiagRect">
            <a:avLst/>
          </a:prstGeom>
          <a:solidFill>
            <a:srgbClr val="FFCE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lded Corner 8"/>
          <p:cNvSpPr/>
          <p:nvPr/>
        </p:nvSpPr>
        <p:spPr>
          <a:xfrm>
            <a:off x="293914" y="522514"/>
            <a:ext cx="6988629" cy="963386"/>
          </a:xfrm>
          <a:prstGeom prst="foldedCorne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4267" y="562570"/>
            <a:ext cx="5627914" cy="923330"/>
          </a:xfrm>
          <a:prstGeom prst="rect">
            <a:avLst/>
          </a:prstGeom>
          <a:noFill/>
        </p:spPr>
        <p:txBody>
          <a:bodyPr wrap="square" rtlCol="0">
            <a:spAutoFit/>
          </a:bodyPr>
          <a:lstStyle/>
          <a:p>
            <a:r>
              <a:rPr lang="en-US" sz="5400" dirty="0" smtClean="0">
                <a:solidFill>
                  <a:schemeClr val="bg1"/>
                </a:solidFill>
                <a:latin typeface="Comic Sans MS" panose="030F0702030302020204" pitchFamily="66" charset="0"/>
              </a:rPr>
              <a:t>Goal Achieved</a:t>
            </a:r>
            <a:endParaRPr lang="en-US" sz="5400" dirty="0">
              <a:solidFill>
                <a:schemeClr val="bg1"/>
              </a:solidFill>
              <a:latin typeface="Comic Sans MS" panose="030F0702030302020204" pitchFamily="66" charset="0"/>
            </a:endParaRPr>
          </a:p>
        </p:txBody>
      </p:sp>
      <p:sp>
        <p:nvSpPr>
          <p:cNvPr id="11" name="TextBox 10"/>
          <p:cNvSpPr txBox="1"/>
          <p:nvPr/>
        </p:nvSpPr>
        <p:spPr>
          <a:xfrm>
            <a:off x="801914" y="1643289"/>
            <a:ext cx="11390086" cy="4832092"/>
          </a:xfrm>
          <a:prstGeom prst="rect">
            <a:avLst/>
          </a:prstGeom>
          <a:noFill/>
        </p:spPr>
        <p:txBody>
          <a:bodyPr wrap="square" rtlCol="0">
            <a:spAutoFit/>
          </a:bodyPr>
          <a:lstStyle/>
          <a:p>
            <a:r>
              <a:rPr lang="en-US" sz="2800" dirty="0" smtClean="0">
                <a:latin typeface="Bahnschrift" panose="020B0502040204020203" pitchFamily="34" charset="0"/>
              </a:rPr>
              <a:t>1. To study how note recognizer can be built with machine learning techniques. This proposed system model used </a:t>
            </a:r>
            <a:r>
              <a:rPr lang="en-US" sz="2800" dirty="0" err="1" smtClean="0">
                <a:latin typeface="Bahnschrift" panose="020B0502040204020203" pitchFamily="34" charset="0"/>
              </a:rPr>
              <a:t>used</a:t>
            </a:r>
            <a:r>
              <a:rPr lang="en-US" sz="2800" dirty="0" smtClean="0">
                <a:latin typeface="Bahnschrift" panose="020B0502040204020203" pitchFamily="34" charset="0"/>
              </a:rPr>
              <a:t> to train and evaluate is MLP model (feedforward class of ANN)</a:t>
            </a:r>
            <a:endParaRPr lang="en-US" sz="2800" dirty="0" smtClean="0">
              <a:latin typeface="Bahnschrift" panose="020B0502040204020203" pitchFamily="34" charset="0"/>
            </a:endParaRPr>
          </a:p>
          <a:p>
            <a:pPr marL="342900" indent="-342900">
              <a:buAutoNum type="arabicPeriod"/>
            </a:pPr>
            <a:endParaRPr lang="en-US" sz="2800" dirty="0" smtClean="0">
              <a:latin typeface="Bahnschrift" panose="020B0502040204020203" pitchFamily="34" charset="0"/>
            </a:endParaRPr>
          </a:p>
          <a:p>
            <a:r>
              <a:rPr lang="en-US" sz="2800" dirty="0" smtClean="0">
                <a:latin typeface="Bahnschrift" panose="020B0502040204020203" pitchFamily="34" charset="0"/>
              </a:rPr>
              <a:t>2. </a:t>
            </a:r>
            <a:r>
              <a:rPr lang="en-US" sz="2800" dirty="0" smtClean="0">
                <a:latin typeface="Bahnschrift" panose="020B0502040204020203" pitchFamily="34" charset="0"/>
              </a:rPr>
              <a:t>To develop a prototype of note recognizer for learning and playing cello music accurately.</a:t>
            </a:r>
          </a:p>
          <a:p>
            <a:endParaRPr lang="en-US" sz="2800" dirty="0" smtClean="0">
              <a:latin typeface="Bahnschrift" panose="020B0502040204020203" pitchFamily="34" charset="0"/>
            </a:endParaRPr>
          </a:p>
          <a:p>
            <a:r>
              <a:rPr lang="en-US" sz="2800" dirty="0" smtClean="0">
                <a:latin typeface="Bahnschrift" panose="020B0502040204020203" pitchFamily="34" charset="0"/>
              </a:rPr>
              <a:t>3.  To test the proposed cello pitch recognizer based on accuracy. The overall training and testing result for the model, respectively result and the average result had been calculated and shown in this study. The highest accuracy could up to 90%.</a:t>
            </a:r>
            <a:endParaRPr lang="en-US" sz="2800" dirty="0" smtClean="0">
              <a:latin typeface="Bahnschrift" panose="020B0502040204020203" pitchFamily="34" charset="0"/>
            </a:endParaRPr>
          </a:p>
        </p:txBody>
      </p:sp>
    </p:spTree>
    <p:extLst>
      <p:ext uri="{BB962C8B-B14F-4D97-AF65-F5344CB8AC3E}">
        <p14:creationId xmlns:p14="http://schemas.microsoft.com/office/powerpoint/2010/main" val="23309064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nip Diagonal Corner Rectangle 3"/>
          <p:cNvSpPr/>
          <p:nvPr/>
        </p:nvSpPr>
        <p:spPr>
          <a:xfrm>
            <a:off x="0" y="0"/>
            <a:ext cx="12192000" cy="6858000"/>
          </a:xfrm>
          <a:prstGeom prst="snip2DiagRect">
            <a:avLst/>
          </a:prstGeom>
          <a:solidFill>
            <a:srgbClr val="FF9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Diagonal Corner Rectangle 7"/>
          <p:cNvSpPr/>
          <p:nvPr/>
        </p:nvSpPr>
        <p:spPr>
          <a:xfrm>
            <a:off x="0" y="171450"/>
            <a:ext cx="12044363" cy="6686549"/>
          </a:xfrm>
          <a:prstGeom prst="snip2DiagRect">
            <a:avLst/>
          </a:prstGeom>
          <a:solidFill>
            <a:srgbClr val="FFCE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lded Corner 8"/>
          <p:cNvSpPr/>
          <p:nvPr/>
        </p:nvSpPr>
        <p:spPr>
          <a:xfrm>
            <a:off x="293914" y="522514"/>
            <a:ext cx="6988629" cy="963386"/>
          </a:xfrm>
          <a:prstGeom prst="foldedCorne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8200" y="562570"/>
            <a:ext cx="5627914" cy="923330"/>
          </a:xfrm>
          <a:prstGeom prst="rect">
            <a:avLst/>
          </a:prstGeom>
          <a:noFill/>
        </p:spPr>
        <p:txBody>
          <a:bodyPr wrap="square" rtlCol="0">
            <a:spAutoFit/>
          </a:bodyPr>
          <a:lstStyle/>
          <a:p>
            <a:r>
              <a:rPr lang="en-US" sz="5400" dirty="0" smtClean="0">
                <a:solidFill>
                  <a:schemeClr val="bg1"/>
                </a:solidFill>
                <a:latin typeface="Comic Sans MS" panose="030F0702030302020204" pitchFamily="66" charset="0"/>
              </a:rPr>
              <a:t>Future Work</a:t>
            </a:r>
            <a:endParaRPr lang="en-US" sz="5400" dirty="0">
              <a:solidFill>
                <a:schemeClr val="bg1"/>
              </a:solidFill>
              <a:latin typeface="Comic Sans MS" panose="030F0702030302020204" pitchFamily="66" charset="0"/>
            </a:endParaRPr>
          </a:p>
        </p:txBody>
      </p:sp>
      <p:sp>
        <p:nvSpPr>
          <p:cNvPr id="11" name="TextBox 10"/>
          <p:cNvSpPr txBox="1"/>
          <p:nvPr/>
        </p:nvSpPr>
        <p:spPr>
          <a:xfrm>
            <a:off x="838199" y="1836964"/>
            <a:ext cx="10778067" cy="4031873"/>
          </a:xfrm>
          <a:prstGeom prst="rect">
            <a:avLst/>
          </a:prstGeom>
          <a:noFill/>
        </p:spPr>
        <p:txBody>
          <a:bodyPr wrap="square" rtlCol="0">
            <a:spAutoFit/>
          </a:bodyPr>
          <a:lstStyle/>
          <a:p>
            <a:r>
              <a:rPr lang="en-US" sz="3200" dirty="0" smtClean="0">
                <a:latin typeface="Bahnschrift" panose="020B0502040204020203" pitchFamily="34" charset="0"/>
              </a:rPr>
              <a:t>1. More tones </a:t>
            </a:r>
            <a:r>
              <a:rPr lang="en-US" sz="3200" dirty="0" smtClean="0">
                <a:latin typeface="Bahnschrift" panose="020B0502040204020203" pitchFamily="34" charset="0"/>
              </a:rPr>
              <a:t>and pitches to be trained inside this </a:t>
            </a:r>
            <a:r>
              <a:rPr lang="en-US" sz="3200" dirty="0" smtClean="0">
                <a:latin typeface="Bahnschrift" panose="020B0502040204020203" pitchFamily="34" charset="0"/>
              </a:rPr>
              <a:t>system.</a:t>
            </a:r>
            <a:endParaRPr lang="en-US" sz="3200" dirty="0" smtClean="0">
              <a:latin typeface="Bahnschrift" panose="020B0502040204020203" pitchFamily="34" charset="0"/>
            </a:endParaRPr>
          </a:p>
          <a:p>
            <a:endParaRPr lang="en-US" sz="3200" dirty="0" smtClean="0">
              <a:latin typeface="Bahnschrift" panose="020B0502040204020203" pitchFamily="34" charset="0"/>
            </a:endParaRPr>
          </a:p>
          <a:p>
            <a:r>
              <a:rPr lang="en-US" sz="3200" dirty="0" smtClean="0">
                <a:latin typeface="Bahnschrift" panose="020B0502040204020203" pitchFamily="34" charset="0"/>
              </a:rPr>
              <a:t>2. </a:t>
            </a:r>
            <a:r>
              <a:rPr lang="en-US" sz="3200" dirty="0" smtClean="0">
                <a:latin typeface="Bahnschrift" panose="020B0502040204020203" pitchFamily="34" charset="0"/>
              </a:rPr>
              <a:t>Use other techniques to extract data sound features to increase the better accuracy.</a:t>
            </a:r>
          </a:p>
          <a:p>
            <a:endParaRPr lang="en-US" sz="3200" dirty="0" smtClean="0">
              <a:latin typeface="Bahnschrift" panose="020B0502040204020203" pitchFamily="34" charset="0"/>
            </a:endParaRPr>
          </a:p>
          <a:p>
            <a:r>
              <a:rPr lang="en-US" sz="3200" dirty="0" smtClean="0">
                <a:latin typeface="Bahnschrift" panose="020B0502040204020203" pitchFamily="34" charset="0"/>
              </a:rPr>
              <a:t>3. Apply deep learning techniques such as CNN (Convolution Neural Network) train the datasets to produce better results.</a:t>
            </a:r>
            <a:endParaRPr lang="en-US" sz="3200" dirty="0" smtClean="0">
              <a:latin typeface="Bahnschrift" panose="020B0502040204020203" pitchFamily="34" charset="0"/>
            </a:endParaRPr>
          </a:p>
        </p:txBody>
      </p:sp>
    </p:spTree>
    <p:extLst>
      <p:ext uri="{BB962C8B-B14F-4D97-AF65-F5344CB8AC3E}">
        <p14:creationId xmlns:p14="http://schemas.microsoft.com/office/powerpoint/2010/main" val="24671729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579" y="2628899"/>
            <a:ext cx="10515600" cy="1378404"/>
          </a:xfrm>
        </p:spPr>
        <p:txBody>
          <a:bodyPr>
            <a:normAutofit/>
          </a:bodyPr>
          <a:lstStyle/>
          <a:p>
            <a:r>
              <a:rPr lang="en-US" sz="8800" dirty="0" smtClean="0">
                <a:latin typeface="Comic Sans MS" panose="030F0702030302020204" pitchFamily="66" charset="0"/>
              </a:rPr>
              <a:t>Q &amp; A</a:t>
            </a:r>
            <a:endParaRPr lang="en-US" sz="8800" dirty="0">
              <a:latin typeface="Comic Sans MS" panose="030F0702030302020204" pitchFamily="66" charset="0"/>
            </a:endParaRPr>
          </a:p>
        </p:txBody>
      </p:sp>
      <p:sp>
        <p:nvSpPr>
          <p:cNvPr id="4" name="Rectangle 3"/>
          <p:cNvSpPr/>
          <p:nvPr/>
        </p:nvSpPr>
        <p:spPr>
          <a:xfrm>
            <a:off x="0" y="0"/>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50" y="6680579"/>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407" y="7496"/>
            <a:ext cx="5803243" cy="6850504"/>
          </a:xfrm>
          <a:prstGeom prst="rect">
            <a:avLst/>
          </a:prstGeom>
        </p:spPr>
      </p:pic>
    </p:spTree>
    <p:extLst>
      <p:ext uri="{BB962C8B-B14F-4D97-AF65-F5344CB8AC3E}">
        <p14:creationId xmlns:p14="http://schemas.microsoft.com/office/powerpoint/2010/main" val="1432751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edefined Process 1"/>
          <p:cNvSpPr/>
          <p:nvPr/>
        </p:nvSpPr>
        <p:spPr>
          <a:xfrm>
            <a:off x="-8452" y="7914"/>
            <a:ext cx="12192000" cy="6878662"/>
          </a:xfrm>
          <a:prstGeom prst="flowChartPredefinedProcess">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140738" y="5526949"/>
            <a:ext cx="3982065" cy="1015663"/>
          </a:xfrm>
          <a:prstGeom prst="rect">
            <a:avLst/>
          </a:prstGeom>
          <a:noFill/>
        </p:spPr>
        <p:txBody>
          <a:bodyPr wrap="square" rtlCol="0">
            <a:spAutoFit/>
          </a:bodyPr>
          <a:lstStyle/>
          <a:p>
            <a:r>
              <a:rPr lang="en-US" sz="2000" dirty="0" smtClean="0">
                <a:solidFill>
                  <a:schemeClr val="bg1"/>
                </a:solidFill>
                <a:latin typeface="Bahnschrift" panose="020B0502040204020203" pitchFamily="34" charset="0"/>
              </a:rPr>
              <a:t>An identification process of the highness or lowness of a tone in musical area.</a:t>
            </a:r>
            <a:endParaRPr lang="en-US" sz="2000" dirty="0">
              <a:solidFill>
                <a:schemeClr val="bg1"/>
              </a:solidFill>
              <a:latin typeface="Bahnschrift" panose="020B0502040204020203" pitchFamily="34" charset="0"/>
            </a:endParaRPr>
          </a:p>
        </p:txBody>
      </p:sp>
      <p:sp>
        <p:nvSpPr>
          <p:cNvPr id="9" name="Round Single Corner Rectangle 8"/>
          <p:cNvSpPr/>
          <p:nvPr/>
        </p:nvSpPr>
        <p:spPr>
          <a:xfrm>
            <a:off x="417880" y="325930"/>
            <a:ext cx="10269170" cy="945428"/>
          </a:xfrm>
          <a:prstGeom prst="round1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17880" y="375632"/>
            <a:ext cx="10269169" cy="923330"/>
          </a:xfrm>
          <a:prstGeom prst="rect">
            <a:avLst/>
          </a:prstGeom>
          <a:noFill/>
        </p:spPr>
        <p:txBody>
          <a:bodyPr wrap="square" rtlCol="0">
            <a:spAutoFit/>
          </a:bodyPr>
          <a:lstStyle/>
          <a:p>
            <a:r>
              <a:rPr lang="en-US" sz="5400" dirty="0" smtClean="0">
                <a:latin typeface="Comic Sans MS" panose="030F0702030302020204" pitchFamily="66" charset="0"/>
              </a:rPr>
              <a:t>INTRODUCTION on PITCH</a:t>
            </a:r>
            <a:endParaRPr lang="en-US" sz="5400" dirty="0">
              <a:latin typeface="Comic Sans MS" panose="030F0702030302020204" pitchFamily="66" charset="0"/>
            </a:endParaRPr>
          </a:p>
        </p:txBody>
      </p:sp>
      <p:sp>
        <p:nvSpPr>
          <p:cNvPr id="15" name="Rectangle 14"/>
          <p:cNvSpPr/>
          <p:nvPr/>
        </p:nvSpPr>
        <p:spPr>
          <a:xfrm>
            <a:off x="4176215" y="3785130"/>
            <a:ext cx="3920161" cy="964598"/>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omic Sans MS" panose="030F0702030302020204" pitchFamily="66" charset="0"/>
              </a:rPr>
              <a:t>Pitch? Tone? Notes?</a:t>
            </a:r>
            <a:endParaRPr lang="en-US" sz="3200" dirty="0">
              <a:solidFill>
                <a:schemeClr val="tx1"/>
              </a:solidFill>
              <a:latin typeface="Comic Sans MS" panose="030F0702030302020204" pitchFamily="66" charset="0"/>
            </a:endParaRPr>
          </a:p>
        </p:txBody>
      </p:sp>
      <p:sp>
        <p:nvSpPr>
          <p:cNvPr id="17" name="Cloud 16"/>
          <p:cNvSpPr/>
          <p:nvPr/>
        </p:nvSpPr>
        <p:spPr>
          <a:xfrm>
            <a:off x="1015723" y="1956619"/>
            <a:ext cx="3012746" cy="1363327"/>
          </a:xfrm>
          <a:prstGeom prst="clou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p:cNvSpPr txBox="1"/>
          <p:nvPr/>
        </p:nvSpPr>
        <p:spPr>
          <a:xfrm>
            <a:off x="1411024" y="2309824"/>
            <a:ext cx="2480966" cy="707886"/>
          </a:xfrm>
          <a:prstGeom prst="rect">
            <a:avLst/>
          </a:prstGeom>
          <a:noFill/>
        </p:spPr>
        <p:txBody>
          <a:bodyPr wrap="square" rtlCol="0">
            <a:spAutoFit/>
          </a:bodyPr>
          <a:lstStyle/>
          <a:p>
            <a:r>
              <a:rPr lang="en-US" sz="2000" dirty="0" smtClean="0">
                <a:latin typeface="Bahnschrift" panose="020B0502040204020203" pitchFamily="34" charset="0"/>
              </a:rPr>
              <a:t>A particular frequency of sound</a:t>
            </a:r>
            <a:endParaRPr lang="en-US" sz="2000" dirty="0">
              <a:latin typeface="Bahnschrift" panose="020B0502040204020203" pitchFamily="34" charset="0"/>
            </a:endParaRPr>
          </a:p>
        </p:txBody>
      </p:sp>
      <p:sp>
        <p:nvSpPr>
          <p:cNvPr id="19" name="Cloud 18"/>
          <p:cNvSpPr/>
          <p:nvPr/>
        </p:nvSpPr>
        <p:spPr>
          <a:xfrm rot="11283371">
            <a:off x="4278082" y="1879651"/>
            <a:ext cx="3618933" cy="1879242"/>
          </a:xfrm>
          <a:prstGeom prst="clou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p:cNvSpPr txBox="1"/>
          <p:nvPr/>
        </p:nvSpPr>
        <p:spPr>
          <a:xfrm>
            <a:off x="4805702" y="2326823"/>
            <a:ext cx="2932903" cy="1323439"/>
          </a:xfrm>
          <a:prstGeom prst="rect">
            <a:avLst/>
          </a:prstGeom>
          <a:noFill/>
        </p:spPr>
        <p:txBody>
          <a:bodyPr wrap="square" rtlCol="0">
            <a:spAutoFit/>
          </a:bodyPr>
          <a:lstStyle/>
          <a:p>
            <a:r>
              <a:rPr lang="en-US" sz="2000" dirty="0" smtClean="0">
                <a:latin typeface="Bahnschrift" panose="020B0502040204020203" pitchFamily="34" charset="0"/>
              </a:rPr>
              <a:t>A musical/ vocal sound with reference to its pitch, quality and strength</a:t>
            </a:r>
            <a:endParaRPr lang="en-US" sz="2000" dirty="0">
              <a:latin typeface="Bahnschrift" panose="020B0502040204020203" pitchFamily="34" charset="0"/>
            </a:endParaRPr>
          </a:p>
        </p:txBody>
      </p:sp>
      <p:sp>
        <p:nvSpPr>
          <p:cNvPr id="20" name="Cloud 19"/>
          <p:cNvSpPr/>
          <p:nvPr/>
        </p:nvSpPr>
        <p:spPr>
          <a:xfrm rot="794673">
            <a:off x="7804880" y="1689558"/>
            <a:ext cx="3001862" cy="1494959"/>
          </a:xfrm>
          <a:prstGeom prst="clou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104485" y="1978844"/>
            <a:ext cx="2774201" cy="707886"/>
          </a:xfrm>
          <a:prstGeom prst="rect">
            <a:avLst/>
          </a:prstGeom>
          <a:noFill/>
        </p:spPr>
        <p:txBody>
          <a:bodyPr wrap="square" rtlCol="0">
            <a:spAutoFit/>
          </a:bodyPr>
          <a:lstStyle/>
          <a:p>
            <a:r>
              <a:rPr lang="en-US" sz="2000" dirty="0" smtClean="0">
                <a:latin typeface="Bahnschrift" panose="020B0502040204020203" pitchFamily="34" charset="0"/>
              </a:rPr>
              <a:t>A certain frequency that can write and read</a:t>
            </a:r>
            <a:endParaRPr lang="en-US" sz="2000" dirty="0">
              <a:latin typeface="Bahnschrift" panose="020B0502040204020203" pitchFamily="34" charset="0"/>
            </a:endParaRPr>
          </a:p>
        </p:txBody>
      </p:sp>
      <p:sp>
        <p:nvSpPr>
          <p:cNvPr id="21" name="Oval 20"/>
          <p:cNvSpPr/>
          <p:nvPr/>
        </p:nvSpPr>
        <p:spPr>
          <a:xfrm>
            <a:off x="3221561" y="3207224"/>
            <a:ext cx="490630" cy="371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758133" y="3531354"/>
            <a:ext cx="338230" cy="222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342459" y="3017710"/>
            <a:ext cx="433051" cy="3247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051219" y="3275507"/>
            <a:ext cx="280651" cy="2656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738605" y="3554013"/>
            <a:ext cx="245136" cy="1617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Stored Data 27"/>
          <p:cNvSpPr/>
          <p:nvPr/>
        </p:nvSpPr>
        <p:spPr>
          <a:xfrm rot="10800000">
            <a:off x="1506536" y="5349242"/>
            <a:ext cx="4176215" cy="955185"/>
          </a:xfrm>
          <a:prstGeom prst="flowChartOnlineStorage">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p:cNvSpPr txBox="1"/>
          <p:nvPr/>
        </p:nvSpPr>
        <p:spPr>
          <a:xfrm>
            <a:off x="2467917" y="5393076"/>
            <a:ext cx="2756848" cy="954107"/>
          </a:xfrm>
          <a:prstGeom prst="rect">
            <a:avLst/>
          </a:prstGeom>
          <a:noFill/>
        </p:spPr>
        <p:txBody>
          <a:bodyPr wrap="square" rtlCol="0">
            <a:spAutoFit/>
          </a:bodyPr>
          <a:lstStyle/>
          <a:p>
            <a:r>
              <a:rPr lang="en-US" sz="2800" dirty="0" smtClean="0">
                <a:latin typeface="Comic Sans MS" panose="030F0702030302020204" pitchFamily="66" charset="0"/>
              </a:rPr>
              <a:t>Pitch Recognition</a:t>
            </a:r>
            <a:endParaRPr lang="en-US" sz="2800" dirty="0">
              <a:latin typeface="Comic Sans MS" panose="030F0702030302020204" pitchFamily="66" charset="0"/>
            </a:endParaRPr>
          </a:p>
        </p:txBody>
      </p:sp>
      <p:sp>
        <p:nvSpPr>
          <p:cNvPr id="30" name="Diagonal Stripe 29"/>
          <p:cNvSpPr/>
          <p:nvPr/>
        </p:nvSpPr>
        <p:spPr>
          <a:xfrm>
            <a:off x="5925607" y="5400129"/>
            <a:ext cx="421376" cy="381743"/>
          </a:xfrm>
          <a:prstGeom prst="diagStripe">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Diagonal Stripe 30"/>
          <p:cNvSpPr/>
          <p:nvPr/>
        </p:nvSpPr>
        <p:spPr>
          <a:xfrm rot="10800000">
            <a:off x="9701427" y="6304428"/>
            <a:ext cx="421376" cy="317740"/>
          </a:xfrm>
          <a:prstGeom prst="diagStripe">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p:cNvSpPr/>
          <p:nvPr/>
        </p:nvSpPr>
        <p:spPr>
          <a:xfrm flipH="1">
            <a:off x="-1" y="0"/>
            <a:ext cx="77085"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9472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51751" y="2302329"/>
            <a:ext cx="7105268" cy="2237014"/>
          </a:xfrm>
          <a:prstGeom prst="rect">
            <a:avLst/>
          </a:prstGeom>
        </p:spPr>
      </p:pic>
      <p:sp>
        <p:nvSpPr>
          <p:cNvPr id="3" name="Diagonal Stripe 2"/>
          <p:cNvSpPr/>
          <p:nvPr/>
        </p:nvSpPr>
        <p:spPr>
          <a:xfrm>
            <a:off x="0" y="0"/>
            <a:ext cx="996043" cy="816429"/>
          </a:xfrm>
          <a:prstGeom prst="diagStripe">
            <a:avLst/>
          </a:prstGeom>
          <a:solidFill>
            <a:srgbClr val="FFCEAF"/>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iagonal Stripe 3"/>
          <p:cNvSpPr/>
          <p:nvPr/>
        </p:nvSpPr>
        <p:spPr>
          <a:xfrm rot="10800000">
            <a:off x="11408229" y="5965371"/>
            <a:ext cx="783771" cy="892629"/>
          </a:xfrm>
          <a:prstGeom prst="diagStripe">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p:cNvSpPr/>
          <p:nvPr/>
        </p:nvSpPr>
        <p:spPr>
          <a:xfrm>
            <a:off x="865414" y="620486"/>
            <a:ext cx="8752115" cy="1061357"/>
          </a:xfrm>
          <a:prstGeom prst="round1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996043" y="816429"/>
            <a:ext cx="5698671" cy="984885"/>
          </a:xfrm>
          <a:prstGeom prst="rect">
            <a:avLst/>
          </a:prstGeom>
          <a:noFill/>
        </p:spPr>
        <p:txBody>
          <a:bodyPr wrap="square" rtlCol="0">
            <a:spAutoFit/>
          </a:bodyPr>
          <a:lstStyle/>
          <a:p>
            <a:r>
              <a:rPr lang="en-US" sz="4000" dirty="0">
                <a:latin typeface="Comic Sans MS" panose="030F0702030302020204" pitchFamily="66" charset="0"/>
              </a:rPr>
              <a:t>Cello Pitch Recognition</a:t>
            </a:r>
          </a:p>
          <a:p>
            <a:endParaRPr lang="en-US" dirty="0">
              <a:latin typeface="Comic Sans MS" panose="030F0702030302020204" pitchFamily="66" charset="0"/>
            </a:endParaRPr>
          </a:p>
        </p:txBody>
      </p:sp>
      <p:sp>
        <p:nvSpPr>
          <p:cNvPr id="7" name="Right Arrow 6"/>
          <p:cNvSpPr/>
          <p:nvPr/>
        </p:nvSpPr>
        <p:spPr>
          <a:xfrm>
            <a:off x="2367643" y="4539344"/>
            <a:ext cx="2400300" cy="1426028"/>
          </a:xfrm>
          <a:prstGeom prst="rightArrow">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415271" y="5018315"/>
            <a:ext cx="2286000" cy="461665"/>
          </a:xfrm>
          <a:prstGeom prst="rect">
            <a:avLst/>
          </a:prstGeom>
          <a:noFill/>
        </p:spPr>
        <p:txBody>
          <a:bodyPr wrap="square" rtlCol="0">
            <a:spAutoFit/>
          </a:bodyPr>
          <a:lstStyle/>
          <a:p>
            <a:r>
              <a:rPr lang="en-US" sz="2400" dirty="0" smtClean="0">
                <a:latin typeface="Bahnschrift" panose="020B0502040204020203" pitchFamily="34" charset="0"/>
              </a:rPr>
              <a:t>Sound Signal</a:t>
            </a:r>
            <a:endParaRPr lang="en-US" sz="2400" dirty="0">
              <a:latin typeface="Bahnschrift" panose="020B0502040204020203" pitchFamily="34" charset="0"/>
            </a:endParaRPr>
          </a:p>
        </p:txBody>
      </p:sp>
      <p:sp>
        <p:nvSpPr>
          <p:cNvPr id="9" name="Right Arrow 8"/>
          <p:cNvSpPr/>
          <p:nvPr/>
        </p:nvSpPr>
        <p:spPr>
          <a:xfrm>
            <a:off x="4825093" y="4367795"/>
            <a:ext cx="2400300" cy="1830679"/>
          </a:xfrm>
          <a:prstGeom prst="rightArrow">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989549" y="4867635"/>
            <a:ext cx="2514600" cy="830997"/>
          </a:xfrm>
          <a:prstGeom prst="rect">
            <a:avLst/>
          </a:prstGeom>
          <a:noFill/>
        </p:spPr>
        <p:txBody>
          <a:bodyPr wrap="square" rtlCol="0">
            <a:spAutoFit/>
          </a:bodyPr>
          <a:lstStyle/>
          <a:p>
            <a:r>
              <a:rPr lang="en-US" sz="2400" dirty="0" smtClean="0">
                <a:latin typeface="Bahnschrift" panose="020B0502040204020203" pitchFamily="34" charset="0"/>
              </a:rPr>
              <a:t>Computer System</a:t>
            </a:r>
            <a:endParaRPr lang="en-US" sz="2400" dirty="0">
              <a:latin typeface="Bahnschrift" panose="020B0502040204020203" pitchFamily="34" charset="0"/>
            </a:endParaRPr>
          </a:p>
        </p:txBody>
      </p:sp>
      <p:sp>
        <p:nvSpPr>
          <p:cNvPr id="11" name="Right Arrow 10"/>
          <p:cNvSpPr/>
          <p:nvPr/>
        </p:nvSpPr>
        <p:spPr>
          <a:xfrm>
            <a:off x="7282543" y="4570119"/>
            <a:ext cx="2400300" cy="1426028"/>
          </a:xfrm>
          <a:prstGeom prst="rightArrow">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26985" y="5021525"/>
            <a:ext cx="994183" cy="461665"/>
          </a:xfrm>
          <a:prstGeom prst="rect">
            <a:avLst/>
          </a:prstGeom>
        </p:spPr>
        <p:txBody>
          <a:bodyPr wrap="none">
            <a:spAutoFit/>
          </a:bodyPr>
          <a:lstStyle/>
          <a:p>
            <a:r>
              <a:rPr lang="en-US" sz="2400" dirty="0" smtClean="0">
                <a:latin typeface="Bahnschrift" panose="020B0502040204020203" pitchFamily="34" charset="0"/>
              </a:rPr>
              <a:t>Notes</a:t>
            </a:r>
            <a:endParaRPr lang="en-US" sz="2400" dirty="0">
              <a:latin typeface="Bahnschrift" panose="020B0502040204020203" pitchFamily="34" charset="0"/>
            </a:endParaRPr>
          </a:p>
        </p:txBody>
      </p:sp>
    </p:spTree>
    <p:extLst>
      <p:ext uri="{BB962C8B-B14F-4D97-AF65-F5344CB8AC3E}">
        <p14:creationId xmlns:p14="http://schemas.microsoft.com/office/powerpoint/2010/main" val="3307144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flipH="1">
            <a:off x="0" y="0"/>
            <a:ext cx="136478"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21351179">
            <a:off x="6035510" y="248309"/>
            <a:ext cx="2934268" cy="1514902"/>
          </a:xfrm>
          <a:prstGeom prst="rightArrow">
            <a:avLst/>
          </a:prstGeom>
          <a:solidFill>
            <a:srgbClr val="FF914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Arrow 5"/>
          <p:cNvSpPr/>
          <p:nvPr/>
        </p:nvSpPr>
        <p:spPr>
          <a:xfrm rot="21404382">
            <a:off x="2992060" y="1196827"/>
            <a:ext cx="3057098" cy="1528550"/>
          </a:xfrm>
          <a:prstGeom prst="leftArrow">
            <a:avLst/>
          </a:prstGeom>
          <a:solidFill>
            <a:srgbClr val="FFCEA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827595" y="314325"/>
            <a:ext cx="264116" cy="6373077"/>
          </a:xfrm>
          <a:prstGeom prst="rect">
            <a:avLst/>
          </a:prstGeom>
          <a:solidFill>
            <a:schemeClr val="tx1">
              <a:lumMod val="65000"/>
              <a:lumOff val="3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rot="21330173">
            <a:off x="6292848" y="682593"/>
            <a:ext cx="2383020" cy="646331"/>
          </a:xfrm>
          <a:prstGeom prst="rect">
            <a:avLst/>
          </a:prstGeom>
          <a:noFill/>
        </p:spPr>
        <p:txBody>
          <a:bodyPr wrap="square" rtlCol="0">
            <a:spAutoFit/>
          </a:bodyPr>
          <a:lstStyle/>
          <a:p>
            <a:r>
              <a:rPr lang="en-US" sz="3600" dirty="0" smtClean="0">
                <a:latin typeface="Comic Sans MS" panose="030F0702030302020204" pitchFamily="66" charset="0"/>
              </a:rPr>
              <a:t>Problem</a:t>
            </a:r>
            <a:endParaRPr lang="en-US" sz="3600" dirty="0">
              <a:latin typeface="Comic Sans MS" panose="030F0702030302020204" pitchFamily="66" charset="0"/>
            </a:endParaRPr>
          </a:p>
        </p:txBody>
      </p:sp>
      <p:sp>
        <p:nvSpPr>
          <p:cNvPr id="8" name="TextBox 7"/>
          <p:cNvSpPr txBox="1"/>
          <p:nvPr/>
        </p:nvSpPr>
        <p:spPr>
          <a:xfrm rot="21426415">
            <a:off x="3401116" y="1644838"/>
            <a:ext cx="2566330" cy="646331"/>
          </a:xfrm>
          <a:prstGeom prst="rect">
            <a:avLst/>
          </a:prstGeom>
          <a:noFill/>
        </p:spPr>
        <p:txBody>
          <a:bodyPr wrap="square" rtlCol="0">
            <a:spAutoFit/>
          </a:bodyPr>
          <a:lstStyle/>
          <a:p>
            <a:r>
              <a:rPr lang="en-US" sz="3600" dirty="0" smtClean="0">
                <a:latin typeface="Comic Sans MS" panose="030F0702030302020204" pitchFamily="66" charset="0"/>
              </a:rPr>
              <a:t>Statement</a:t>
            </a:r>
            <a:endParaRPr lang="en-US" sz="3600" dirty="0">
              <a:latin typeface="Comic Sans MS" panose="030F0702030302020204" pitchFamily="66" charset="0"/>
            </a:endParaRPr>
          </a:p>
        </p:txBody>
      </p:sp>
      <p:sp>
        <p:nvSpPr>
          <p:cNvPr id="9" name="TextBox 8"/>
          <p:cNvSpPr txBox="1"/>
          <p:nvPr/>
        </p:nvSpPr>
        <p:spPr>
          <a:xfrm>
            <a:off x="8371179" y="1943250"/>
            <a:ext cx="3589361" cy="2246769"/>
          </a:xfrm>
          <a:prstGeom prst="rect">
            <a:avLst/>
          </a:prstGeom>
          <a:noFill/>
        </p:spPr>
        <p:txBody>
          <a:bodyPr wrap="square" rtlCol="0">
            <a:spAutoFit/>
          </a:bodyPr>
          <a:lstStyle/>
          <a:p>
            <a:r>
              <a:rPr lang="en-US" sz="2800" dirty="0" smtClean="0">
                <a:latin typeface="Bahnschrift" panose="020B0502040204020203" pitchFamily="34" charset="0"/>
              </a:rPr>
              <a:t>-Similar research projects for stable and discrete sound only. Ex. Piano and Guitar</a:t>
            </a:r>
            <a:endParaRPr lang="en-US" sz="2800" dirty="0">
              <a:latin typeface="Bahnschrift" panose="020B0502040204020203" pitchFamily="34" charset="0"/>
            </a:endParaRPr>
          </a:p>
        </p:txBody>
      </p:sp>
      <p:sp>
        <p:nvSpPr>
          <p:cNvPr id="10" name="TextBox 9"/>
          <p:cNvSpPr txBox="1"/>
          <p:nvPr/>
        </p:nvSpPr>
        <p:spPr>
          <a:xfrm>
            <a:off x="314088" y="2671745"/>
            <a:ext cx="3348935" cy="1384995"/>
          </a:xfrm>
          <a:prstGeom prst="rect">
            <a:avLst/>
          </a:prstGeom>
          <a:noFill/>
        </p:spPr>
        <p:txBody>
          <a:bodyPr wrap="square" rtlCol="0">
            <a:spAutoFit/>
          </a:bodyPr>
          <a:lstStyle/>
          <a:p>
            <a:r>
              <a:rPr lang="en-US" sz="2800" dirty="0" smtClean="0">
                <a:latin typeface="Bahnschrift" panose="020B0502040204020203" pitchFamily="34" charset="0"/>
              </a:rPr>
              <a:t>-Paying high cost to learn a rare ability AP</a:t>
            </a:r>
            <a:endParaRPr lang="en-US" sz="2800" dirty="0">
              <a:latin typeface="Bahnschrift" panose="020B0502040204020203" pitchFamily="34" charset="0"/>
            </a:endParaRPr>
          </a:p>
        </p:txBody>
      </p:sp>
      <p:sp>
        <p:nvSpPr>
          <p:cNvPr id="11" name="TextBox 10"/>
          <p:cNvSpPr txBox="1"/>
          <p:nvPr/>
        </p:nvSpPr>
        <p:spPr>
          <a:xfrm>
            <a:off x="236768" y="4733334"/>
            <a:ext cx="3348935" cy="1815882"/>
          </a:xfrm>
          <a:prstGeom prst="rect">
            <a:avLst/>
          </a:prstGeom>
          <a:noFill/>
        </p:spPr>
        <p:txBody>
          <a:bodyPr wrap="square" rtlCol="0">
            <a:spAutoFit/>
          </a:bodyPr>
          <a:lstStyle/>
          <a:p>
            <a:r>
              <a:rPr lang="en-US" sz="2800" dirty="0" smtClean="0">
                <a:latin typeface="Bahnschrift" panose="020B0502040204020203" pitchFamily="34" charset="0"/>
              </a:rPr>
              <a:t>-Online tutorial can’t help on ensure the pitch is played correctly</a:t>
            </a:r>
            <a:endParaRPr lang="en-US" sz="2800" dirty="0">
              <a:latin typeface="Bahnschrift" panose="020B0502040204020203" pitchFamily="34" charset="0"/>
            </a:endParaRPr>
          </a:p>
        </p:txBody>
      </p:sp>
      <p:sp>
        <p:nvSpPr>
          <p:cNvPr id="12" name="TextBox 11"/>
          <p:cNvSpPr txBox="1"/>
          <p:nvPr/>
        </p:nvSpPr>
        <p:spPr>
          <a:xfrm>
            <a:off x="8371179" y="4733334"/>
            <a:ext cx="3153948" cy="1384995"/>
          </a:xfrm>
          <a:prstGeom prst="rect">
            <a:avLst/>
          </a:prstGeom>
          <a:noFill/>
        </p:spPr>
        <p:txBody>
          <a:bodyPr wrap="square" rtlCol="0">
            <a:spAutoFit/>
          </a:bodyPr>
          <a:lstStyle/>
          <a:p>
            <a:r>
              <a:rPr lang="en-US" sz="2800" dirty="0" smtClean="0">
                <a:latin typeface="Bahnschrift" panose="020B0502040204020203" pitchFamily="34" charset="0"/>
              </a:rPr>
              <a:t>-Bad habits on wrong position and inaccurate pitch </a:t>
            </a:r>
            <a:endParaRPr lang="en-US" sz="2800" dirty="0">
              <a:latin typeface="Bahnschrift" panose="020B0502040204020203" pitchFamily="34" charset="0"/>
            </a:endParaRPr>
          </a:p>
        </p:txBody>
      </p:sp>
    </p:spTree>
    <p:extLst>
      <p:ext uri="{BB962C8B-B14F-4D97-AF65-F5344CB8AC3E}">
        <p14:creationId xmlns:p14="http://schemas.microsoft.com/office/powerpoint/2010/main" val="3914550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0" y="0"/>
            <a:ext cx="239486"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1336431" y="1477108"/>
            <a:ext cx="3499338" cy="3446584"/>
          </a:xfrm>
          <a:prstGeom prst="flowChartConnector">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1737946" y="1902069"/>
            <a:ext cx="2696307" cy="2596661"/>
          </a:xfrm>
          <a:prstGeom prst="flowChartConnector">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2225918" y="2363664"/>
            <a:ext cx="1720361" cy="1673469"/>
          </a:xfrm>
          <a:prstGeom prst="flowChartConnector">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2578342" y="2723416"/>
            <a:ext cx="1026504" cy="986938"/>
          </a:xfrm>
          <a:prstGeom prst="flowChartConnector">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otched Right Arrow 8"/>
          <p:cNvSpPr/>
          <p:nvPr/>
        </p:nvSpPr>
        <p:spPr>
          <a:xfrm>
            <a:off x="457200" y="2560026"/>
            <a:ext cx="2628898" cy="1313717"/>
          </a:xfrm>
          <a:prstGeom prst="notchedRight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27458" y="2924496"/>
            <a:ext cx="2105130" cy="1077218"/>
          </a:xfrm>
          <a:prstGeom prst="rect">
            <a:avLst/>
          </a:prstGeom>
          <a:noFill/>
        </p:spPr>
        <p:txBody>
          <a:bodyPr wrap="square" rtlCol="0">
            <a:spAutoFit/>
          </a:bodyPr>
          <a:lstStyle/>
          <a:p>
            <a:r>
              <a:rPr lang="en-US" sz="3200" dirty="0" smtClean="0">
                <a:solidFill>
                  <a:schemeClr val="bg1"/>
                </a:solidFill>
                <a:latin typeface="Comic Sans MS" panose="030F0702030302020204" pitchFamily="66" charset="0"/>
              </a:rPr>
              <a:t>Objectives</a:t>
            </a:r>
            <a:endParaRPr lang="en-US" sz="3200" dirty="0">
              <a:solidFill>
                <a:schemeClr val="bg1"/>
              </a:solidFill>
              <a:latin typeface="Comic Sans MS" panose="030F0702030302020204" pitchFamily="66" charset="0"/>
            </a:endParaRPr>
          </a:p>
        </p:txBody>
      </p:sp>
      <p:cxnSp>
        <p:nvCxnSpPr>
          <p:cNvPr id="12" name="Straight Arrow Connector 11"/>
          <p:cNvCxnSpPr/>
          <p:nvPr/>
        </p:nvCxnSpPr>
        <p:spPr>
          <a:xfrm>
            <a:off x="5486400" y="1267838"/>
            <a:ext cx="80889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6295292" y="1083856"/>
            <a:ext cx="5644662" cy="954107"/>
          </a:xfrm>
          <a:prstGeom prst="rect">
            <a:avLst/>
          </a:prstGeom>
          <a:noFill/>
        </p:spPr>
        <p:txBody>
          <a:bodyPr wrap="square" rtlCol="0">
            <a:spAutoFit/>
          </a:bodyPr>
          <a:lstStyle/>
          <a:p>
            <a:r>
              <a:rPr lang="en-US" sz="2800" dirty="0">
                <a:latin typeface="Bahnschrift" panose="020B0502040204020203" pitchFamily="34" charset="0"/>
              </a:rPr>
              <a:t>H</a:t>
            </a:r>
            <a:r>
              <a:rPr lang="en-US" sz="2800" dirty="0" smtClean="0">
                <a:latin typeface="Bahnschrift" panose="020B0502040204020203" pitchFamily="34" charset="0"/>
              </a:rPr>
              <a:t>ow pitch recognizer can be built with machine learning techniques</a:t>
            </a:r>
            <a:endParaRPr lang="en-US" sz="2800" dirty="0">
              <a:latin typeface="Bahnschrift" panose="020B0502040204020203" pitchFamily="34" charset="0"/>
            </a:endParaRPr>
          </a:p>
        </p:txBody>
      </p:sp>
      <p:sp>
        <p:nvSpPr>
          <p:cNvPr id="14" name="TextBox 13"/>
          <p:cNvSpPr txBox="1"/>
          <p:nvPr/>
        </p:nvSpPr>
        <p:spPr>
          <a:xfrm>
            <a:off x="6296547" y="2854265"/>
            <a:ext cx="5644662" cy="1384995"/>
          </a:xfrm>
          <a:prstGeom prst="rect">
            <a:avLst/>
          </a:prstGeom>
          <a:noFill/>
        </p:spPr>
        <p:txBody>
          <a:bodyPr wrap="square" rtlCol="0">
            <a:spAutoFit/>
          </a:bodyPr>
          <a:lstStyle/>
          <a:p>
            <a:r>
              <a:rPr lang="en-US" sz="2800" dirty="0" smtClean="0">
                <a:latin typeface="Bahnschrift" panose="020B0502040204020203" pitchFamily="34" charset="0"/>
              </a:rPr>
              <a:t>To develop a prototype of pitch recognizer for learning and playing cello music accurately</a:t>
            </a:r>
            <a:endParaRPr lang="en-US" sz="2800" dirty="0">
              <a:latin typeface="Bahnschrift" panose="020B0502040204020203" pitchFamily="34" charset="0"/>
            </a:endParaRPr>
          </a:p>
        </p:txBody>
      </p:sp>
      <p:sp>
        <p:nvSpPr>
          <p:cNvPr id="15" name="TextBox 14"/>
          <p:cNvSpPr txBox="1"/>
          <p:nvPr/>
        </p:nvSpPr>
        <p:spPr>
          <a:xfrm>
            <a:off x="6295292" y="5055562"/>
            <a:ext cx="5644662" cy="954107"/>
          </a:xfrm>
          <a:prstGeom prst="rect">
            <a:avLst/>
          </a:prstGeom>
          <a:noFill/>
        </p:spPr>
        <p:txBody>
          <a:bodyPr wrap="square" rtlCol="0">
            <a:spAutoFit/>
          </a:bodyPr>
          <a:lstStyle/>
          <a:p>
            <a:r>
              <a:rPr lang="en-US" sz="2800" dirty="0" smtClean="0">
                <a:latin typeface="Bahnschrift" panose="020B0502040204020203" pitchFamily="34" charset="0"/>
              </a:rPr>
              <a:t>To test the proposed cello pitch recognizer based on accuracy</a:t>
            </a:r>
            <a:endParaRPr lang="en-US" sz="2800" dirty="0">
              <a:latin typeface="Bahnschrift" panose="020B0502040204020203" pitchFamily="34" charset="0"/>
            </a:endParaRPr>
          </a:p>
        </p:txBody>
      </p:sp>
      <p:cxnSp>
        <p:nvCxnSpPr>
          <p:cNvPr id="16" name="Straight Arrow Connector 15"/>
          <p:cNvCxnSpPr/>
          <p:nvPr/>
        </p:nvCxnSpPr>
        <p:spPr>
          <a:xfrm>
            <a:off x="5487655" y="3017655"/>
            <a:ext cx="80889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a:off x="5486400" y="5233744"/>
            <a:ext cx="80889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28391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78969" y="228599"/>
            <a:ext cx="3396343" cy="2416629"/>
          </a:xfrm>
          <a:prstGeom prst="rect">
            <a:avLst/>
          </a:prstGeom>
          <a:solidFill>
            <a:srgbClr val="FFCEA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flipH="1">
            <a:off x="0" y="0"/>
            <a:ext cx="370114"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70515" y="827314"/>
            <a:ext cx="3396343" cy="2416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96744" y="1436914"/>
            <a:ext cx="3396343" cy="2416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570514" y="3592285"/>
            <a:ext cx="3396343" cy="2416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4286" y="4201885"/>
            <a:ext cx="3396343" cy="2416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70514" y="827314"/>
            <a:ext cx="3396343" cy="2416629"/>
          </a:xfrm>
          <a:prstGeom prst="rect">
            <a:avLst/>
          </a:prstGeom>
          <a:solidFill>
            <a:srgbClr val="FF914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596743" y="1436914"/>
            <a:ext cx="3396343" cy="2416629"/>
          </a:xfrm>
          <a:prstGeom prst="rect">
            <a:avLst/>
          </a:prstGeom>
          <a:solidFill>
            <a:srgbClr val="FFCEA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70513" y="3592285"/>
            <a:ext cx="3396343" cy="2416629"/>
          </a:xfrm>
          <a:prstGeom prst="rect">
            <a:avLst/>
          </a:prstGeom>
          <a:solidFill>
            <a:srgbClr val="FF914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4285" y="4201885"/>
            <a:ext cx="3396343" cy="2416629"/>
          </a:xfrm>
          <a:prstGeom prst="rect">
            <a:avLst/>
          </a:prstGeom>
          <a:solidFill>
            <a:srgbClr val="FFCEA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55170" y="652084"/>
            <a:ext cx="3026228" cy="1200329"/>
          </a:xfrm>
          <a:prstGeom prst="rect">
            <a:avLst/>
          </a:prstGeom>
          <a:noFill/>
        </p:spPr>
        <p:txBody>
          <a:bodyPr wrap="square" rtlCol="0">
            <a:spAutoFit/>
          </a:bodyPr>
          <a:lstStyle/>
          <a:p>
            <a:r>
              <a:rPr lang="en-US" sz="2400" dirty="0">
                <a:latin typeface="Bahnschrift" panose="020B0502040204020203" pitchFamily="34" charset="0"/>
              </a:rPr>
              <a:t>P</a:t>
            </a:r>
            <a:r>
              <a:rPr lang="en-US" sz="2400" dirty="0" smtClean="0">
                <a:latin typeface="Bahnschrift" panose="020B0502040204020203" pitchFamily="34" charset="0"/>
              </a:rPr>
              <a:t>itch recognizer in strings instrument (cello), music area</a:t>
            </a:r>
            <a:endParaRPr lang="en-US" sz="2400" dirty="0">
              <a:latin typeface="Bahnschrift" panose="020B0502040204020203" pitchFamily="34" charset="0"/>
            </a:endParaRPr>
          </a:p>
        </p:txBody>
      </p:sp>
      <p:sp>
        <p:nvSpPr>
          <p:cNvPr id="18" name="TextBox 17"/>
          <p:cNvSpPr txBox="1"/>
          <p:nvPr/>
        </p:nvSpPr>
        <p:spPr>
          <a:xfrm>
            <a:off x="3733799" y="1250799"/>
            <a:ext cx="2873828" cy="1938992"/>
          </a:xfrm>
          <a:prstGeom prst="rect">
            <a:avLst/>
          </a:prstGeom>
          <a:noFill/>
        </p:spPr>
        <p:txBody>
          <a:bodyPr wrap="square" rtlCol="0">
            <a:spAutoFit/>
          </a:bodyPr>
          <a:lstStyle/>
          <a:p>
            <a:r>
              <a:rPr lang="en-US" sz="2400" dirty="0" smtClean="0">
                <a:latin typeface="Bahnschrift" panose="020B0502040204020203" pitchFamily="34" charset="0"/>
              </a:rPr>
              <a:t>Used by anyone who have cello, anyone who like to learn cello, or cellist</a:t>
            </a:r>
            <a:endParaRPr lang="en-US" sz="2400" dirty="0">
              <a:latin typeface="Bahnschrift" panose="020B0502040204020203" pitchFamily="34" charset="0"/>
            </a:endParaRPr>
          </a:p>
        </p:txBody>
      </p:sp>
      <p:sp>
        <p:nvSpPr>
          <p:cNvPr id="19" name="TextBox 18"/>
          <p:cNvSpPr txBox="1"/>
          <p:nvPr/>
        </p:nvSpPr>
        <p:spPr>
          <a:xfrm>
            <a:off x="6781799" y="1860399"/>
            <a:ext cx="3048000" cy="1569660"/>
          </a:xfrm>
          <a:prstGeom prst="rect">
            <a:avLst/>
          </a:prstGeom>
          <a:noFill/>
        </p:spPr>
        <p:txBody>
          <a:bodyPr wrap="square" rtlCol="0">
            <a:spAutoFit/>
          </a:bodyPr>
          <a:lstStyle/>
          <a:p>
            <a:r>
              <a:rPr lang="en-US" sz="2400" dirty="0" smtClean="0">
                <a:latin typeface="Bahnschrift" panose="020B0502040204020203" pitchFamily="34" charset="0"/>
              </a:rPr>
              <a:t>Could help user on learning and </a:t>
            </a:r>
            <a:r>
              <a:rPr lang="en-US" sz="2400" dirty="0" err="1" smtClean="0">
                <a:latin typeface="Bahnschrift" panose="020B0502040204020203" pitchFamily="34" charset="0"/>
              </a:rPr>
              <a:t>practise</a:t>
            </a:r>
            <a:r>
              <a:rPr lang="en-US" sz="2400" dirty="0" smtClean="0">
                <a:latin typeface="Bahnschrift" panose="020B0502040204020203" pitchFamily="34" charset="0"/>
              </a:rPr>
              <a:t> the ability of AP on cello</a:t>
            </a:r>
            <a:endParaRPr lang="en-US" sz="2400" dirty="0">
              <a:latin typeface="Bahnschrift" panose="020B0502040204020203" pitchFamily="34" charset="0"/>
            </a:endParaRPr>
          </a:p>
        </p:txBody>
      </p:sp>
      <p:sp>
        <p:nvSpPr>
          <p:cNvPr id="20" name="TextBox 19"/>
          <p:cNvSpPr txBox="1"/>
          <p:nvPr/>
        </p:nvSpPr>
        <p:spPr>
          <a:xfrm>
            <a:off x="3951514" y="4015770"/>
            <a:ext cx="3026228" cy="1938992"/>
          </a:xfrm>
          <a:prstGeom prst="rect">
            <a:avLst/>
          </a:prstGeom>
          <a:noFill/>
        </p:spPr>
        <p:txBody>
          <a:bodyPr wrap="square" rtlCol="0">
            <a:spAutoFit/>
          </a:bodyPr>
          <a:lstStyle/>
          <a:p>
            <a:r>
              <a:rPr lang="en-US" sz="2400" dirty="0" smtClean="0">
                <a:latin typeface="Bahnschrift" panose="020B0502040204020203" pitchFamily="34" charset="0"/>
              </a:rPr>
              <a:t>Use sound recognizer which will help user on learning and </a:t>
            </a:r>
            <a:r>
              <a:rPr lang="en-US" sz="2400" dirty="0" err="1" smtClean="0">
                <a:latin typeface="Bahnschrift" panose="020B0502040204020203" pitchFamily="34" charset="0"/>
              </a:rPr>
              <a:t>practise</a:t>
            </a:r>
            <a:r>
              <a:rPr lang="en-US" sz="2400" dirty="0" smtClean="0">
                <a:latin typeface="Bahnschrift" panose="020B0502040204020203" pitchFamily="34" charset="0"/>
              </a:rPr>
              <a:t> accurately.</a:t>
            </a:r>
            <a:endParaRPr lang="en-US" sz="2400" dirty="0">
              <a:latin typeface="Bahnschrift" panose="020B0502040204020203" pitchFamily="34" charset="0"/>
            </a:endParaRPr>
          </a:p>
        </p:txBody>
      </p:sp>
      <p:sp>
        <p:nvSpPr>
          <p:cNvPr id="21" name="TextBox 20"/>
          <p:cNvSpPr txBox="1"/>
          <p:nvPr/>
        </p:nvSpPr>
        <p:spPr>
          <a:xfrm>
            <a:off x="827311" y="4625370"/>
            <a:ext cx="2721427" cy="1569660"/>
          </a:xfrm>
          <a:prstGeom prst="rect">
            <a:avLst/>
          </a:prstGeom>
          <a:noFill/>
        </p:spPr>
        <p:txBody>
          <a:bodyPr wrap="square" rtlCol="0">
            <a:spAutoFit/>
          </a:bodyPr>
          <a:lstStyle/>
          <a:p>
            <a:r>
              <a:rPr lang="en-US" sz="2400" dirty="0" smtClean="0">
                <a:latin typeface="Bahnschrift" panose="020B0502040204020203" pitchFamily="34" charset="0"/>
              </a:rPr>
              <a:t>12 tones in total will be trained to recognized in this recognizer..</a:t>
            </a:r>
            <a:endParaRPr lang="en-US" sz="2400" dirty="0">
              <a:latin typeface="Bahnschrift" panose="020B0502040204020203" pitchFamily="34" charset="0"/>
            </a:endParaRPr>
          </a:p>
        </p:txBody>
      </p:sp>
      <p:sp>
        <p:nvSpPr>
          <p:cNvPr id="22" name="Flowchart: Stored Data 21"/>
          <p:cNvSpPr/>
          <p:nvPr/>
        </p:nvSpPr>
        <p:spPr>
          <a:xfrm>
            <a:off x="7315200" y="4662827"/>
            <a:ext cx="4876800" cy="1415143"/>
          </a:xfrm>
          <a:prstGeom prst="flowChartOnlineStorage">
            <a:avLst/>
          </a:prstGeom>
          <a:solidFill>
            <a:schemeClr val="tx1">
              <a:lumMod val="65000"/>
              <a:lumOff val="3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088086" y="4708327"/>
            <a:ext cx="3331028" cy="1200329"/>
          </a:xfrm>
          <a:prstGeom prst="rect">
            <a:avLst/>
          </a:prstGeom>
          <a:noFill/>
        </p:spPr>
        <p:txBody>
          <a:bodyPr wrap="square" rtlCol="0">
            <a:spAutoFit/>
          </a:bodyPr>
          <a:lstStyle/>
          <a:p>
            <a:r>
              <a:rPr lang="en-US" sz="7200" dirty="0" smtClean="0">
                <a:solidFill>
                  <a:schemeClr val="bg1"/>
                </a:solidFill>
                <a:latin typeface="Comic Sans MS" panose="030F0702030302020204" pitchFamily="66" charset="0"/>
              </a:rPr>
              <a:t>Scope</a:t>
            </a:r>
            <a:endParaRPr lang="en-US" sz="72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3336251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2456</TotalTime>
  <Words>1571</Words>
  <Application>Microsoft Office PowerPoint</Application>
  <PresentationFormat>Widescreen</PresentationFormat>
  <Paragraphs>297</Paragraphs>
  <Slides>44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等线</vt:lpstr>
      <vt:lpstr>Arial</vt:lpstr>
      <vt:lpstr>Bahnschrift</vt:lpstr>
      <vt:lpstr>Calibri</vt:lpstr>
      <vt:lpstr>Calibri Light</vt:lpstr>
      <vt:lpstr>Comic Sans MS</vt:lpstr>
      <vt:lpstr>Office Theme</vt:lpstr>
      <vt:lpstr>Cello Pitch Recognition using Machine Learning Techniques</vt:lpstr>
      <vt:lpstr>PowerPoint Presentation</vt:lpstr>
      <vt:lpstr>Chapter 1</vt:lpstr>
      <vt:lpstr>PowerPoint Presentation</vt:lpstr>
      <vt:lpstr>PowerPoint Presentation</vt:lpstr>
      <vt:lpstr>PowerPoint Presentation</vt:lpstr>
      <vt:lpstr>PowerPoint Presentation</vt:lpstr>
      <vt:lpstr>PowerPoint Presentation</vt:lpstr>
      <vt:lpstr>PowerPoint Presentation</vt:lpstr>
      <vt:lpstr>Chapter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3</vt:lpstr>
      <vt:lpstr>PowerPoint Presentation</vt:lpstr>
      <vt:lpstr>PowerPoint Presentation</vt:lpstr>
      <vt:lpstr>PowerPoint Presentation</vt:lpstr>
      <vt:lpstr>Chapter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5</vt:lpstr>
      <vt:lpstr>PowerPoint Presentation</vt:lpstr>
      <vt:lpstr>PowerPoint Presentation</vt:lpstr>
      <vt:lpstr>PowerPoint Presentation</vt:lpstr>
      <vt:lpstr>PowerPoint Presentation</vt:lpstr>
      <vt:lpstr>PowerPoint Presentation</vt:lpstr>
      <vt:lpstr>PowerPoint Presentation</vt:lpstr>
      <vt:lpstr>Chapter 6</vt:lpstr>
      <vt:lpstr>PowerPoint Presentation</vt:lpstr>
      <vt:lpstr>PowerPoint Presentation</vt:lpstr>
      <vt:lpstr>PowerPoint Presentation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Cello Pitch Recognition using Machine Learning Techniques</dc:title>
  <dc:creator>霜怡 Quek</dc:creator>
  <cp:lastModifiedBy>霜怡 Quek</cp:lastModifiedBy>
  <cp:revision>129</cp:revision>
  <dcterms:created xsi:type="dcterms:W3CDTF">2019-08-18T01:11:50Z</dcterms:created>
  <dcterms:modified xsi:type="dcterms:W3CDTF">2020-01-05T09:06:38Z</dcterms:modified>
</cp:coreProperties>
</file>