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81" r:id="rId19"/>
    <p:sldId id="282" r:id="rId20"/>
    <p:sldId id="283" r:id="rId21"/>
    <p:sldId id="287" r:id="rId22"/>
    <p:sldId id="285" r:id="rId23"/>
    <p:sldId id="288" r:id="rId24"/>
    <p:sldId id="301" r:id="rId25"/>
    <p:sldId id="289" r:id="rId26"/>
    <p:sldId id="290" r:id="rId27"/>
    <p:sldId id="302" r:id="rId28"/>
    <p:sldId id="303" r:id="rId29"/>
    <p:sldId id="305" r:id="rId30"/>
    <p:sldId id="306" r:id="rId31"/>
    <p:sldId id="296" r:id="rId32"/>
    <p:sldId id="298" r:id="rId33"/>
    <p:sldId id="307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E6D"/>
    <a:srgbClr val="3E14DA"/>
    <a:srgbClr val="1446A0"/>
    <a:srgbClr val="4ECDC4"/>
    <a:srgbClr val="5ABCB9"/>
    <a:srgbClr val="F7C548"/>
    <a:srgbClr val="CFDBD5"/>
    <a:srgbClr val="F88D01"/>
    <a:srgbClr val="96D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826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26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51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658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25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295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34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13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63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11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22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DC2A-87B0-4F22-8E3B-D51388209694}" type="datetimeFigureOut">
              <a:rPr lang="en-MY" smtClean="0"/>
              <a:t>6/1/2020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4773-3461-4502-936B-B7A74F3154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2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423" y="-1416745"/>
            <a:ext cx="12461966" cy="8274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212227">
            <a:off x="4216058" y="2806643"/>
            <a:ext cx="7109494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4400" dirty="0" err="1" smtClean="0">
                <a:latin typeface="Gill Sans Ultra Bold Condensed" panose="020B0A06020104020203" pitchFamily="34" charset="0"/>
              </a:rPr>
              <a:t>AResume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: A Web-based Resume Generator with Augmented Reality Features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305681">
            <a:off x="3359485" y="5127402"/>
            <a:ext cx="7109494" cy="165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3600" dirty="0" smtClean="0">
                <a:latin typeface="Maiandra GD" panose="020E0502030308020204" pitchFamily="34" charset="0"/>
                <a:cs typeface="Times New Roman" panose="02020603050405020304" pitchFamily="18" charset="0"/>
              </a:rPr>
              <a:t>Mary Chew </a:t>
            </a:r>
            <a:r>
              <a:rPr lang="en-MY" sz="3600" dirty="0" err="1" smtClean="0">
                <a:latin typeface="Maiandra GD" panose="020E0502030308020204" pitchFamily="34" charset="0"/>
                <a:cs typeface="Times New Roman" panose="02020603050405020304" pitchFamily="18" charset="0"/>
              </a:rPr>
              <a:t>Jia</a:t>
            </a:r>
            <a:r>
              <a:rPr lang="en-MY" sz="3600" dirty="0" smtClean="0">
                <a:latin typeface="Maiandra GD" panose="020E0502030308020204" pitchFamily="34" charset="0"/>
                <a:cs typeface="Times New Roman" panose="02020603050405020304" pitchFamily="18" charset="0"/>
              </a:rPr>
              <a:t> Yi</a:t>
            </a:r>
          </a:p>
          <a:p>
            <a:pPr>
              <a:lnSpc>
                <a:spcPct val="150000"/>
              </a:lnSpc>
            </a:pPr>
            <a:r>
              <a:rPr lang="en-MY" sz="3600" dirty="0" smtClean="0">
                <a:latin typeface="Maiandra GD" panose="020E0502030308020204" pitchFamily="34" charset="0"/>
                <a:cs typeface="Times New Roman" panose="02020603050405020304" pitchFamily="18" charset="0"/>
              </a:rPr>
              <a:t>B02170010</a:t>
            </a:r>
            <a:endParaRPr lang="en-MY" sz="36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6728" y="0"/>
            <a:ext cx="6788727" cy="6858000"/>
          </a:xfrm>
          <a:prstGeom prst="rect">
            <a:avLst/>
          </a:prstGeom>
          <a:solidFill>
            <a:srgbClr val="5AB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6109854" y="-26233"/>
            <a:ext cx="6622473" cy="131934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Curriculum vitae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8362" y="-48761"/>
            <a:ext cx="6622473" cy="131934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>
                <a:solidFill>
                  <a:schemeClr val="bg1"/>
                </a:solidFill>
              </a:rPr>
              <a:t>	</a:t>
            </a:r>
            <a:r>
              <a:rPr lang="en-MY" sz="44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Resume</a:t>
            </a:r>
            <a:endParaRPr lang="en-MY" sz="4400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1" t="6988" b="5344"/>
          <a:stretch/>
        </p:blipFill>
        <p:spPr>
          <a:xfrm>
            <a:off x="775854" y="1317495"/>
            <a:ext cx="4613563" cy="5111013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8" r="52490"/>
          <a:stretch/>
        </p:blipFill>
        <p:spPr>
          <a:xfrm>
            <a:off x="6727941" y="1293115"/>
            <a:ext cx="4724400" cy="51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2466344" y="288554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Ways to build a resume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80160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Buy a resume writing service and hire a professional resume writer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44840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Use an offline resume builder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412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Use an online resume builder on the web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9742" y="4927853"/>
            <a:ext cx="3565658" cy="1642765"/>
          </a:xfrm>
          <a:prstGeom prst="rect">
            <a:avLst/>
          </a:prstGeom>
        </p:spPr>
      </p:pic>
      <p:pic>
        <p:nvPicPr>
          <p:cNvPr id="8" name="Picture 7" descr="Image result for novoresum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48" y="4927853"/>
            <a:ext cx="3166933" cy="164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Image result for microsoft word resume templ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08" y="4879651"/>
            <a:ext cx="2125133" cy="16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ugmented reality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6"/>
          <a:stretch/>
        </p:blipFill>
        <p:spPr bwMode="auto">
          <a:xfrm>
            <a:off x="4335806" y="0"/>
            <a:ext cx="78561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433610" y="4677674"/>
            <a:ext cx="662540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Augmented Reality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050" name="Picture 2" descr="Image result for mobile 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4"/>
          <a:stretch/>
        </p:blipFill>
        <p:spPr bwMode="auto">
          <a:xfrm>
            <a:off x="0" y="0"/>
            <a:ext cx="73555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97645" y="304139"/>
            <a:ext cx="5975355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Mobile AR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2072" y="2078345"/>
            <a:ext cx="7403274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5494418" y="2352664"/>
            <a:ext cx="6791410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Hardware-based and app-based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Sensor-based, vision-based, hybrid-tracking methods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Supports marker-based and </a:t>
            </a:r>
            <a:r>
              <a:rPr lang="en-MY" sz="2400" dirty="0" err="1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markerless</a:t>
            </a: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-based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Computational, storage and networking</a:t>
            </a:r>
          </a:p>
        </p:txBody>
      </p:sp>
    </p:spTree>
    <p:extLst>
      <p:ext uri="{BB962C8B-B14F-4D97-AF65-F5344CB8AC3E}">
        <p14:creationId xmlns:p14="http://schemas.microsoft.com/office/powerpoint/2010/main" val="1756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652452" y="249366"/>
            <a:ext cx="8882742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Disadvantages of mobile AR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1" y="1568714"/>
            <a:ext cx="4033828" cy="2350840"/>
          </a:xfrm>
          <a:prstGeom prst="rect">
            <a:avLst/>
          </a:prstGeom>
        </p:spPr>
      </p:pic>
      <p:pic>
        <p:nvPicPr>
          <p:cNvPr id="3074" name="Picture 2" descr="Image result for app based mobile 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42" y="3801291"/>
            <a:ext cx="3986424" cy="231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75169" y="1856096"/>
            <a:ext cx="6791410" cy="1275695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Costly, lack of flexibility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4" y="4178685"/>
            <a:ext cx="6791410" cy="1275695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Additional downloading and installation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Lack of cross-platform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2673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web 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1" r="17823"/>
          <a:stretch/>
        </p:blipFill>
        <p:spPr bwMode="auto">
          <a:xfrm>
            <a:off x="5882588" y="0"/>
            <a:ext cx="7099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617098" y="269174"/>
            <a:ext cx="6807903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Web AR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46644" y="2008082"/>
            <a:ext cx="6397534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-1395563" y="2282401"/>
            <a:ext cx="6642463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future promising direction for mobile AR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Lightweight, native cross-platform, pervasive service provisioning of mobile AR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Facebook, Snapchat</a:t>
            </a:r>
          </a:p>
        </p:txBody>
      </p:sp>
    </p:spTree>
    <p:extLst>
      <p:ext uri="{BB962C8B-B14F-4D97-AF65-F5344CB8AC3E}">
        <p14:creationId xmlns:p14="http://schemas.microsoft.com/office/powerpoint/2010/main" val="882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788086" y="1884455"/>
            <a:ext cx="1454726" cy="1395702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3950636" y="1884455"/>
            <a:ext cx="1454726" cy="1395702"/>
          </a:xfrm>
          <a:prstGeom prst="ellipse">
            <a:avLst/>
          </a:prstGeom>
          <a:solidFill>
            <a:srgbClr val="92D05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451958" y="249366"/>
            <a:ext cx="7283730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Challenges of web AR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18219" y="1884902"/>
            <a:ext cx="1454726" cy="1395702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124" name="Picture 4" descr="Image result for compu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16" y="2004006"/>
            <a:ext cx="1168599" cy="116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41" y="2209201"/>
            <a:ext cx="1100919" cy="766278"/>
          </a:xfrm>
          <a:prstGeom prst="rect">
            <a:avLst/>
          </a:prstGeom>
        </p:spPr>
      </p:pic>
      <p:pic>
        <p:nvPicPr>
          <p:cNvPr id="5128" name="Picture 8" descr="Image result for battery lo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75" y="2057461"/>
            <a:ext cx="1105110" cy="110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9443268" y="1884455"/>
            <a:ext cx="1454726" cy="1395702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130" name="Picture 10" descr="Image result for compatibility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536" y="1982570"/>
            <a:ext cx="1219539" cy="121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070425" y="3399708"/>
            <a:ext cx="2356254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Limited computing, rendering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Performance degraded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4473" y="3415390"/>
            <a:ext cx="2830240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Network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Limited data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Real-time operations affected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4713" y="3399707"/>
            <a:ext cx="2501835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Limited battery capability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Tremendous pressure on battery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17438" y="3368437"/>
            <a:ext cx="2356254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Compatibility issue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Display platform, OS, data, sensor</a:t>
            </a:r>
          </a:p>
        </p:txBody>
      </p:sp>
    </p:spTree>
    <p:extLst>
      <p:ext uri="{BB962C8B-B14F-4D97-AF65-F5344CB8AC3E}">
        <p14:creationId xmlns:p14="http://schemas.microsoft.com/office/powerpoint/2010/main" val="36204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451958" y="249366"/>
            <a:ext cx="7283730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Solutions for web AR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2462" y="835578"/>
            <a:ext cx="3476525" cy="3292019"/>
          </a:xfrm>
          <a:prstGeom prst="ellipse">
            <a:avLst/>
          </a:prstGeom>
          <a:solidFill>
            <a:srgbClr val="92D05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46" name="Picture 2" descr="Image result for cloud compu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0" y="1167572"/>
            <a:ext cx="2681185" cy="26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487510" y="3394461"/>
            <a:ext cx="3476525" cy="3292019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48" name="Picture 4" descr="Image result for 5g network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93" y="3726555"/>
            <a:ext cx="2823358" cy="2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49715" y="1375088"/>
            <a:ext cx="7169899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Offloading computation-intensive tasks to the remote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Solve issues of limited computing, battery capability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41066" y="4127597"/>
            <a:ext cx="7169899" cy="1991968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5G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Provides higher bandwidth, lower network delay</a:t>
            </a:r>
          </a:p>
        </p:txBody>
      </p:sp>
    </p:spTree>
    <p:extLst>
      <p:ext uri="{BB962C8B-B14F-4D97-AF65-F5344CB8AC3E}">
        <p14:creationId xmlns:p14="http://schemas.microsoft.com/office/powerpoint/2010/main" val="4738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7743" y="80150"/>
            <a:ext cx="11879925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Comparison between similar applications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07249"/>
              </p:ext>
            </p:extLst>
          </p:nvPr>
        </p:nvGraphicFramePr>
        <p:xfrm>
          <a:off x="544560" y="1477980"/>
          <a:ext cx="11204096" cy="5299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585">
                  <a:extLst>
                    <a:ext uri="{9D8B030D-6E8A-4147-A177-3AD203B41FA5}">
                      <a16:colId xmlns:a16="http://schemas.microsoft.com/office/drawing/2014/main" val="2887670519"/>
                    </a:ext>
                  </a:extLst>
                </a:gridCol>
                <a:gridCol w="1200439">
                  <a:extLst>
                    <a:ext uri="{9D8B030D-6E8A-4147-A177-3AD203B41FA5}">
                      <a16:colId xmlns:a16="http://schemas.microsoft.com/office/drawing/2014/main" val="3271422546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2440420856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1625415895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1288797208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2636403612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3782009712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412974715"/>
                    </a:ext>
                  </a:extLst>
                </a:gridCol>
              </a:tblGrid>
              <a:tr h="409813">
                <a:tc>
                  <a:txBody>
                    <a:bodyPr/>
                    <a:lstStyle/>
                    <a:p>
                      <a:r>
                        <a:rPr lang="en-MY" dirty="0" smtClean="0"/>
                        <a:t>Features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07100"/>
                  </a:ext>
                </a:extLst>
              </a:tr>
              <a:tr h="707348">
                <a:tc>
                  <a:txBody>
                    <a:bodyPr/>
                    <a:lstStyle/>
                    <a:p>
                      <a:r>
                        <a:rPr lang="en-MY" dirty="0" smtClean="0"/>
                        <a:t>Free account signup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19616"/>
                  </a:ext>
                </a:extLst>
              </a:tr>
              <a:tr h="409813">
                <a:tc>
                  <a:txBody>
                    <a:bodyPr/>
                    <a:lstStyle/>
                    <a:p>
                      <a:r>
                        <a:rPr lang="en-MY" dirty="0" smtClean="0"/>
                        <a:t>File export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286114"/>
                  </a:ext>
                </a:extLst>
              </a:tr>
              <a:tr h="707348">
                <a:tc>
                  <a:txBody>
                    <a:bodyPr/>
                    <a:lstStyle/>
                    <a:p>
                      <a:r>
                        <a:rPr lang="en-MY" dirty="0" smtClean="0"/>
                        <a:t>Free</a:t>
                      </a:r>
                      <a:r>
                        <a:rPr lang="en-MY" baseline="0" dirty="0" smtClean="0"/>
                        <a:t> subscription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27676"/>
                  </a:ext>
                </a:extLst>
              </a:tr>
              <a:tr h="707348">
                <a:tc>
                  <a:txBody>
                    <a:bodyPr/>
                    <a:lstStyle/>
                    <a:p>
                      <a:r>
                        <a:rPr lang="en-MY" dirty="0" smtClean="0"/>
                        <a:t>Free resume</a:t>
                      </a:r>
                      <a:r>
                        <a:rPr lang="en-MY" baseline="0" dirty="0" smtClean="0"/>
                        <a:t> download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671830"/>
                  </a:ext>
                </a:extLst>
              </a:tr>
              <a:tr h="707348">
                <a:tc>
                  <a:txBody>
                    <a:bodyPr/>
                    <a:lstStyle/>
                    <a:p>
                      <a:r>
                        <a:rPr lang="en-MY" dirty="0" smtClean="0"/>
                        <a:t>Free customization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2450"/>
                  </a:ext>
                </a:extLst>
              </a:tr>
              <a:tr h="1010497">
                <a:tc>
                  <a:txBody>
                    <a:bodyPr/>
                    <a:lstStyle/>
                    <a:p>
                      <a:r>
                        <a:rPr lang="en-MY" dirty="0" smtClean="0"/>
                        <a:t>Cross-platform support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60822"/>
                  </a:ext>
                </a:extLst>
              </a:tr>
              <a:tr h="409813">
                <a:tc>
                  <a:txBody>
                    <a:bodyPr/>
                    <a:lstStyle/>
                    <a:p>
                      <a:r>
                        <a:rPr lang="en-MY" dirty="0" smtClean="0"/>
                        <a:t>Web AR support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10702"/>
                  </a:ext>
                </a:extLst>
              </a:tr>
            </a:tbl>
          </a:graphicData>
        </a:graphic>
      </p:graphicFrame>
      <p:pic>
        <p:nvPicPr>
          <p:cNvPr id="16" name="Picture 15" descr="Image result for novoresume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66" y="1477979"/>
            <a:ext cx="1023007" cy="43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mage result for resumizer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58" y="1510096"/>
            <a:ext cx="796674" cy="35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Image result for snapcar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17" y="1561549"/>
            <a:ext cx="838737" cy="25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Image result for youaugmen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3" b="37500"/>
          <a:stretch/>
        </p:blipFill>
        <p:spPr bwMode="auto">
          <a:xfrm>
            <a:off x="6456457" y="1542021"/>
            <a:ext cx="719543" cy="252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Image result for 8thwall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87" y="1526058"/>
            <a:ext cx="516878" cy="28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XR.+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86" y="1537614"/>
            <a:ext cx="621178" cy="28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8" t="26131" r="31849" b="39656"/>
          <a:stretch/>
        </p:blipFill>
        <p:spPr bwMode="auto">
          <a:xfrm>
            <a:off x="10606838" y="1468773"/>
            <a:ext cx="726271" cy="437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06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7743" y="80150"/>
            <a:ext cx="11879925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Comparison between similar applications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30235"/>
              </p:ext>
            </p:extLst>
          </p:nvPr>
        </p:nvGraphicFramePr>
        <p:xfrm>
          <a:off x="544560" y="1477980"/>
          <a:ext cx="11204096" cy="5255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585">
                  <a:extLst>
                    <a:ext uri="{9D8B030D-6E8A-4147-A177-3AD203B41FA5}">
                      <a16:colId xmlns:a16="http://schemas.microsoft.com/office/drawing/2014/main" val="2887670519"/>
                    </a:ext>
                  </a:extLst>
                </a:gridCol>
                <a:gridCol w="1200439">
                  <a:extLst>
                    <a:ext uri="{9D8B030D-6E8A-4147-A177-3AD203B41FA5}">
                      <a16:colId xmlns:a16="http://schemas.microsoft.com/office/drawing/2014/main" val="3271422546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2440420856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1625415895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1288797208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2636403612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3782009712"/>
                    </a:ext>
                  </a:extLst>
                </a:gridCol>
                <a:gridCol w="1400512">
                  <a:extLst>
                    <a:ext uri="{9D8B030D-6E8A-4147-A177-3AD203B41FA5}">
                      <a16:colId xmlns:a16="http://schemas.microsoft.com/office/drawing/2014/main" val="412974715"/>
                    </a:ext>
                  </a:extLst>
                </a:gridCol>
              </a:tblGrid>
              <a:tr h="339030">
                <a:tc>
                  <a:txBody>
                    <a:bodyPr/>
                    <a:lstStyle/>
                    <a:p>
                      <a:r>
                        <a:rPr lang="en-MY" dirty="0" smtClean="0"/>
                        <a:t>Features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07100"/>
                  </a:ext>
                </a:extLst>
              </a:tr>
              <a:tr h="585175">
                <a:tc>
                  <a:txBody>
                    <a:bodyPr/>
                    <a:lstStyle/>
                    <a:p>
                      <a:r>
                        <a:rPr lang="en-MY" dirty="0" smtClean="0"/>
                        <a:t>Digital media upload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19616"/>
                  </a:ext>
                </a:extLst>
              </a:tr>
              <a:tr h="756465">
                <a:tc>
                  <a:txBody>
                    <a:bodyPr/>
                    <a:lstStyle/>
                    <a:p>
                      <a:r>
                        <a:rPr lang="en-MY" dirty="0" smtClean="0"/>
                        <a:t>Produce augmented contents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286114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r>
                        <a:rPr lang="en-MY" dirty="0" smtClean="0"/>
                        <a:t>Free hosting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2767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MY" dirty="0" smtClean="0"/>
                        <a:t>Free publication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671830"/>
                  </a:ext>
                </a:extLst>
              </a:tr>
              <a:tr h="585175">
                <a:tc>
                  <a:txBody>
                    <a:bodyPr/>
                    <a:lstStyle/>
                    <a:p>
                      <a:r>
                        <a:rPr lang="en-MY" dirty="0" smtClean="0"/>
                        <a:t>Marker-based support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24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MY" dirty="0" smtClean="0"/>
                        <a:t>Generate sharable URL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60822"/>
                  </a:ext>
                </a:extLst>
              </a:tr>
              <a:tr h="756465">
                <a:tc>
                  <a:txBody>
                    <a:bodyPr/>
                    <a:lstStyle/>
                    <a:p>
                      <a:r>
                        <a:rPr lang="en-MY" dirty="0" smtClean="0"/>
                        <a:t>Create</a:t>
                      </a:r>
                      <a:r>
                        <a:rPr lang="en-MY" baseline="0" dirty="0" smtClean="0"/>
                        <a:t> augmented resume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10702"/>
                  </a:ext>
                </a:extLst>
              </a:tr>
            </a:tbl>
          </a:graphicData>
        </a:graphic>
      </p:graphicFrame>
      <p:pic>
        <p:nvPicPr>
          <p:cNvPr id="16" name="Picture 15" descr="Image result for novoresume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66" y="1477979"/>
            <a:ext cx="1023007" cy="43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mage result for resumizer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58" y="1468531"/>
            <a:ext cx="796674" cy="35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Image result for snapcar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17" y="1561549"/>
            <a:ext cx="838737" cy="25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Image result for youaugmen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3" b="37500"/>
          <a:stretch/>
        </p:blipFill>
        <p:spPr bwMode="auto">
          <a:xfrm>
            <a:off x="6456457" y="1542021"/>
            <a:ext cx="719543" cy="252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Image result for 8thwall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87" y="1526058"/>
            <a:ext cx="516878" cy="28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XR.+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86" y="1537614"/>
            <a:ext cx="621178" cy="28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8" t="26131" r="31849" b="39656"/>
          <a:stretch/>
        </p:blipFill>
        <p:spPr bwMode="auto">
          <a:xfrm>
            <a:off x="10606838" y="1468773"/>
            <a:ext cx="726271" cy="437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70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Image result for working spac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76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3469" y="2725498"/>
            <a:ext cx="4585062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6000" dirty="0" smtClean="0">
                <a:latin typeface="Gill Sans Ultra Bold Condensed" panose="020B0A06020104020203" pitchFamily="34" charset="0"/>
              </a:rPr>
              <a:t>Chapter 1:</a:t>
            </a:r>
          </a:p>
          <a:p>
            <a:r>
              <a:rPr lang="en-MY" sz="6000" dirty="0" smtClean="0">
                <a:latin typeface="Gill Sans Ultra Bold Condensed" panose="020B0A06020104020203" pitchFamily="34" charset="0"/>
              </a:rPr>
              <a:t>Introduction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laptop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1235839"/>
            <a:ext cx="7109494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60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Chapter 3: Methodology</a:t>
            </a:r>
            <a:endParaRPr lang="en-MY" sz="6000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417048" y="309980"/>
            <a:ext cx="9353550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Rapid Application Development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7" name="Picture 6" descr="rapid application development (RAD)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119"/>
          <a:stretch/>
        </p:blipFill>
        <p:spPr bwMode="auto">
          <a:xfrm>
            <a:off x="1417048" y="1947504"/>
            <a:ext cx="9353550" cy="39579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943600" cy="6858000"/>
          </a:xfrm>
          <a:prstGeom prst="rect">
            <a:avLst/>
          </a:prstGeom>
          <a:solidFill>
            <a:srgbClr val="4B4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1097301" y="3044279"/>
            <a:ext cx="37489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4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Technologies</a:t>
            </a:r>
            <a:endParaRPr lang="en-MY" sz="4400" dirty="0">
              <a:solidFill>
                <a:schemeClr val="bg1"/>
              </a:solidFill>
            </a:endParaRPr>
          </a:p>
        </p:txBody>
      </p:sp>
      <p:pic>
        <p:nvPicPr>
          <p:cNvPr id="10" name="Picture 9" descr="Image result for ar.j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79" y="3752487"/>
            <a:ext cx="2743200" cy="10928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mage result for afram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68" y="4354784"/>
            <a:ext cx="1809750" cy="1619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mage result for php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67" y="314279"/>
            <a:ext cx="2441737" cy="131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jquery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31771" r="10580" b="34400"/>
          <a:stretch/>
        </p:blipFill>
        <p:spPr bwMode="auto">
          <a:xfrm>
            <a:off x="6523061" y="1614661"/>
            <a:ext cx="3541321" cy="11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bootstrap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843" y="392842"/>
            <a:ext cx="1332508" cy="1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80" y="2437509"/>
            <a:ext cx="2644086" cy="13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000webhost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060" y="5086031"/>
            <a:ext cx="3501546" cy="114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working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9763"/>
            <a:ext cx="12344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9825" y="1254545"/>
            <a:ext cx="5270862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6000" dirty="0" smtClean="0">
                <a:latin typeface="Gill Sans Ultra Bold Condensed" panose="020B0A06020104020203" pitchFamily="34" charset="0"/>
              </a:rPr>
              <a:t>Chapter 4:</a:t>
            </a:r>
          </a:p>
          <a:p>
            <a:r>
              <a:rPr lang="en-MY" sz="6000" dirty="0" smtClean="0">
                <a:latin typeface="Gill Sans Ultra Bold Condensed" panose="020B0A06020104020203" pitchFamily="34" charset="0"/>
              </a:rPr>
              <a:t>Analysis and Design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-689587" y="1884219"/>
            <a:ext cx="6397534" cy="4689700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-1122542" y="2027316"/>
            <a:ext cx="6650505" cy="44035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endParaRPr lang="en-MY" sz="2400" dirty="0" smtClean="0">
              <a:solidFill>
                <a:schemeClr val="bg1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12" descr="Image result for infographic resu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-464253" y="184133"/>
            <a:ext cx="6807903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Survey Analysis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497" y="2341387"/>
            <a:ext cx="5226414" cy="3775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07" y="828562"/>
            <a:ext cx="7442038" cy="43068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06170" y="4848526"/>
            <a:ext cx="48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b="1" dirty="0" smtClean="0"/>
              <a:t>69% do not know how to present portfolio in a resume to impress hiring managers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999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943600" cy="6858000"/>
          </a:xfrm>
          <a:prstGeom prst="rect">
            <a:avLst/>
          </a:prstGeom>
          <a:solidFill>
            <a:srgbClr val="4B4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1459251" y="258304"/>
            <a:ext cx="37489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4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Functional</a:t>
            </a:r>
            <a:endParaRPr lang="en-MY" sz="4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93301" y="258304"/>
            <a:ext cx="37489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4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Non-functional</a:t>
            </a:r>
            <a:endParaRPr lang="en-MY" sz="44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Image result for performance mob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4" y="1180142"/>
            <a:ext cx="2174535" cy="21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obile network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23" y="4109074"/>
            <a:ext cx="1815476" cy="18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126823" y="860703"/>
            <a:ext cx="2696095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2933" y="3507075"/>
            <a:ext cx="2696095" cy="2667297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MY" sz="2400" dirty="0" smtClean="0">
                <a:solidFill>
                  <a:schemeClr val="tx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Network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20" y="1180142"/>
            <a:ext cx="3433083" cy="52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2704012" y="111035"/>
            <a:ext cx="6779622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400" dirty="0" smtClean="0">
                <a:latin typeface="Gill Sans Ultra Bold Condensed" panose="020B0A06020104020203" pitchFamily="34" charset="0"/>
              </a:rPr>
              <a:t>System Architecture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50" y="1864995"/>
            <a:ext cx="8374071" cy="38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kground offi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6228" y="2019029"/>
            <a:ext cx="6139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>
                <a:latin typeface="Gill Sans Ultra Bold Condensed" panose="020B0A06020104020203" pitchFamily="34" charset="0"/>
              </a:rPr>
              <a:t>Chapter 5: Implementation and Discussion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ackground offi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124"/>
            <a:ext cx="12318274" cy="821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6228" y="2942358"/>
            <a:ext cx="6139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>
                <a:latin typeface="Gill Sans Ultra Bold Condensed" panose="020B0A06020104020203" pitchFamily="34" charset="0"/>
              </a:rPr>
              <a:t>DEMO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-686035" y="111035"/>
            <a:ext cx="7685388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User Acceptance Testing 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1026" name="Picture 2" descr="Image result for iphone se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9" t="13681" r="23688" b="9445"/>
          <a:stretch/>
        </p:blipFill>
        <p:spPr bwMode="auto">
          <a:xfrm>
            <a:off x="594338" y="2090057"/>
            <a:ext cx="2099355" cy="30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pixel 3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61" y="2090057"/>
            <a:ext cx="2310609" cy="30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vo v5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r="8725"/>
          <a:stretch/>
        </p:blipFill>
        <p:spPr bwMode="auto">
          <a:xfrm>
            <a:off x="5900638" y="2090057"/>
            <a:ext cx="2553295" cy="30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amsung galaxy a30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3621" r="12578" b="3584"/>
          <a:stretch/>
        </p:blipFill>
        <p:spPr bwMode="auto">
          <a:xfrm>
            <a:off x="8902101" y="2090056"/>
            <a:ext cx="2479610" cy="30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5033" y="5291744"/>
            <a:ext cx="1717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iPhone SE </a:t>
            </a:r>
          </a:p>
          <a:p>
            <a:pPr algn="ctr"/>
            <a:r>
              <a:rPr lang="en-MY" sz="2800" b="1" dirty="0"/>
              <a:t>(iOS 13.3)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1861" y="5277778"/>
            <a:ext cx="2310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Google Pixel 3 (Android 10)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1980" y="5235412"/>
            <a:ext cx="2310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Vivo V5 (Android 6)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16606" y="5248463"/>
            <a:ext cx="2650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Samsung Galaxy A30 (Android 9) </a:t>
            </a:r>
          </a:p>
        </p:txBody>
      </p:sp>
    </p:spTree>
    <p:extLst>
      <p:ext uri="{BB962C8B-B14F-4D97-AF65-F5344CB8AC3E}">
        <p14:creationId xmlns:p14="http://schemas.microsoft.com/office/powerpoint/2010/main" val="32902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62940" y="2205818"/>
            <a:ext cx="6397534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8" name="Picture 4" descr="Image result for resum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26" y="-11013"/>
            <a:ext cx="5307874" cy="686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13509" y="457201"/>
            <a:ext cx="650530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What is resume?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34440" y="2480137"/>
            <a:ext cx="6642463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 document of several pages about a job applicant’s profile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apply for posted jobs of any fields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As a marketing tool to an employer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2854271" y="156754"/>
            <a:ext cx="6192747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400" dirty="0" smtClean="0">
                <a:latin typeface="Gill Sans Ultra Bold Condensed" panose="020B0A06020104020203" pitchFamily="34" charset="0"/>
              </a:rPr>
              <a:t>Observations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9927" y="2181495"/>
            <a:ext cx="2795055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MY" sz="2400" dirty="0" smtClean="0">
                <a:latin typeface="Maiandra GD" panose="020E0502030308020204" pitchFamily="34" charset="0"/>
              </a:rPr>
              <a:t>Create resume successfully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MY" sz="2400" dirty="0" smtClean="0">
                <a:latin typeface="Maiandra GD" panose="020E0502030308020204" pitchFamily="34" charset="0"/>
              </a:rPr>
              <a:t>Scan markers 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44840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Camera permission is blocked unknowingly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412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Size of markers</a:t>
            </a:r>
            <a:endParaRPr lang="en-MY" sz="24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orking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3508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6445" y="834973"/>
            <a:ext cx="6583680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6000" dirty="0" smtClean="0">
                <a:latin typeface="Gill Sans Ultra Bold Condensed" panose="020B0A06020104020203" pitchFamily="34" charset="0"/>
              </a:rPr>
              <a:t>Chapter 6:</a:t>
            </a:r>
          </a:p>
          <a:p>
            <a:pPr algn="ctr"/>
            <a:r>
              <a:rPr lang="en-MY" sz="6000" dirty="0" smtClean="0">
                <a:latin typeface="Gill Sans Ultra Bold Condensed" panose="020B0A06020104020203" pitchFamily="34" charset="0"/>
              </a:rPr>
              <a:t>Conclusion and Recommendation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8" name="Picture 4" descr="Image result for laptop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8"/>
          <a:stretch/>
        </p:blipFill>
        <p:spPr bwMode="auto">
          <a:xfrm>
            <a:off x="6300508" y="0"/>
            <a:ext cx="6409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79269" y="496388"/>
            <a:ext cx="6397534" cy="5961019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-1250769" y="960259"/>
            <a:ext cx="6642463" cy="522282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Allow job seekers to create resume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Can enrich experience with AR for job seekers and hiring managers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User acceptance testing </a:t>
            </a:r>
          </a:p>
        </p:txBody>
      </p:sp>
    </p:spTree>
    <p:extLst>
      <p:ext uri="{BB962C8B-B14F-4D97-AF65-F5344CB8AC3E}">
        <p14:creationId xmlns:p14="http://schemas.microsoft.com/office/powerpoint/2010/main" val="11927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5"/>
          <a:stretch/>
        </p:blipFill>
        <p:spPr>
          <a:xfrm>
            <a:off x="-1267097" y="0"/>
            <a:ext cx="700169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9566" y="326573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Recommendation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8145" y="2036782"/>
            <a:ext cx="6348548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630491" y="2311101"/>
            <a:ext cx="5823855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5G network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err="1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Markerless</a:t>
            </a: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-based resume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Integration with LinkedIn and </a:t>
            </a:r>
            <a:r>
              <a:rPr lang="en-MY" sz="2400" dirty="0" err="1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Github</a:t>
            </a:r>
            <a:endParaRPr lang="en-MY" sz="2400" dirty="0" smtClean="0">
              <a:solidFill>
                <a:schemeClr val="bg1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AResume</a:t>
            </a: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as middle platform between job applicants and hiring managers</a:t>
            </a:r>
          </a:p>
        </p:txBody>
      </p:sp>
    </p:spTree>
    <p:extLst>
      <p:ext uri="{BB962C8B-B14F-4D97-AF65-F5344CB8AC3E}">
        <p14:creationId xmlns:p14="http://schemas.microsoft.com/office/powerpoint/2010/main" val="10862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orking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4939" y="3094506"/>
            <a:ext cx="3922122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60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Thank you</a:t>
            </a:r>
          </a:p>
          <a:p>
            <a:pPr algn="ctr"/>
            <a:r>
              <a:rPr lang="en-MY" sz="60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Q &amp; A</a:t>
            </a:r>
            <a:endParaRPr lang="en-MY" sz="6000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5"/>
          <a:stretch/>
        </p:blipFill>
        <p:spPr>
          <a:xfrm>
            <a:off x="-1267097" y="0"/>
            <a:ext cx="7001691" cy="6858000"/>
          </a:xfrm>
          <a:prstGeom prst="rect">
            <a:avLst/>
          </a:prstGeom>
        </p:spPr>
      </p:pic>
      <p:pic>
        <p:nvPicPr>
          <p:cNvPr id="2054" name="Picture 6" descr="Image result for ikea place 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8"/>
          <a:stretch/>
        </p:blipFill>
        <p:spPr bwMode="auto">
          <a:xfrm>
            <a:off x="-1823359" y="-22717"/>
            <a:ext cx="7557953" cy="688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google skymap 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0" r="23212"/>
          <a:stretch/>
        </p:blipFill>
        <p:spPr bwMode="auto">
          <a:xfrm>
            <a:off x="-6987146" y="-22717"/>
            <a:ext cx="12721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9566" y="326573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What is AR?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8145" y="2036782"/>
            <a:ext cx="6348548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630491" y="2311101"/>
            <a:ext cx="5823855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Expands physical world by adding layers of digital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Education, tourism, furniture, healthcare,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6884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-522515" y="261259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Problem Statement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80160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Lack of experience of fresh graduates in building a resume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44840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Processes of drafting, formatting and writing are tedious</a:t>
            </a:r>
            <a:endParaRPr lang="en-MY" sz="2400" dirty="0">
              <a:latin typeface="Maiandra GD" panose="020E0502030308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412" y="2181495"/>
            <a:ext cx="2664822" cy="3331029"/>
          </a:xfrm>
          <a:prstGeom prst="roundRect">
            <a:avLst/>
          </a:prstGeom>
          <a:solidFill>
            <a:srgbClr val="4B4E6D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latin typeface="Maiandra GD" panose="020E0502030308020204" pitchFamily="34" charset="0"/>
              </a:rPr>
              <a:t>Attempt “one-size-fit-all” approach</a:t>
            </a:r>
            <a:endParaRPr lang="en-MY" sz="24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4" y="770709"/>
            <a:ext cx="10959738" cy="544721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8" name="Picture 4" descr="Image result for laptop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8"/>
          <a:stretch/>
        </p:blipFill>
        <p:spPr bwMode="auto">
          <a:xfrm>
            <a:off x="6300508" y="0"/>
            <a:ext cx="6409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522515" y="1948673"/>
            <a:ext cx="6397534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-1094015" y="2222992"/>
            <a:ext cx="6642463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develop a resume generator for job applicants to create resume online with AR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522515" y="262311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Aim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n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35"/>
          <a:stretch/>
        </p:blipFill>
        <p:spPr bwMode="auto">
          <a:xfrm>
            <a:off x="0" y="0"/>
            <a:ext cx="63176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32912" y="215737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Objectives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2072" y="2078345"/>
            <a:ext cx="7403274" cy="4430357"/>
          </a:xfrm>
          <a:prstGeom prst="rect">
            <a:avLst/>
          </a:prstGeom>
          <a:solidFill>
            <a:srgbClr val="4B4E6D"/>
          </a:solidFill>
          <a:ln w="57150">
            <a:solidFill>
              <a:srgbClr val="4B4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5494418" y="2352664"/>
            <a:ext cx="6791410" cy="388171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study the comparison analysis of the existing similar applications</a:t>
            </a:r>
            <a:endParaRPr lang="en-MY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develop a web-based application that generates an AR resume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bg1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test the usability of the application with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868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ob seekers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08" y="0"/>
            <a:ext cx="10492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522515" y="262311"/>
            <a:ext cx="7502434" cy="1319348"/>
          </a:xfrm>
          <a:prstGeom prst="rect">
            <a:avLst/>
          </a:prstGeom>
          <a:solidFill>
            <a:srgbClr val="4B4E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smtClean="0"/>
              <a:t>	</a:t>
            </a:r>
            <a:r>
              <a:rPr lang="en-MY" sz="4400" dirty="0" smtClean="0">
                <a:latin typeface="Gill Sans Ultra Bold Condensed" panose="020B0A06020104020203" pitchFamily="34" charset="0"/>
              </a:rPr>
              <a:t>Scope</a:t>
            </a:r>
            <a:endParaRPr lang="en-MY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3076" name="Picture 4" descr="Image result for job seeker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80" y="4488540"/>
            <a:ext cx="5719027" cy="2356742"/>
          </a:xfrm>
          <a:prstGeom prst="rect">
            <a:avLst/>
          </a:prstGeom>
          <a:noFill/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eb applicati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" y="2165817"/>
            <a:ext cx="3172559" cy="17505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obile phon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28" y="2076884"/>
            <a:ext cx="1839480" cy="18394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 technology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3" y="3916364"/>
            <a:ext cx="2893690" cy="20111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7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orking spac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83454" y="1997839"/>
            <a:ext cx="7109494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6000" dirty="0" smtClean="0">
                <a:latin typeface="Gill Sans Ultra Bold Condensed" panose="020B0A06020104020203" pitchFamily="34" charset="0"/>
              </a:rPr>
              <a:t>Chapter 2:</a:t>
            </a:r>
          </a:p>
          <a:p>
            <a:r>
              <a:rPr lang="en-MY" sz="6000" dirty="0" smtClean="0">
                <a:latin typeface="Gill Sans Ultra Bold Condensed" panose="020B0A06020104020203" pitchFamily="34" charset="0"/>
              </a:rPr>
              <a:t>Literature </a:t>
            </a:r>
          </a:p>
          <a:p>
            <a:r>
              <a:rPr lang="en-MY" sz="6000" dirty="0" smtClean="0">
                <a:latin typeface="Gill Sans Ultra Bold Condensed" panose="020B0A06020104020203" pitchFamily="34" charset="0"/>
              </a:rPr>
              <a:t>Review</a:t>
            </a:r>
            <a:endParaRPr lang="en-MY" sz="6000" dirty="0"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534</Words>
  <Application>Microsoft Office PowerPoint</Application>
  <PresentationFormat>Widescreen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SimSun</vt:lpstr>
      <vt:lpstr>Arial</vt:lpstr>
      <vt:lpstr>Calibri</vt:lpstr>
      <vt:lpstr>Calibri Light</vt:lpstr>
      <vt:lpstr>Gill Sans Ultra Bold Condensed</vt:lpstr>
      <vt:lpstr>Maiandra GD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Jia Yi Chew</cp:lastModifiedBy>
  <cp:revision>84</cp:revision>
  <dcterms:created xsi:type="dcterms:W3CDTF">2019-08-18T14:31:09Z</dcterms:created>
  <dcterms:modified xsi:type="dcterms:W3CDTF">2020-01-06T07:35:04Z</dcterms:modified>
</cp:coreProperties>
</file>