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03A"/>
    <a:srgbClr val="FF8543"/>
    <a:srgbClr val="D5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4" y="-3126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32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Importance of Augmented Contents in A Resume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Videos</c:v>
                </c:pt>
                <c:pt idx="1">
                  <c:v>Photos</c:v>
                </c:pt>
                <c:pt idx="2">
                  <c:v>Social Medias</c:v>
                </c:pt>
                <c:pt idx="3">
                  <c:v>Websites</c:v>
                </c:pt>
                <c:pt idx="4">
                  <c:v>Certificates</c:v>
                </c:pt>
                <c:pt idx="5">
                  <c:v>Transcripts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64.3</c:v>
                </c:pt>
                <c:pt idx="1">
                  <c:v>76.2</c:v>
                </c:pt>
                <c:pt idx="2">
                  <c:v>64.3</c:v>
                </c:pt>
                <c:pt idx="3">
                  <c:v>69</c:v>
                </c:pt>
                <c:pt idx="4">
                  <c:v>78.599999999999994</c:v>
                </c:pt>
                <c:pt idx="5">
                  <c:v>83.3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5-4BA3-8922-8FEA35A156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2021280"/>
        <c:axId val="13920183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36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Videos</c:v>
                      </c:pt>
                      <c:pt idx="1">
                        <c:v>Photos</c:v>
                      </c:pt>
                      <c:pt idx="2">
                        <c:v>Social Medias</c:v>
                      </c:pt>
                      <c:pt idx="3">
                        <c:v>Websites</c:v>
                      </c:pt>
                      <c:pt idx="4">
                        <c:v>Certificates</c:v>
                      </c:pt>
                      <c:pt idx="5">
                        <c:v>Transcripts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AF5-4BA3-8922-8FEA35A1561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36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Videos</c:v>
                      </c:pt>
                      <c:pt idx="1">
                        <c:v>Photos</c:v>
                      </c:pt>
                      <c:pt idx="2">
                        <c:v>Social Medias</c:v>
                      </c:pt>
                      <c:pt idx="3">
                        <c:v>Websites</c:v>
                      </c:pt>
                      <c:pt idx="4">
                        <c:v>Certificates</c:v>
                      </c:pt>
                      <c:pt idx="5">
                        <c:v>Transcripts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AF5-4BA3-8922-8FEA35A1561A}"/>
                  </c:ext>
                </c:extLst>
              </c15:ser>
            </c15:filteredBarSeries>
          </c:ext>
        </c:extLst>
      </c:barChart>
      <c:catAx>
        <c:axId val="139202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/>
                  <a:t>Augmented Contents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762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18368"/>
        <c:crosses val="autoZero"/>
        <c:auto val="1"/>
        <c:lblAlgn val="ctr"/>
        <c:lblOffset val="100"/>
        <c:noMultiLvlLbl val="0"/>
      </c:catAx>
      <c:valAx>
        <c:axId val="1392018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21280"/>
        <c:crosses val="autoZero"/>
        <c:crossBetween val="between"/>
      </c:valAx>
      <c:spPr>
        <a:noFill/>
        <a:ln w="762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76200"/>
          </c:spPr>
          <c:dPt>
            <c:idx val="0"/>
            <c:bubble3D val="0"/>
            <c:spPr>
              <a:solidFill>
                <a:schemeClr val="accent6"/>
              </a:solidFill>
              <a:ln w="762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3E-44FC-ACEC-20F8B5BC4B3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762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43E-44FC-ACEC-20F8B5BC4B3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762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3E-44FC-ACEC-20F8B5BC4B3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762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AA-4D20-B134-0486F51B8E97}"/>
              </c:ext>
            </c:extLst>
          </c:dPt>
          <c:dLbls>
            <c:dLbl>
              <c:idx val="0"/>
              <c:layout>
                <c:manualLayout>
                  <c:x val="-0.22659480243533756"/>
                  <c:y val="-0.272364962219418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300963481858"/>
                      <c:h val="0.250133457328897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43E-44FC-ACEC-20F8B5BC4B35}"/>
                </c:ext>
              </c:extLst>
            </c:dLbl>
            <c:dLbl>
              <c:idx val="1"/>
              <c:layout>
                <c:manualLayout>
                  <c:x val="-2.8073692337121484E-2"/>
                  <c:y val="-3.990059956080661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600" dirty="0" smtClean="0"/>
                      <a:t>12%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43E-44FC-ACEC-20F8B5BC4B35}"/>
                </c:ext>
              </c:extLst>
            </c:dLbl>
            <c:dLbl>
              <c:idx val="2"/>
              <c:layout>
                <c:manualLayout>
                  <c:x val="-4.010527476731638E-2"/>
                  <c:y val="-5.204426029670419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600" dirty="0" smtClean="0"/>
                      <a:t>19.4%</a:t>
                    </a:r>
                    <a:endParaRPr lang="en-US" sz="36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43E-44FC-ACEC-20F8B5BC4B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76200" cap="flat" cmpd="sng" algn="ctr">
                  <a:solidFill>
                    <a:schemeClr val="bg1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0.69</c:v>
                </c:pt>
                <c:pt idx="1">
                  <c:v>0.12</c:v>
                </c:pt>
                <c:pt idx="2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E-44FC-ACEC-20F8B5BC4B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147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71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420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07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87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50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23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117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4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30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4229-2415-4673-AB08-443D8C2F9790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7439-58C4-4C4C-8A73-A554F523A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27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22339" y="1"/>
            <a:ext cx="22506039" cy="348614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4" y="428013"/>
            <a:ext cx="3645206" cy="2540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6795" y="913290"/>
            <a:ext cx="1434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ARésumé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 A 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W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eb-based 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ortfolio Resume 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enerator with Augmented 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eality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815" y="5350844"/>
            <a:ext cx="9969910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solidFill>
                  <a:schemeClr val="bg1"/>
                </a:solidFill>
              </a:rPr>
              <a:t>Resume is an important tool for job seekers when it comes to job hunting. </a:t>
            </a:r>
            <a:r>
              <a:rPr lang="en-GB" sz="3600" dirty="0" err="1">
                <a:solidFill>
                  <a:schemeClr val="bg1"/>
                </a:solidFill>
              </a:rPr>
              <a:t>AResume</a:t>
            </a:r>
            <a:r>
              <a:rPr lang="en-GB" sz="3600" dirty="0">
                <a:solidFill>
                  <a:schemeClr val="bg1"/>
                </a:solidFill>
              </a:rPr>
              <a:t>, a web-based application is a typical resume generator that generates resume with augmented reality features. It is built for job applicants who have difficulty in creating a professional resume from scratch, as well as trying to attempt “one-size-fits-all” approach, which fits all information in a resume.  In this application, a web augmented reality (AR) will be developed over mobile AR because of its lightweight approach, cross-platform support and no installation is necessary. </a:t>
            </a:r>
            <a:r>
              <a:rPr lang="en-GB" sz="3600" dirty="0" smtClean="0">
                <a:solidFill>
                  <a:schemeClr val="bg1"/>
                </a:solidFill>
              </a:rPr>
              <a:t>The </a:t>
            </a:r>
            <a:r>
              <a:rPr lang="en-GB" sz="3600" dirty="0">
                <a:solidFill>
                  <a:schemeClr val="bg1"/>
                </a:solidFill>
              </a:rPr>
              <a:t>methodology of this project is Rapid Application Development, which it rapids the development process and allows bugs fixing to be done in parallel with the development. </a:t>
            </a:r>
            <a:r>
              <a:rPr lang="en-GB" sz="3600" dirty="0" smtClean="0">
                <a:solidFill>
                  <a:schemeClr val="bg1"/>
                </a:solidFill>
              </a:rPr>
              <a:t>By using </a:t>
            </a:r>
            <a:r>
              <a:rPr lang="en-GB" sz="3600" dirty="0" err="1">
                <a:solidFill>
                  <a:schemeClr val="bg1"/>
                </a:solidFill>
              </a:rPr>
              <a:t>AResume</a:t>
            </a:r>
            <a:r>
              <a:rPr lang="en-GB" sz="3600" dirty="0">
                <a:solidFill>
                  <a:schemeClr val="bg1"/>
                </a:solidFill>
              </a:rPr>
              <a:t>, not only it will enable job applicants to create resume, upload digital medias as augmented features and scan the resume by using web browser, but also </a:t>
            </a:r>
            <a:r>
              <a:rPr lang="en-GB" sz="3600" dirty="0" smtClean="0">
                <a:solidFill>
                  <a:schemeClr val="bg1"/>
                </a:solidFill>
              </a:rPr>
              <a:t>provides and enriches </a:t>
            </a:r>
            <a:r>
              <a:rPr lang="en-GB" sz="3600" dirty="0">
                <a:solidFill>
                  <a:schemeClr val="bg1"/>
                </a:solidFill>
              </a:rPr>
              <a:t>better user </a:t>
            </a:r>
            <a:r>
              <a:rPr lang="en-GB" sz="3600" dirty="0" smtClean="0">
                <a:solidFill>
                  <a:schemeClr val="bg1"/>
                </a:solidFill>
              </a:rPr>
              <a:t>experience and interaction with resumes </a:t>
            </a:r>
            <a:r>
              <a:rPr lang="en-GB" sz="3600" dirty="0">
                <a:solidFill>
                  <a:schemeClr val="bg1"/>
                </a:solidFill>
              </a:rPr>
              <a:t>for hiring managers when reviewing resumes. </a:t>
            </a:r>
            <a:endParaRPr lang="en-MY" sz="3600" dirty="0">
              <a:solidFill>
                <a:schemeClr val="bg1"/>
              </a:solidFill>
            </a:endParaRPr>
          </a:p>
          <a:p>
            <a:pPr algn="just"/>
            <a:endParaRPr lang="en-MY" sz="3600" dirty="0">
              <a:solidFill>
                <a:schemeClr val="bg1"/>
              </a:solidFill>
            </a:endParaRPr>
          </a:p>
          <a:p>
            <a:endParaRPr lang="en-MY" sz="3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235974" y="3803106"/>
            <a:ext cx="6636774" cy="134252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347815" y="4036829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Abstract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815" y="19138887"/>
            <a:ext cx="9969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3600" dirty="0" smtClean="0">
                <a:solidFill>
                  <a:schemeClr val="bg1"/>
                </a:solidFill>
              </a:rPr>
              <a:t>The aim and objectives of this project is:</a:t>
            </a:r>
          </a:p>
          <a:p>
            <a:pPr marL="457200" indent="-457200" algn="just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600" dirty="0" smtClean="0">
                <a:solidFill>
                  <a:schemeClr val="bg1"/>
                </a:solidFill>
              </a:rPr>
              <a:t>To develop a resume generator for job applicants to create resume online with AR technology</a:t>
            </a:r>
          </a:p>
          <a:p>
            <a:pPr marL="457200" indent="-457200" algn="just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600" dirty="0" smtClean="0">
                <a:solidFill>
                  <a:schemeClr val="bg1"/>
                </a:solidFill>
              </a:rPr>
              <a:t>To study the comparison analysis of the existing similar applications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235974" y="17591149"/>
            <a:ext cx="6636774" cy="134252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/>
          <p:cNvSpPr txBox="1"/>
          <p:nvPr/>
        </p:nvSpPr>
        <p:spPr>
          <a:xfrm>
            <a:off x="211393" y="17827303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Aim &amp; Objectives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82076631"/>
              </p:ext>
            </p:extLst>
          </p:nvPr>
        </p:nvGraphicFramePr>
        <p:xfrm>
          <a:off x="10901514" y="5564079"/>
          <a:ext cx="9710586" cy="700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11422626" y="3803106"/>
            <a:ext cx="6636774" cy="134252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/>
          <p:cNvSpPr txBox="1"/>
          <p:nvPr/>
        </p:nvSpPr>
        <p:spPr>
          <a:xfrm>
            <a:off x="11869993" y="4039260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Analysis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6919" y="1914955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b="1" dirty="0" smtClean="0">
                <a:solidFill>
                  <a:schemeClr val="bg1"/>
                </a:solidFill>
              </a:rPr>
              <a:t>69% do not know how to present portfolio in a resume to impress hiring managers</a:t>
            </a:r>
            <a:endParaRPr lang="en-MY" sz="48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35974" y="22900707"/>
            <a:ext cx="6636774" cy="134252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/>
          <p:cNvSpPr txBox="1"/>
          <p:nvPr/>
        </p:nvSpPr>
        <p:spPr>
          <a:xfrm>
            <a:off x="211393" y="23136861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Technologies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 descr="Image result for ar.j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561652"/>
            <a:ext cx="3754080" cy="160258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Image result for afram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56" y="27014309"/>
            <a:ext cx="2807028" cy="25761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" descr="Image result for php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4" y="24590339"/>
            <a:ext cx="3645206" cy="19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Image result for jquery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31771" r="10580" b="34400"/>
          <a:stretch/>
        </p:blipFill>
        <p:spPr bwMode="auto">
          <a:xfrm>
            <a:off x="4525870" y="24940725"/>
            <a:ext cx="5146409" cy="164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ootstrap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4" y="27378970"/>
            <a:ext cx="1967950" cy="196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1422626" y="22943134"/>
            <a:ext cx="6636774" cy="1342529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TextBox 35"/>
          <p:cNvSpPr txBox="1"/>
          <p:nvPr/>
        </p:nvSpPr>
        <p:spPr>
          <a:xfrm>
            <a:off x="11869993" y="23179288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Methodology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7" name="Picture 36" descr="rapid application development (RAD)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119"/>
          <a:stretch/>
        </p:blipFill>
        <p:spPr bwMode="auto">
          <a:xfrm>
            <a:off x="11422626" y="24905042"/>
            <a:ext cx="9567405" cy="44418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160073531"/>
              </p:ext>
            </p:extLst>
          </p:nvPr>
        </p:nvGraphicFramePr>
        <p:xfrm>
          <a:off x="9589322" y="12349695"/>
          <a:ext cx="12666663" cy="732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4286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31507" y="205210"/>
            <a:ext cx="15780773" cy="1454276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452282" y="550679"/>
            <a:ext cx="15196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Comparison between existing applications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36423" y="14091951"/>
            <a:ext cx="3794023" cy="1440056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/>
          <p:cNvSpPr txBox="1"/>
          <p:nvPr/>
        </p:nvSpPr>
        <p:spPr>
          <a:xfrm>
            <a:off x="310944" y="14425631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Result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522340" y="28403550"/>
            <a:ext cx="22506039" cy="1928813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7" name="TextBox 26"/>
          <p:cNvSpPr txBox="1"/>
          <p:nvPr/>
        </p:nvSpPr>
        <p:spPr>
          <a:xfrm>
            <a:off x="1224115" y="28719029"/>
            <a:ext cx="127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Team Members: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Mary Chew Jia Yi			</a:t>
            </a:r>
            <a:r>
              <a:rPr lang="en-US" sz="3600" b="1" dirty="0" err="1" smtClean="0">
                <a:solidFill>
                  <a:schemeClr val="bg1"/>
                </a:solidFill>
              </a:rPr>
              <a:t>Quek</a:t>
            </a:r>
            <a:r>
              <a:rPr lang="en-US" sz="3600" b="1" dirty="0" smtClean="0">
                <a:solidFill>
                  <a:schemeClr val="bg1"/>
                </a:solidFill>
              </a:rPr>
              <a:t> Siang Yee			Lim </a:t>
            </a:r>
            <a:r>
              <a:rPr lang="en-US" sz="3600" b="1" dirty="0" err="1" smtClean="0">
                <a:solidFill>
                  <a:schemeClr val="bg1"/>
                </a:solidFill>
              </a:rPr>
              <a:t>Yeu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Jie</a:t>
            </a:r>
            <a:r>
              <a:rPr lang="en-US" sz="3600" b="1" dirty="0" smtClean="0">
                <a:solidFill>
                  <a:schemeClr val="bg1"/>
                </a:solidFill>
              </a:rPr>
              <a:t>	</a:t>
            </a:r>
            <a:endParaRPr lang="en-MY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81471" y="28719029"/>
            <a:ext cx="127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Faculty of Computing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Mentor: Dr. Ong Huey Fang</a:t>
            </a:r>
            <a:endParaRPr lang="en-MY" sz="3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068300" y="28719029"/>
            <a:ext cx="0" cy="1200329"/>
          </a:xfrm>
          <a:prstGeom prst="line">
            <a:avLst/>
          </a:prstGeom>
          <a:ln w="76200">
            <a:solidFill>
              <a:srgbClr val="D54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16967"/>
              </p:ext>
            </p:extLst>
          </p:nvPr>
        </p:nvGraphicFramePr>
        <p:xfrm>
          <a:off x="452283" y="1851135"/>
          <a:ext cx="20430633" cy="119396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8663">
                  <a:extLst>
                    <a:ext uri="{9D8B030D-6E8A-4147-A177-3AD203B41FA5}">
                      <a16:colId xmlns:a16="http://schemas.microsoft.com/office/drawing/2014/main" val="2887670519"/>
                    </a:ext>
                  </a:extLst>
                </a:gridCol>
                <a:gridCol w="2188996">
                  <a:extLst>
                    <a:ext uri="{9D8B030D-6E8A-4147-A177-3AD203B41FA5}">
                      <a16:colId xmlns:a16="http://schemas.microsoft.com/office/drawing/2014/main" val="3271422546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2440420856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1625415895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1288797208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2636403612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3782009712"/>
                    </a:ext>
                  </a:extLst>
                </a:gridCol>
                <a:gridCol w="2553829">
                  <a:extLst>
                    <a:ext uri="{9D8B030D-6E8A-4147-A177-3AD203B41FA5}">
                      <a16:colId xmlns:a16="http://schemas.microsoft.com/office/drawing/2014/main" val="412974715"/>
                    </a:ext>
                  </a:extLst>
                </a:gridCol>
              </a:tblGrid>
              <a:tr h="679732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Features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07100"/>
                  </a:ext>
                </a:extLst>
              </a:tr>
              <a:tr h="1861874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Cross-platform support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60822"/>
                  </a:ext>
                </a:extLst>
              </a:tr>
              <a:tr h="1270803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Web AR support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10702"/>
                  </a:ext>
                </a:extLst>
              </a:tr>
              <a:tr h="1270803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Digital media upload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014458"/>
                  </a:ext>
                </a:extLst>
              </a:tr>
              <a:tr h="1861874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Produce augmented contents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06895"/>
                  </a:ext>
                </a:extLst>
              </a:tr>
              <a:tr h="1861874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Marker-based support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904591"/>
                  </a:ext>
                </a:extLst>
              </a:tr>
              <a:tr h="1270803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Generate sharable URL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726330"/>
                  </a:ext>
                </a:extLst>
              </a:tr>
              <a:tr h="1861874">
                <a:tc>
                  <a:txBody>
                    <a:bodyPr/>
                    <a:lstStyle/>
                    <a:p>
                      <a:r>
                        <a:rPr lang="en-MY" sz="3600" dirty="0" smtClean="0"/>
                        <a:t>Create</a:t>
                      </a:r>
                      <a:r>
                        <a:rPr lang="en-MY" sz="3600" baseline="0" dirty="0" smtClean="0"/>
                        <a:t> augmented resume</a:t>
                      </a:r>
                      <a:endParaRPr lang="en-MY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x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44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√</a:t>
                      </a:r>
                      <a:endParaRPr lang="en-MY" sz="4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628817"/>
                  </a:ext>
                </a:extLst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 rotWithShape="1">
          <a:blip r:embed="rId2"/>
          <a:srcRect l="2189" t="3964" r="7267" b="3311"/>
          <a:stretch/>
        </p:blipFill>
        <p:spPr>
          <a:xfrm>
            <a:off x="452281" y="15905788"/>
            <a:ext cx="5034119" cy="610207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38" y="15902398"/>
            <a:ext cx="3534963" cy="610885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39" y="15751047"/>
            <a:ext cx="3849827" cy="616164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004" y="15835509"/>
            <a:ext cx="3618470" cy="61020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384874" y="22423486"/>
            <a:ext cx="9143999" cy="1475368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11646042" y="22723795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Future Implementations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42570" y="22516286"/>
            <a:ext cx="6572868" cy="1475368"/>
          </a:xfrm>
          <a:prstGeom prst="rect">
            <a:avLst/>
          </a:prstGeom>
          <a:solidFill>
            <a:srgbClr val="2B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TextBox 27"/>
          <p:cNvSpPr txBox="1"/>
          <p:nvPr/>
        </p:nvSpPr>
        <p:spPr>
          <a:xfrm>
            <a:off x="304797" y="22809590"/>
            <a:ext cx="127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Revenue Model</a:t>
            </a:r>
            <a:endParaRPr lang="en-MY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797" y="24340128"/>
            <a:ext cx="3719053" cy="39312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B3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u="sng" dirty="0" smtClean="0">
                <a:solidFill>
                  <a:srgbClr val="2B303A"/>
                </a:solidFill>
              </a:rPr>
              <a:t>Free</a:t>
            </a:r>
            <a:endParaRPr lang="en-MY" sz="3200" dirty="0">
              <a:solidFill>
                <a:srgbClr val="2B303A"/>
              </a:solidFill>
            </a:endParaRP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Resume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All templates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PDF download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No AR features</a:t>
            </a:r>
          </a:p>
          <a:p>
            <a:pPr algn="ctr"/>
            <a:endParaRPr lang="en-MY" sz="3200" dirty="0">
              <a:solidFill>
                <a:srgbClr val="2B303A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259744" y="24325894"/>
            <a:ext cx="6998270" cy="387899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B3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u="sng" dirty="0">
                <a:solidFill>
                  <a:srgbClr val="2B303A"/>
                </a:solidFill>
              </a:rPr>
              <a:t>$</a:t>
            </a:r>
            <a:r>
              <a:rPr lang="en-MY" sz="3200" b="1" u="sng" dirty="0" smtClean="0">
                <a:solidFill>
                  <a:srgbClr val="2B303A"/>
                </a:solidFill>
              </a:rPr>
              <a:t>1</a:t>
            </a:r>
            <a:endParaRPr lang="en-MY" sz="3200" dirty="0">
              <a:solidFill>
                <a:srgbClr val="2B303A"/>
              </a:solidFill>
            </a:endParaRP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Resume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All templates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PDF download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AR features (Video, photos, documents)</a:t>
            </a:r>
          </a:p>
          <a:p>
            <a:pPr marL="285750" indent="-285750">
              <a:buClr>
                <a:srgbClr val="2B303A"/>
              </a:buClr>
              <a:buFont typeface="Arial" panose="020B0604020202020204" pitchFamily="34" charset="0"/>
              <a:buChar char="•"/>
            </a:pPr>
            <a:r>
              <a:rPr lang="en-MY" sz="3200" dirty="0">
                <a:solidFill>
                  <a:srgbClr val="2B303A"/>
                </a:solidFill>
              </a:rPr>
              <a:t>Twice update of AR features for free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698644" y="25412018"/>
            <a:ext cx="3265886" cy="2504612"/>
          </a:xfrm>
          <a:prstGeom prst="roundRect">
            <a:avLst/>
          </a:prstGeom>
          <a:solidFill>
            <a:srgbClr val="2B303A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/>
              <a:t>Choose field of interest</a:t>
            </a:r>
          </a:p>
          <a:p>
            <a:pPr algn="ctr"/>
            <a:endParaRPr lang="en-MY" sz="3200" dirty="0" smtClean="0"/>
          </a:p>
          <a:p>
            <a:pPr algn="ctr"/>
            <a:r>
              <a:rPr lang="en-MY" sz="3200" dirty="0" smtClean="0"/>
              <a:t>Upload Resume to database</a:t>
            </a:r>
            <a:endParaRPr lang="en-MY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17854393" y="25318485"/>
            <a:ext cx="3028524" cy="2504612"/>
          </a:xfrm>
          <a:prstGeom prst="roundRect">
            <a:avLst/>
          </a:prstGeom>
          <a:solidFill>
            <a:srgbClr val="2B303A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/>
              <a:t>Select &amp; hunt for talent employees</a:t>
            </a:r>
          </a:p>
          <a:p>
            <a:pPr algn="ctr"/>
            <a:endParaRPr lang="en-MY" sz="3200" dirty="0"/>
          </a:p>
          <a:p>
            <a:pPr algn="ctr"/>
            <a:r>
              <a:rPr lang="en-MY" sz="3200" dirty="0" smtClean="0"/>
              <a:t>View Resume</a:t>
            </a:r>
            <a:endParaRPr lang="en-MY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12846" y="24163564"/>
            <a:ext cx="3565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solidFill>
                  <a:schemeClr val="bg1"/>
                </a:solidFill>
              </a:rPr>
              <a:t>End Users </a:t>
            </a:r>
          </a:p>
          <a:p>
            <a:pPr algn="ctr"/>
            <a:r>
              <a:rPr lang="en-MY" sz="3200" b="1" dirty="0" smtClean="0">
                <a:solidFill>
                  <a:schemeClr val="bg1"/>
                </a:solidFill>
              </a:rPr>
              <a:t>(Job Applicants)</a:t>
            </a:r>
            <a:endParaRPr lang="en-MY" sz="32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89860" y="24189654"/>
            <a:ext cx="4334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solidFill>
                  <a:schemeClr val="bg1"/>
                </a:solidFill>
              </a:rPr>
              <a:t>Hiring Manager (Employers)</a:t>
            </a:r>
            <a:endParaRPr lang="en-MY" sz="3200" b="1" dirty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0800000">
            <a:off x="17346033" y="26313242"/>
            <a:ext cx="742060" cy="45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39" name="Right Arrow 38"/>
          <p:cNvSpPr/>
          <p:nvPr/>
        </p:nvSpPr>
        <p:spPr>
          <a:xfrm>
            <a:off x="14640126" y="26318849"/>
            <a:ext cx="742060" cy="45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pic>
        <p:nvPicPr>
          <p:cNvPr id="42" name="Picture 41" descr="Image result for novoresume 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4" y="1666216"/>
            <a:ext cx="2342536" cy="97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 descr="Image result for resumizer logo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80" y="1832064"/>
            <a:ext cx="2153879" cy="58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Image result for snapcard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42" y="1760955"/>
            <a:ext cx="1915553" cy="72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 descr="Image result for youaugment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3" b="37500"/>
          <a:stretch/>
        </p:blipFill>
        <p:spPr bwMode="auto">
          <a:xfrm>
            <a:off x="10730679" y="1861649"/>
            <a:ext cx="2054860" cy="492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 descr="Image result for 8thwall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123" y="1714799"/>
            <a:ext cx="1278943" cy="89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XR.+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902" y="1913441"/>
            <a:ext cx="1427858" cy="44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8" t="26131" r="31849" b="39656"/>
          <a:stretch/>
        </p:blipFill>
        <p:spPr bwMode="auto">
          <a:xfrm>
            <a:off x="18542952" y="1702958"/>
            <a:ext cx="1651406" cy="903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Picture 48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8" t="26131" r="31849" b="39656"/>
          <a:stretch/>
        </p:blipFill>
        <p:spPr bwMode="auto">
          <a:xfrm>
            <a:off x="15406439" y="25878463"/>
            <a:ext cx="2030298" cy="1283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19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415</Words>
  <Application>Microsoft Office PowerPoint</Application>
  <PresentationFormat>Custom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SimSun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Yi Chew</dc:creator>
  <cp:lastModifiedBy>Jia Yi Chew</cp:lastModifiedBy>
  <cp:revision>44</cp:revision>
  <dcterms:created xsi:type="dcterms:W3CDTF">2019-11-29T13:29:14Z</dcterms:created>
  <dcterms:modified xsi:type="dcterms:W3CDTF">2019-12-02T09:03:13Z</dcterms:modified>
</cp:coreProperties>
</file>