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1800" cap="all" dirty="0" smtClean="0">
                <a:effectLst/>
              </a:rPr>
              <a:t>МИНОБРНАУКИ РОССИИ</a:t>
            </a:r>
            <a:r>
              <a:rPr lang="ru-RU" sz="1800" dirty="0" smtClean="0">
                <a:effectLst/>
              </a:rPr>
              <a:t> </a:t>
            </a:r>
            <a:r>
              <a:rPr lang="ru-RU" sz="1800" cap="all" dirty="0" smtClean="0">
                <a:effectLst/>
              </a:rPr>
              <a:t>Санкт-Петербургский государственный</a:t>
            </a:r>
            <a:r>
              <a:rPr lang="ru-RU" sz="1800" dirty="0" smtClean="0">
                <a:effectLst/>
              </a:rPr>
              <a:t/>
            </a:r>
            <a:br>
              <a:rPr lang="ru-RU" sz="1800" dirty="0" smtClean="0">
                <a:effectLst/>
              </a:rPr>
            </a:br>
            <a:r>
              <a:rPr lang="ru-RU" sz="1800" cap="all" dirty="0" smtClean="0">
                <a:effectLst/>
              </a:rPr>
              <a:t>электротехнический университет«ЛЭТИ» им. В.И. Ульянова (Ленина)</a:t>
            </a:r>
            <a:r>
              <a:rPr lang="ru-RU" sz="1800" dirty="0" smtClean="0">
                <a:effectLst/>
              </a:rPr>
              <a:t/>
            </a:r>
            <a:br>
              <a:rPr lang="ru-RU" sz="1800" dirty="0" smtClean="0">
                <a:effectLst/>
              </a:rPr>
            </a:br>
            <a:r>
              <a:rPr lang="ru-RU" sz="1800" dirty="0" smtClean="0">
                <a:effectLst/>
              </a:rPr>
              <a:t>Кафедра ИБ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7406640" cy="4488904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600" dirty="0" smtClean="0"/>
              <a:t>Научно-исследовательская работа</a:t>
            </a:r>
          </a:p>
          <a:p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dirty="0" smtClean="0"/>
              <a:t>Методика анализа баз уязвимостей с помощью построения графов связей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2400" dirty="0" smtClean="0"/>
              <a:t>Студентка гр.8361: Дымова М.Д.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Exploit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Альтернативным подходом к каталогизации информации об обнаруженных уязвимостях ПО является регистрация не самих уязвимостей, а сценариев их эксплуатации (</a:t>
            </a:r>
            <a:r>
              <a:rPr lang="ru-RU" dirty="0" err="1" smtClean="0"/>
              <a:t>эксплойтов</a:t>
            </a:r>
            <a:r>
              <a:rPr lang="ru-RU" dirty="0" smtClean="0"/>
              <a:t>, </a:t>
            </a:r>
            <a:r>
              <a:rPr lang="ru-RU" dirty="0" err="1" smtClean="0"/>
              <a:t>exploits</a:t>
            </a:r>
            <a:r>
              <a:rPr lang="ru-RU" dirty="0" smtClean="0"/>
              <a:t>) или примеров эксплуатации уязвимости (</a:t>
            </a:r>
            <a:r>
              <a:rPr lang="ru-RU" dirty="0" err="1" smtClean="0"/>
              <a:t>Proof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Concept</a:t>
            </a:r>
            <a:r>
              <a:rPr lang="ru-RU" dirty="0" smtClean="0"/>
              <a:t>). </a:t>
            </a:r>
            <a:endParaRPr lang="ru-RU" dirty="0" smtClean="0"/>
          </a:p>
          <a:p>
            <a:r>
              <a:rPr lang="ru-RU" b="1" dirty="0" smtClean="0"/>
              <a:t>Преимущества:</a:t>
            </a:r>
          </a:p>
          <a:p>
            <a:pPr>
              <a:buNone/>
            </a:pPr>
            <a:r>
              <a:rPr lang="ru-RU" dirty="0" smtClean="0"/>
              <a:t>	Наибольшую </a:t>
            </a:r>
            <a:r>
              <a:rPr lang="ru-RU" dirty="0" smtClean="0"/>
              <a:t>пользу подобные базы с </a:t>
            </a:r>
            <a:r>
              <a:rPr lang="ru-RU" dirty="0" err="1" smtClean="0"/>
              <a:t>эксплойтами</a:t>
            </a:r>
            <a:r>
              <a:rPr lang="ru-RU" dirty="0" smtClean="0"/>
              <a:t> и PoC-сценариями могут принести специалистам, занятым тестированием компьютерных сетей на </a:t>
            </a:r>
            <a:r>
              <a:rPr lang="ru-RU" dirty="0" smtClean="0"/>
              <a:t>проникновение.</a:t>
            </a:r>
          </a:p>
          <a:p>
            <a:r>
              <a:rPr lang="ru-RU" b="1" dirty="0" smtClean="0"/>
              <a:t>Недостатки:</a:t>
            </a:r>
          </a:p>
          <a:p>
            <a:pPr>
              <a:buNone/>
            </a:pPr>
            <a:r>
              <a:rPr lang="ru-RU" dirty="0" smtClean="0"/>
              <a:t>	Использование </a:t>
            </a:r>
            <a:r>
              <a:rPr lang="ru-RU" dirty="0" smtClean="0"/>
              <a:t>информации может быть затруднено в силу отсутствия в </a:t>
            </a:r>
            <a:r>
              <a:rPr lang="ru-RU" dirty="0" err="1" smtClean="0"/>
              <a:t>Exploit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интерфейса для получения обновлений базы, возможностей для скачивания архива всех записей и, в некоторых случаях, соглашениями об использовании предоставляемых материалов.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Агрегаторы</a:t>
            </a:r>
            <a:r>
              <a:rPr lang="ru-RU" dirty="0" smtClean="0"/>
              <a:t> информации об уязвимостях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2060848"/>
            <a:ext cx="7498080" cy="4187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Разнообразие </a:t>
            </a:r>
            <a:r>
              <a:rPr lang="ru-RU" sz="2400" dirty="0" smtClean="0"/>
              <a:t>различных реестров и баз данных уязвимостей  вызывает у специалистов в области информационной безопасности естественное желание использовать различного рода </a:t>
            </a:r>
            <a:r>
              <a:rPr lang="ru-RU" sz="2400" b="1" dirty="0" err="1" smtClean="0"/>
              <a:t>агрегаторы</a:t>
            </a:r>
            <a:r>
              <a:rPr lang="ru-RU" sz="2400" b="1" dirty="0" smtClean="0"/>
              <a:t> информации</a:t>
            </a:r>
            <a:r>
              <a:rPr lang="ru-RU" sz="2400" dirty="0" smtClean="0"/>
              <a:t>, которые бы обеспечивали автоматизированный сбор доступной информации об уязвимостях и дополнительные функции поиска и фильтрации интересующей информации.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CVEDetails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Это простой специализированный </a:t>
            </a:r>
            <a:r>
              <a:rPr lang="ru-RU" sz="2400" dirty="0" err="1" smtClean="0"/>
              <a:t>агрегатор</a:t>
            </a:r>
            <a:r>
              <a:rPr lang="ru-RU" sz="2400" dirty="0" smtClean="0"/>
              <a:t> информации об уязвимостях, который собирает всю доступную из публичных реестров и баз данных уязвимостей информацию по конкретному CVE-идентификатору и объединяет ее в единую запись.</a:t>
            </a:r>
          </a:p>
          <a:p>
            <a:r>
              <a:rPr lang="ru-RU" sz="2400" dirty="0" smtClean="0"/>
              <a:t>Фактическим функционалом данного сервиса является автоматизация поиска всей доступной информации по CVE-идентификатору с дополнительными функциями поиска по </a:t>
            </a:r>
            <a:r>
              <a:rPr lang="ru-RU" sz="2400" dirty="0" err="1" smtClean="0"/>
              <a:t>вендорам</a:t>
            </a:r>
            <a:r>
              <a:rPr lang="ru-RU" sz="2400" dirty="0" smtClean="0"/>
              <a:t>, типам уязвимостей, оценке критичности по метрикам CVSS и т. п. 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Vulners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Интересным примером другого подхода является </a:t>
            </a:r>
            <a:r>
              <a:rPr lang="ru-RU" sz="2800" dirty="0" err="1" smtClean="0"/>
              <a:t>Vulners</a:t>
            </a:r>
            <a:r>
              <a:rPr lang="ru-RU" sz="2800" dirty="0" smtClean="0"/>
              <a:t>. </a:t>
            </a:r>
            <a:endParaRPr lang="ru-RU" sz="2800" dirty="0" smtClean="0"/>
          </a:p>
          <a:p>
            <a:r>
              <a:rPr lang="ru-RU" sz="2800" dirty="0" smtClean="0"/>
              <a:t>Фактически </a:t>
            </a:r>
            <a:r>
              <a:rPr lang="ru-RU" sz="2800" dirty="0" err="1" smtClean="0"/>
              <a:t>Vulners</a:t>
            </a:r>
            <a:r>
              <a:rPr lang="ru-RU" sz="2800" dirty="0" smtClean="0"/>
              <a:t> представляет собой поисковый движок с собственной базой данных, адаптированный под предметную область. Таким образом он покрывает гораздо более широкое множество сущностей, чем простые </a:t>
            </a:r>
            <a:r>
              <a:rPr lang="ru-RU" sz="2800" dirty="0" err="1" smtClean="0"/>
              <a:t>агрегаторы</a:t>
            </a:r>
            <a:r>
              <a:rPr lang="ru-RU" sz="2800" dirty="0" smtClean="0"/>
              <a:t> уязвимостей.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440160"/>
          </a:xfrm>
        </p:spPr>
        <p:txBody>
          <a:bodyPr>
            <a:noAutofit/>
          </a:bodyPr>
          <a:lstStyle/>
          <a:p>
            <a:r>
              <a:rPr lang="ru-RU" sz="3200" dirty="0" smtClean="0"/>
              <a:t>Что такое </a:t>
            </a:r>
            <a:r>
              <a:rPr lang="ru-RU" sz="3200" dirty="0" err="1" smtClean="0"/>
              <a:t>графовые</a:t>
            </a:r>
            <a:r>
              <a:rPr lang="ru-RU" sz="3200" dirty="0" smtClean="0"/>
              <a:t> методы анализа и какие средства анализа графов существуют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916832"/>
            <a:ext cx="7498080" cy="4331568"/>
          </a:xfrm>
        </p:spPr>
        <p:txBody>
          <a:bodyPr/>
          <a:lstStyle/>
          <a:p>
            <a:r>
              <a:rPr lang="ru-RU" sz="2800" dirty="0" err="1" smtClean="0"/>
              <a:t>Графовый</a:t>
            </a:r>
            <a:r>
              <a:rPr lang="ru-RU" sz="2800" dirty="0" smtClean="0"/>
              <a:t> (также сетевой) анализ - это набор методов, направленных на изучение связей между сущностями. При помощи этих методов исследуется структура графа и выявляются неочевидные зависимости.</a:t>
            </a:r>
          </a:p>
          <a:p>
            <a:r>
              <a:rPr lang="ru-RU" sz="2800" dirty="0" err="1" smtClean="0"/>
              <a:t>Графовый</a:t>
            </a:r>
            <a:r>
              <a:rPr lang="ru-RU" sz="2800" dirty="0" smtClean="0"/>
              <a:t> анализ эффективен, когда мы рассматриваем объекты в контексте связей с другими объектами.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Что </a:t>
            </a:r>
            <a:r>
              <a:rPr lang="ru-RU" b="1" dirty="0" smtClean="0"/>
              <a:t>такое граф?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Граф </a:t>
            </a:r>
            <a:r>
              <a:rPr lang="ru-RU" sz="2000" dirty="0" smtClean="0"/>
              <a:t>- математический объект, который изображает отношения между сущностями. Граф состоит из </a:t>
            </a:r>
            <a:r>
              <a:rPr lang="ru-RU" sz="2000" b="1" dirty="0" smtClean="0"/>
              <a:t>вершин</a:t>
            </a:r>
            <a:r>
              <a:rPr lang="ru-RU" sz="2000" dirty="0" smtClean="0"/>
              <a:t> (объектов) и </a:t>
            </a:r>
            <a:r>
              <a:rPr lang="ru-RU" sz="2000" b="1" dirty="0" smtClean="0"/>
              <a:t>рёбер</a:t>
            </a:r>
            <a:r>
              <a:rPr lang="ru-RU" sz="2000" dirty="0" smtClean="0"/>
              <a:t> (связей). С помощью графов можно представить разные ситуации: например, пользователей </a:t>
            </a:r>
            <a:r>
              <a:rPr lang="ru-RU" sz="2000" dirty="0" err="1" smtClean="0"/>
              <a:t>соцсети</a:t>
            </a:r>
            <a:r>
              <a:rPr lang="ru-RU" sz="2000" dirty="0" smtClean="0"/>
              <a:t>, которые находятся друг у друга в друзьях; клиентов банка, которые переводят друг другу денежные средства; географические объекты и пути между ними.</a:t>
            </a:r>
          </a:p>
          <a:p>
            <a:endParaRPr lang="ru-RU" sz="2800" dirty="0"/>
          </a:p>
        </p:txBody>
      </p:sp>
      <p:pic>
        <p:nvPicPr>
          <p:cNvPr id="4" name="Рисунок 3" descr="https://habrastorage.org/getpro/habr/upload_files/4bc/750/f29/4bc750f29bc7d3d7e616f495f88fa06c.jpeg"/>
          <p:cNvPicPr/>
          <p:nvPr/>
        </p:nvPicPr>
        <p:blipFill>
          <a:blip r:embed="rId2" cstate="print"/>
          <a:srcRect l="7387" b="11075"/>
          <a:stretch>
            <a:fillRect/>
          </a:stretch>
        </p:blipFill>
        <p:spPr bwMode="auto">
          <a:xfrm>
            <a:off x="5076056" y="3429000"/>
            <a:ext cx="3194510" cy="304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/>
          </a:bodyPr>
          <a:lstStyle/>
          <a:p>
            <a:r>
              <a:rPr lang="ru-RU" b="1" dirty="0" smtClean="0"/>
              <a:t>Работа с </a:t>
            </a:r>
            <a:r>
              <a:rPr lang="ru-RU" b="1" dirty="0" smtClean="0"/>
              <a:t>графами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0405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	Взаимодействие </a:t>
            </a:r>
            <a:r>
              <a:rPr lang="ru-RU" dirty="0" smtClean="0"/>
              <a:t>с графами отличается от взаимодействия с привычными таблицами. Для этого существуют специальные программные решения, которые перечислены ниже.</a:t>
            </a:r>
          </a:p>
          <a:p>
            <a:pPr lvl="0"/>
            <a:r>
              <a:rPr lang="ru-RU" sz="3600" b="1" dirty="0" err="1" smtClean="0"/>
              <a:t>Графовые</a:t>
            </a:r>
            <a:r>
              <a:rPr lang="ru-RU" sz="3600" b="1" dirty="0" smtClean="0"/>
              <a:t> базы данных</a:t>
            </a:r>
          </a:p>
          <a:p>
            <a:pPr>
              <a:buNone/>
            </a:pPr>
            <a:r>
              <a:rPr lang="ru-RU" dirty="0" smtClean="0"/>
              <a:t>	По </a:t>
            </a:r>
            <a:r>
              <a:rPr lang="ru-RU" dirty="0" smtClean="0"/>
              <a:t>сравнению с реляционными и документарными БД, </a:t>
            </a:r>
            <a:r>
              <a:rPr lang="ru-RU" dirty="0" err="1" smtClean="0"/>
              <a:t>графовые</a:t>
            </a:r>
            <a:r>
              <a:rPr lang="ru-RU" dirty="0" smtClean="0"/>
              <a:t> базы позволяют создавать гибкую структуру, в которую можно вносить любые изменения, не ломая её общую архитектуру. Для общения с </a:t>
            </a:r>
            <a:r>
              <a:rPr lang="ru-RU" dirty="0" err="1" smtClean="0"/>
              <a:t>графовыми</a:t>
            </a:r>
            <a:r>
              <a:rPr lang="ru-RU" dirty="0" smtClean="0"/>
              <a:t> СУБД существуют отдельные языки запросов, например, </a:t>
            </a:r>
            <a:r>
              <a:rPr lang="ru-RU" dirty="0" err="1" smtClean="0"/>
              <a:t>Cypher</a:t>
            </a:r>
            <a:r>
              <a:rPr lang="ru-RU" dirty="0" smtClean="0"/>
              <a:t> (Neo4j) и SPARQL. </a:t>
            </a:r>
            <a:r>
              <a:rPr lang="ru-RU" dirty="0" err="1" smtClean="0"/>
              <a:t>Графовые</a:t>
            </a:r>
            <a:r>
              <a:rPr lang="ru-RU" dirty="0" smtClean="0"/>
              <a:t> СУБД выигрывают у реляционных в скорости в тех случаях, когда мы работаем со связями и перемещаемся по графу. Это обусловлено тем, что каждая вершина графа вместе со своими связями хранится в оперативной памяти, и не используется JOIN.</a:t>
            </a:r>
          </a:p>
          <a:p>
            <a:pPr lvl="0"/>
            <a:r>
              <a:rPr lang="ru-RU" sz="3600" b="1" dirty="0" smtClean="0"/>
              <a:t>Другие инструменты работы с графами</a:t>
            </a:r>
          </a:p>
          <a:p>
            <a:pPr>
              <a:buNone/>
            </a:pPr>
            <a:r>
              <a:rPr lang="ru-RU" dirty="0" smtClean="0"/>
              <a:t>	Помимо </a:t>
            </a:r>
            <a:r>
              <a:rPr lang="ru-RU" dirty="0" err="1" smtClean="0"/>
              <a:t>графовых</a:t>
            </a:r>
            <a:r>
              <a:rPr lang="ru-RU" dirty="0" smtClean="0"/>
              <a:t> СУБД, для работы с графами существуют специальные программные библиотеки (например, для </a:t>
            </a:r>
            <a:r>
              <a:rPr lang="ru-RU" dirty="0" err="1" smtClean="0"/>
              <a:t>Python</a:t>
            </a:r>
            <a:r>
              <a:rPr lang="ru-RU" dirty="0" smtClean="0"/>
              <a:t> написаны популярные библиотеки </a:t>
            </a:r>
            <a:r>
              <a:rPr lang="ru-RU" dirty="0" err="1" smtClean="0"/>
              <a:t>NetworkX</a:t>
            </a:r>
            <a:r>
              <a:rPr lang="ru-RU" dirty="0" smtClean="0"/>
              <a:t> и </a:t>
            </a:r>
            <a:r>
              <a:rPr lang="ru-RU" dirty="0" err="1" smtClean="0"/>
              <a:t>igraph</a:t>
            </a:r>
            <a:r>
              <a:rPr lang="ru-RU" dirty="0" smtClean="0"/>
              <a:t>). Также при необходимости логику </a:t>
            </a:r>
            <a:r>
              <a:rPr lang="ru-RU" dirty="0" err="1" smtClean="0"/>
              <a:t>графовых</a:t>
            </a:r>
            <a:r>
              <a:rPr lang="ru-RU" dirty="0" smtClean="0"/>
              <a:t> вычислений можно частично реализовать и в реляционных базах данных.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Мы рассмотрели существующие на данный момент базы уязвимости, проанализировали их преимущества и недостатки. Также рассмотрели существующие на данный момент </a:t>
            </a:r>
            <a:r>
              <a:rPr lang="ru-RU" sz="2800" dirty="0" err="1" smtClean="0"/>
              <a:t>агрегаторы</a:t>
            </a:r>
            <a:r>
              <a:rPr lang="ru-RU" sz="2800" dirty="0" smtClean="0"/>
              <a:t> информации об </a:t>
            </a:r>
            <a:r>
              <a:rPr lang="ru-RU" sz="2800" dirty="0" smtClean="0"/>
              <a:t>уязвимостях и </a:t>
            </a:r>
            <a:r>
              <a:rPr lang="ru-RU" sz="2800" dirty="0" err="1" smtClean="0"/>
              <a:t>графовые</a:t>
            </a:r>
            <a:r>
              <a:rPr lang="ru-RU" sz="2800" dirty="0" smtClean="0"/>
              <a:t> </a:t>
            </a:r>
            <a:r>
              <a:rPr lang="ru-RU" sz="2800" dirty="0" smtClean="0"/>
              <a:t>методы анализа, которые мы будем применять при анализе баз уязвимостей.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исследования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Разработка </a:t>
            </a:r>
            <a:r>
              <a:rPr lang="ru-RU" dirty="0" smtClean="0"/>
              <a:t>методики анализа существующих баз уязвимостей с помощью построения графов </a:t>
            </a:r>
            <a:r>
              <a:rPr lang="ru-RU" dirty="0" smtClean="0"/>
              <a:t>связей.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Базы уязвимостей. Зачем они нужны?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Вследствие </a:t>
            </a:r>
            <a:r>
              <a:rPr lang="ru-RU" sz="2400" dirty="0" smtClean="0"/>
              <a:t>резкого увеличения связности Интернета стала очевидной необходимость систематичного сбора данных об уязвимостях программного обеспечения (ПО) и их каталогизации. С ростом количества новых видов ПО, а также с ростом частоты обнаружения в них уязвимостей, потребность в базах, где собраны все известные на данный момент уязвимости, только увеличивается</a:t>
            </a:r>
            <a:r>
              <a:rPr lang="ru-RU" sz="2400" dirty="0" smtClean="0"/>
              <a:t>.</a:t>
            </a:r>
            <a:endParaRPr lang="ru-RU" dirty="0" smtClean="0"/>
          </a:p>
        </p:txBody>
      </p:sp>
      <p:pic>
        <p:nvPicPr>
          <p:cNvPr id="5" name="Рисунок 4" descr="exploit-databases-for-finding-vulnerabilities.png"/>
          <p:cNvPicPr>
            <a:picLocks noChangeAspect="1"/>
          </p:cNvPicPr>
          <p:nvPr/>
        </p:nvPicPr>
        <p:blipFill>
          <a:blip r:embed="rId2" cstate="print"/>
          <a:srcRect l="11490" r="13825"/>
          <a:stretch>
            <a:fillRect/>
          </a:stretch>
        </p:blipFill>
        <p:spPr>
          <a:xfrm>
            <a:off x="4499992" y="4509120"/>
            <a:ext cx="3744416" cy="2020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Российские </a:t>
            </a:r>
            <a:r>
              <a:rPr lang="ru-RU" sz="3600" dirty="0" smtClean="0"/>
              <a:t>сайты для поиска уязвимостей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/>
              <a:t>	Банк </a:t>
            </a:r>
            <a:r>
              <a:rPr lang="ru-RU" sz="2400" b="1" dirty="0" smtClean="0"/>
              <a:t>данных угроз безопасности информации (БДУ ФСТЭК</a:t>
            </a:r>
            <a:r>
              <a:rPr lang="en-US" sz="2400" b="1" dirty="0" smtClean="0"/>
              <a:t> </a:t>
            </a:r>
            <a:r>
              <a:rPr lang="ru-RU" sz="2400" b="1" dirty="0" smtClean="0"/>
              <a:t>России) – </a:t>
            </a:r>
            <a:r>
              <a:rPr lang="ru-RU" sz="2000" dirty="0" smtClean="0"/>
              <a:t>собственный реестр известных угроз ИБ и уязвимостей ПО Федеральной службы по техническому и экспортному контролю.</a:t>
            </a:r>
            <a:endParaRPr lang="ru-RU" sz="2800" dirty="0" smtClean="0"/>
          </a:p>
          <a:p>
            <a:r>
              <a:rPr lang="ru-RU" sz="2000" b="1" dirty="0" smtClean="0"/>
              <a:t>Преимущества:</a:t>
            </a:r>
          </a:p>
          <a:p>
            <a:pPr>
              <a:buNone/>
            </a:pPr>
            <a:r>
              <a:rPr lang="ru-RU" sz="2000" dirty="0" smtClean="0"/>
              <a:t>		Записи </a:t>
            </a:r>
            <a:r>
              <a:rPr lang="ru-RU" sz="2000" dirty="0" smtClean="0"/>
              <a:t>в базе данных БДУ ФСТЭК России предоставляют более подробную информацию о различных аспектах, связанных с уязвимостью, чем иностранные реестры уязвимостей CVE </a:t>
            </a:r>
            <a:r>
              <a:rPr lang="ru-RU" sz="2000" dirty="0" err="1" smtClean="0"/>
              <a:t>List</a:t>
            </a:r>
            <a:r>
              <a:rPr lang="ru-RU" sz="2000" dirty="0" smtClean="0"/>
              <a:t> и </a:t>
            </a:r>
            <a:r>
              <a:rPr lang="ru-RU" sz="2000" dirty="0" smtClean="0"/>
              <a:t>NVD.</a:t>
            </a:r>
          </a:p>
          <a:p>
            <a:r>
              <a:rPr lang="ru-RU" sz="2000" b="1" dirty="0" smtClean="0"/>
              <a:t>Недостатки:</a:t>
            </a:r>
          </a:p>
          <a:p>
            <a:pPr>
              <a:buNone/>
            </a:pPr>
            <a:r>
              <a:rPr lang="ru-RU" sz="2000" b="1" dirty="0" smtClean="0"/>
              <a:t>	</a:t>
            </a:r>
            <a:r>
              <a:rPr lang="ru-RU" sz="2000" b="1" dirty="0" smtClean="0"/>
              <a:t>	</a:t>
            </a:r>
            <a:r>
              <a:rPr lang="ru-RU" sz="2000" dirty="0" smtClean="0"/>
              <a:t>К </a:t>
            </a:r>
            <a:r>
              <a:rPr lang="ru-RU" sz="2000" dirty="0" smtClean="0"/>
              <a:t>возможным недостаткам БДУ ФСТЭК России можно отнести меньшее общее количество покрытых реестром </a:t>
            </a:r>
            <a:r>
              <a:rPr lang="ru-RU" sz="2000" dirty="0" smtClean="0"/>
              <a:t>уязвимостей.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541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Зарубежные </a:t>
            </a:r>
            <a:r>
              <a:rPr lang="ru-RU" sz="4000" dirty="0" smtClean="0"/>
              <a:t>сайты для поиска уязвимостей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r>
              <a:rPr lang="en-US" dirty="0" smtClean="0"/>
              <a:t>CVE </a:t>
            </a:r>
            <a:r>
              <a:rPr lang="en-US" dirty="0" smtClean="0"/>
              <a:t>List </a:t>
            </a:r>
            <a:r>
              <a:rPr lang="ru-RU" dirty="0" smtClean="0"/>
              <a:t>и</a:t>
            </a:r>
            <a:r>
              <a:rPr lang="en-US" dirty="0" smtClean="0"/>
              <a:t> NVD (National Vulnerability Database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err="1" smtClean="0"/>
              <a:t>VulnDB</a:t>
            </a:r>
            <a:endParaRPr lang="ru-RU" dirty="0" smtClean="0"/>
          </a:p>
          <a:p>
            <a:r>
              <a:rPr lang="en-US" dirty="0" err="1" smtClean="0"/>
              <a:t>Secunia</a:t>
            </a:r>
            <a:r>
              <a:rPr lang="en-US" dirty="0" smtClean="0"/>
              <a:t> Advisory and Vulnerability </a:t>
            </a:r>
            <a:r>
              <a:rPr lang="en-US" dirty="0" smtClean="0"/>
              <a:t>Database</a:t>
            </a:r>
            <a:endParaRPr lang="ru-RU" dirty="0" smtClean="0"/>
          </a:p>
          <a:p>
            <a:r>
              <a:rPr lang="ru-RU" dirty="0" smtClean="0"/>
              <a:t>VND (</a:t>
            </a:r>
            <a:r>
              <a:rPr lang="ru-RU" dirty="0" err="1" smtClean="0"/>
              <a:t>Vulnerability</a:t>
            </a:r>
            <a:r>
              <a:rPr lang="ru-RU" dirty="0" smtClean="0"/>
              <a:t> </a:t>
            </a:r>
            <a:r>
              <a:rPr lang="ru-RU" dirty="0" err="1" smtClean="0"/>
              <a:t>Notes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Exploit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CVE List </a:t>
            </a:r>
            <a:r>
              <a:rPr lang="ru-RU" dirty="0" smtClean="0"/>
              <a:t>и</a:t>
            </a:r>
            <a:r>
              <a:rPr lang="en-US" dirty="0" smtClean="0"/>
              <a:t> NVD (National Vulnerability Database)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настоящее время поддержкой и администрированием реестра уязвимостей CVE занимается группа из 84 организаций по всему миру, в число которых входят ведущие производители программного обеспечения, телекоммуникационного оборудования и </a:t>
            </a:r>
            <a:r>
              <a:rPr lang="ru-RU" sz="2000" dirty="0" err="1" smtClean="0"/>
              <a:t>интернет-сервисов</a:t>
            </a:r>
            <a:r>
              <a:rPr lang="ru-RU" sz="2000" dirty="0" smtClean="0"/>
              <a:t>, такие как </a:t>
            </a:r>
            <a:r>
              <a:rPr lang="ru-RU" sz="2000" dirty="0" err="1" smtClean="0"/>
              <a:t>Apple</a:t>
            </a:r>
            <a:r>
              <a:rPr lang="ru-RU" sz="2000" dirty="0" smtClean="0"/>
              <a:t>, </a:t>
            </a:r>
            <a:r>
              <a:rPr lang="ru-RU" sz="2000" dirty="0" err="1" smtClean="0"/>
              <a:t>Cisco</a:t>
            </a:r>
            <a:r>
              <a:rPr lang="ru-RU" sz="2000" dirty="0" smtClean="0"/>
              <a:t>, </a:t>
            </a:r>
            <a:r>
              <a:rPr lang="ru-RU" sz="2000" dirty="0" err="1" smtClean="0"/>
              <a:t>Facebook</a:t>
            </a:r>
            <a:r>
              <a:rPr lang="ru-RU" sz="2000" dirty="0" smtClean="0"/>
              <a:t>, </a:t>
            </a:r>
            <a:r>
              <a:rPr lang="ru-RU" sz="2000" dirty="0" err="1" smtClean="0"/>
              <a:t>Google</a:t>
            </a:r>
            <a:r>
              <a:rPr lang="ru-RU" sz="2000" dirty="0" smtClean="0"/>
              <a:t>, IBM, </a:t>
            </a:r>
            <a:r>
              <a:rPr lang="ru-RU" sz="2000" dirty="0" err="1" smtClean="0"/>
              <a:t>Intel</a:t>
            </a:r>
            <a:r>
              <a:rPr lang="ru-RU" sz="2000" dirty="0" smtClean="0"/>
              <a:t>, </a:t>
            </a:r>
            <a:r>
              <a:rPr lang="ru-RU" sz="2000" dirty="0" err="1" smtClean="0"/>
              <a:t>Microsoft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Преимущества:</a:t>
            </a:r>
          </a:p>
          <a:p>
            <a:pPr>
              <a:buNone/>
            </a:pPr>
            <a:r>
              <a:rPr lang="ru-RU" sz="2000" dirty="0" smtClean="0"/>
              <a:t>	Ежедневное </a:t>
            </a:r>
            <a:r>
              <a:rPr lang="ru-RU" sz="2000" dirty="0" smtClean="0"/>
              <a:t>обновление реестров известных уязвимостей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Недостатки:</a:t>
            </a:r>
          </a:p>
          <a:p>
            <a:r>
              <a:rPr lang="ru-RU" sz="2000" dirty="0" smtClean="0"/>
              <a:t>Отсутствие в записях об уязвимостях какой-либо информации о точном месте локализации уязвимости в коде уязвимого </a:t>
            </a:r>
            <a:r>
              <a:rPr lang="ru-RU" sz="2000" dirty="0" smtClean="0"/>
              <a:t>ПО.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VulnDB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База </a:t>
            </a:r>
            <a:r>
              <a:rPr lang="ru-RU" sz="2400" dirty="0" err="1" smtClean="0"/>
              <a:t>VulnDB</a:t>
            </a:r>
            <a:r>
              <a:rPr lang="ru-RU" sz="2400" dirty="0" smtClean="0"/>
              <a:t> доступна по платной подписке и содержит информацию о более 251 тыс. обнаруженных уязвимостях (включая более 80 тыс. записей об уязвимостях, отсутствующих в базах CVE </a:t>
            </a:r>
            <a:r>
              <a:rPr lang="ru-RU" sz="2400" dirty="0" err="1" smtClean="0"/>
              <a:t>List</a:t>
            </a:r>
            <a:r>
              <a:rPr lang="ru-RU" sz="2400" dirty="0" smtClean="0"/>
              <a:t> и NVD</a:t>
            </a:r>
            <a:r>
              <a:rPr lang="ru-RU" sz="2400" dirty="0" smtClean="0"/>
              <a:t>).</a:t>
            </a:r>
          </a:p>
          <a:p>
            <a:r>
              <a:rPr lang="ru-RU" sz="2400" b="1" dirty="0" smtClean="0"/>
              <a:t>Преимущества:</a:t>
            </a:r>
          </a:p>
          <a:p>
            <a:pPr>
              <a:buNone/>
            </a:pPr>
            <a:r>
              <a:rPr lang="ru-RU" sz="2400" dirty="0" smtClean="0"/>
              <a:t>	Значительно </a:t>
            </a:r>
            <a:r>
              <a:rPr lang="ru-RU" sz="2400" dirty="0" smtClean="0"/>
              <a:t>больше записей об уязвимостях, чем в общедоступных CVE </a:t>
            </a:r>
            <a:r>
              <a:rPr lang="ru-RU" sz="2400" dirty="0" err="1" smtClean="0"/>
              <a:t>List</a:t>
            </a:r>
            <a:r>
              <a:rPr lang="ru-RU" sz="2400" dirty="0" smtClean="0"/>
              <a:t> и NVD.</a:t>
            </a:r>
          </a:p>
          <a:p>
            <a:r>
              <a:rPr lang="ru-RU" sz="2400" b="1" dirty="0" smtClean="0"/>
              <a:t>Недостатки:</a:t>
            </a:r>
          </a:p>
          <a:p>
            <a:pPr>
              <a:buNone/>
            </a:pPr>
            <a:r>
              <a:rPr lang="ru-RU" sz="2400" dirty="0" smtClean="0"/>
              <a:t>	Доступ </a:t>
            </a:r>
            <a:r>
              <a:rPr lang="ru-RU" sz="2400" dirty="0" smtClean="0"/>
              <a:t>только по платной подписке.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Secunia</a:t>
            </a:r>
            <a:r>
              <a:rPr lang="en-US" dirty="0" smtClean="0"/>
              <a:t> Advisory and Vulnerability Database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Secunia</a:t>
            </a:r>
            <a:r>
              <a:rPr lang="ru-RU" sz="2400" dirty="0" smtClean="0"/>
              <a:t> </a:t>
            </a:r>
            <a:r>
              <a:rPr lang="ru-RU" sz="2400" dirty="0" err="1" smtClean="0"/>
              <a:t>Advisory</a:t>
            </a:r>
            <a:r>
              <a:rPr lang="ru-RU" sz="2400" dirty="0" smtClean="0"/>
              <a:t> </a:t>
            </a:r>
            <a:r>
              <a:rPr lang="ru-RU" sz="2400" dirty="0" err="1" smtClean="0"/>
              <a:t>and</a:t>
            </a:r>
            <a:r>
              <a:rPr lang="ru-RU" sz="2400" dirty="0" smtClean="0"/>
              <a:t> </a:t>
            </a:r>
            <a:r>
              <a:rPr lang="ru-RU" sz="2400" dirty="0" err="1" smtClean="0"/>
              <a:t>Vulnerability</a:t>
            </a:r>
            <a:r>
              <a:rPr lang="ru-RU" sz="2400" dirty="0" smtClean="0"/>
              <a:t> </a:t>
            </a:r>
            <a:r>
              <a:rPr lang="ru-RU" sz="2400" dirty="0" err="1" smtClean="0"/>
              <a:t>Database</a:t>
            </a:r>
            <a:r>
              <a:rPr lang="ru-RU" sz="2400" dirty="0" smtClean="0"/>
              <a:t>– это база данных с информационными бюллетенями (</a:t>
            </a:r>
            <a:r>
              <a:rPr lang="ru-RU" sz="2400" dirty="0" err="1" smtClean="0"/>
              <a:t>Secunia</a:t>
            </a:r>
            <a:r>
              <a:rPr lang="ru-RU" sz="2400" dirty="0" smtClean="0"/>
              <a:t> </a:t>
            </a:r>
            <a:r>
              <a:rPr lang="ru-RU" sz="2400" dirty="0" err="1" smtClean="0"/>
              <a:t>Advisories</a:t>
            </a:r>
            <a:r>
              <a:rPr lang="ru-RU" sz="2400" dirty="0" smtClean="0"/>
              <a:t>), содержащими сведения об обнаруженных угрозах и уязвимостях </a:t>
            </a:r>
            <a:r>
              <a:rPr lang="ru-RU" sz="2400" dirty="0" smtClean="0"/>
              <a:t>ПО.</a:t>
            </a:r>
          </a:p>
          <a:p>
            <a:r>
              <a:rPr lang="ru-RU" sz="2400" dirty="0" smtClean="0"/>
              <a:t>Бесплатный доступ к </a:t>
            </a:r>
            <a:r>
              <a:rPr lang="ru-RU" sz="2400" dirty="0" err="1" smtClean="0"/>
              <a:t>Secunia</a:t>
            </a:r>
            <a:r>
              <a:rPr lang="ru-RU" sz="2400" dirty="0" smtClean="0"/>
              <a:t> </a:t>
            </a:r>
            <a:r>
              <a:rPr lang="ru-RU" sz="2400" dirty="0" err="1" smtClean="0"/>
              <a:t>Advisories</a:t>
            </a:r>
            <a:r>
              <a:rPr lang="ru-RU" sz="2400" dirty="0" smtClean="0"/>
              <a:t> производится только на условиях некоммерческого использования предоставленной информации и только в формате </a:t>
            </a:r>
            <a:r>
              <a:rPr lang="ru-RU" sz="2400" dirty="0" err="1" smtClean="0"/>
              <a:t>html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VND (</a:t>
            </a:r>
            <a:r>
              <a:rPr lang="ru-RU" dirty="0" err="1" smtClean="0"/>
              <a:t>Vulnerability</a:t>
            </a:r>
            <a:r>
              <a:rPr lang="ru-RU" dirty="0" smtClean="0"/>
              <a:t> </a:t>
            </a:r>
            <a:r>
              <a:rPr lang="ru-RU" dirty="0" err="1" smtClean="0"/>
              <a:t>Notes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Каждая запись в базе VND агрегирует информацию о множестве сходных уязвимостей для какого-либо конкретного ПО, ссылаясь на множество соответствующих CVE идентификаторов. Данная агрегация является характерным отличием базы VND от баз CVE </a:t>
            </a:r>
            <a:r>
              <a:rPr lang="ru-RU" sz="2400" dirty="0" err="1" smtClean="0"/>
              <a:t>List</a:t>
            </a:r>
            <a:r>
              <a:rPr lang="ru-RU" sz="2400" dirty="0" smtClean="0"/>
              <a:t> и NVD, позволяя проверить целое множество уязвимостей сходной природы в конкретном уязвимом ПО или его </a:t>
            </a:r>
            <a:r>
              <a:rPr lang="ru-RU" sz="2400" dirty="0" smtClean="0"/>
              <a:t>компоненте.</a:t>
            </a:r>
          </a:p>
          <a:p>
            <a:r>
              <a:rPr lang="ru-RU" sz="2400" b="1" dirty="0" smtClean="0"/>
              <a:t>Недостатки:</a:t>
            </a:r>
          </a:p>
          <a:p>
            <a:pPr>
              <a:buNone/>
            </a:pPr>
            <a:r>
              <a:rPr lang="ru-RU" sz="2400" dirty="0" smtClean="0"/>
              <a:t>	Редкие </a:t>
            </a:r>
            <a:r>
              <a:rPr lang="ru-RU" sz="2400" dirty="0" smtClean="0"/>
              <a:t>обновления (единицы раз в месяц) и слабый охват всех существующих уязвимостей (в том числе даже зарегистрированных в CVE </a:t>
            </a:r>
            <a:r>
              <a:rPr lang="ru-RU" sz="2400" dirty="0" err="1" smtClean="0"/>
              <a:t>List</a:t>
            </a:r>
            <a:r>
              <a:rPr lang="ru-RU" sz="2400" dirty="0" smtClean="0"/>
              <a:t>), что существенно ограничивают полезность данного каталога уязвимостей для оперативного реагирования на новые уязвимости ПО.</a:t>
            </a:r>
            <a:endParaRPr lang="ru-RU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</TotalTime>
  <Words>478</Words>
  <Application>Microsoft Office PowerPoint</Application>
  <PresentationFormat>Экран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Солнцестояние</vt:lpstr>
      <vt:lpstr>МИНОБРНАУКИ РОССИИ Санкт-Петербургский государственный электротехнический университет«ЛЭТИ» им. В.И. Ульянова (Ленина) Кафедра ИБ </vt:lpstr>
      <vt:lpstr>Цель исследования</vt:lpstr>
      <vt:lpstr>Базы уязвимостей. Зачем они нужны?</vt:lpstr>
      <vt:lpstr> Российские сайты для поиска уязвимостей </vt:lpstr>
      <vt:lpstr> Зарубежные сайты для поиска уязвимостей </vt:lpstr>
      <vt:lpstr>CVE List и NVD (National Vulnerability Database)</vt:lpstr>
      <vt:lpstr>VulnDB</vt:lpstr>
      <vt:lpstr>Secunia Advisory and Vulnerability Database</vt:lpstr>
      <vt:lpstr>VND (Vulnerability Notes Database)</vt:lpstr>
      <vt:lpstr>Exploit Database</vt:lpstr>
      <vt:lpstr>Агрегаторы информации об уязвимостях</vt:lpstr>
      <vt:lpstr>CVEDetails</vt:lpstr>
      <vt:lpstr>Vulners </vt:lpstr>
      <vt:lpstr>Что такое графовые методы анализа и какие средства анализа графов существуют</vt:lpstr>
      <vt:lpstr> Что такое граф? </vt:lpstr>
      <vt:lpstr>Работа с графами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Санкт-Петербургский государственный электротехнический университет«ЛЭТИ» им. В.И. Ульянова (Ленина) Кафедра ИБ </dc:title>
  <dc:creator>Маша</dc:creator>
  <cp:lastModifiedBy>Евгения</cp:lastModifiedBy>
  <cp:revision>24</cp:revision>
  <dcterms:created xsi:type="dcterms:W3CDTF">2022-12-21T11:47:10Z</dcterms:created>
  <dcterms:modified xsi:type="dcterms:W3CDTF">2022-12-21T12:30:32Z</dcterms:modified>
</cp:coreProperties>
</file>