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0" r:id="rId6"/>
    <p:sldId id="261" r:id="rId7"/>
    <p:sldId id="262" r:id="rId8"/>
    <p:sldId id="269" r:id="rId9"/>
    <p:sldId id="264" r:id="rId10"/>
    <p:sldId id="263" r:id="rId11"/>
    <p:sldId id="265" r:id="rId12"/>
    <p:sldId id="266"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B8CB23-1F2B-4150-720B-5DE90A5EB44D}"/>
              </a:ext>
            </a:extLst>
          </p:cNvPr>
          <p:cNvSpPr>
            <a:spLocks noGrp="1"/>
          </p:cNvSpPr>
          <p:nvPr>
            <p:ph type="ctrTitle"/>
          </p:nvPr>
        </p:nvSpPr>
        <p:spPr/>
        <p:txBody>
          <a:bodyPr/>
          <a:lstStyle/>
          <a:p>
            <a:r>
              <a:rPr lang="fr-FR" b="0" i="0" dirty="0" err="1">
                <a:solidFill>
                  <a:srgbClr val="374151"/>
                </a:solidFill>
                <a:effectLst/>
                <a:latin typeface="Söhne"/>
              </a:rPr>
              <a:t>Selection</a:t>
            </a:r>
            <a:r>
              <a:rPr lang="fr-FR" b="0" i="0" dirty="0">
                <a:solidFill>
                  <a:srgbClr val="374151"/>
                </a:solidFill>
                <a:effectLst/>
                <a:latin typeface="Söhne"/>
              </a:rPr>
              <a:t> process</a:t>
            </a:r>
            <a:endParaRPr lang="fr-FR" dirty="0">
              <a:solidFill>
                <a:schemeClr val="tx1"/>
              </a:solidFill>
            </a:endParaRPr>
          </a:p>
        </p:txBody>
      </p:sp>
      <p:sp>
        <p:nvSpPr>
          <p:cNvPr id="3" name="Sous-titre 2">
            <a:extLst>
              <a:ext uri="{FF2B5EF4-FFF2-40B4-BE49-F238E27FC236}">
                <a16:creationId xmlns:a16="http://schemas.microsoft.com/office/drawing/2014/main" id="{DDBF4038-2C86-3D09-D0E2-9B989F29679D}"/>
              </a:ext>
            </a:extLst>
          </p:cNvPr>
          <p:cNvSpPr>
            <a:spLocks noGrp="1"/>
          </p:cNvSpPr>
          <p:nvPr>
            <p:ph type="subTitle" idx="1"/>
          </p:nvPr>
        </p:nvSpPr>
        <p:spPr/>
        <p:txBody>
          <a:bodyPr/>
          <a:lstStyle/>
          <a:p>
            <a:r>
              <a:rPr lang="fr-FR" b="0" i="0" dirty="0">
                <a:solidFill>
                  <a:srgbClr val="374151"/>
                </a:solidFill>
                <a:effectLst/>
                <a:latin typeface="Söhne"/>
              </a:rPr>
              <a:t>of the </a:t>
            </a:r>
            <a:r>
              <a:rPr lang="fr-FR" b="0" i="0" dirty="0" err="1">
                <a:solidFill>
                  <a:srgbClr val="374151"/>
                </a:solidFill>
                <a:effectLst/>
                <a:latin typeface="Söhne"/>
              </a:rPr>
              <a:t>internship</a:t>
            </a:r>
            <a:r>
              <a:rPr lang="fr-FR" b="0" i="0" dirty="0">
                <a:solidFill>
                  <a:srgbClr val="374151"/>
                </a:solidFill>
                <a:effectLst/>
                <a:latin typeface="Söhne"/>
              </a:rPr>
              <a:t> </a:t>
            </a:r>
            <a:r>
              <a:rPr lang="fr-FR" b="0" i="0" dirty="0" err="1">
                <a:solidFill>
                  <a:srgbClr val="374151"/>
                </a:solidFill>
                <a:effectLst/>
                <a:latin typeface="Söhne"/>
              </a:rPr>
              <a:t>subject</a:t>
            </a:r>
            <a:endParaRPr lang="fr-FR" dirty="0"/>
          </a:p>
        </p:txBody>
      </p:sp>
    </p:spTree>
    <p:extLst>
      <p:ext uri="{BB962C8B-B14F-4D97-AF65-F5344CB8AC3E}">
        <p14:creationId xmlns:p14="http://schemas.microsoft.com/office/powerpoint/2010/main" val="305892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B07B6AF-39C3-068E-3E6B-95580FBDDF1B}"/>
              </a:ext>
            </a:extLst>
          </p:cNvPr>
          <p:cNvSpPr txBox="1"/>
          <p:nvPr/>
        </p:nvSpPr>
        <p:spPr>
          <a:xfrm>
            <a:off x="1186070" y="1060175"/>
            <a:ext cx="10217426" cy="147732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Intelligent alert prioritization:</a:t>
            </a:r>
          </a:p>
          <a:p>
            <a:pPr algn="l"/>
            <a:r>
              <a:rPr lang="en-US" b="0" i="0" dirty="0">
                <a:effectLst/>
                <a:latin typeface="Söhne"/>
              </a:rPr>
              <a:t>Implement intelligent algorithms within the APM RUM solution to prioritize and classify alerts based on their severity and impact on the user experience. This would concentrate attention on critical issues and facilitate efficient incident resolution and management.</a:t>
            </a:r>
          </a:p>
          <a:p>
            <a:endParaRPr lang="fr-FR" dirty="0"/>
          </a:p>
        </p:txBody>
      </p:sp>
      <p:sp>
        <p:nvSpPr>
          <p:cNvPr id="5" name="ZoneTexte 4">
            <a:extLst>
              <a:ext uri="{FF2B5EF4-FFF2-40B4-BE49-F238E27FC236}">
                <a16:creationId xmlns:a16="http://schemas.microsoft.com/office/drawing/2014/main" id="{EDBBA40C-BA24-1FC8-FD0B-3505624105EA}"/>
              </a:ext>
            </a:extLst>
          </p:cNvPr>
          <p:cNvSpPr txBox="1"/>
          <p:nvPr/>
        </p:nvSpPr>
        <p:spPr>
          <a:xfrm>
            <a:off x="1186070" y="3065431"/>
            <a:ext cx="9422295" cy="1754326"/>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Personalized recommendations:</a:t>
            </a:r>
          </a:p>
          <a:p>
            <a:pPr algn="l"/>
            <a:r>
              <a:rPr lang="en-US" b="0" i="0" dirty="0">
                <a:effectLst/>
                <a:latin typeface="Söhne"/>
              </a:rPr>
              <a:t>Customize the APM RUM solution to provide personalized recommendations to individual users based on their preferences and usage habits. The system can leverage machine learning algorithms to understand user behavior, application features, and performance data, offering tailored suggestions for feature usage or configuration optimization.</a:t>
            </a:r>
          </a:p>
          <a:p>
            <a:endParaRPr lang="fr-FR" dirty="0"/>
          </a:p>
        </p:txBody>
      </p:sp>
    </p:spTree>
    <p:extLst>
      <p:ext uri="{BB962C8B-B14F-4D97-AF65-F5344CB8AC3E}">
        <p14:creationId xmlns:p14="http://schemas.microsoft.com/office/powerpoint/2010/main" val="399642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B9ACC81-9226-236A-234C-7B011705EEBE}"/>
              </a:ext>
            </a:extLst>
          </p:cNvPr>
          <p:cNvSpPr txBox="1"/>
          <p:nvPr/>
        </p:nvSpPr>
        <p:spPr>
          <a:xfrm>
            <a:off x="1510748" y="1397675"/>
            <a:ext cx="9435547" cy="2031325"/>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Monitoring ethical compliance in intercultural contexts:</a:t>
            </a:r>
          </a:p>
          <a:p>
            <a:pPr algn="l"/>
            <a:r>
              <a:rPr lang="en-US" b="0" i="0" dirty="0">
                <a:effectLst/>
                <a:latin typeface="Söhne"/>
              </a:rPr>
              <a:t>Develop an APM RUM solution equipped with integrated capabilities to monitor and identify potential violations of ethics, cultural norms, or religious beliefs specific to different countries, social groups, sects, or religions. This includes features such as an ethical rules engine, contextual analysis, detection of ethical violations, real-time alerts, customizable ethical guidelines, reports, and analyses.</a:t>
            </a:r>
          </a:p>
          <a:p>
            <a:pPr marL="285750" indent="-285750">
              <a:buFont typeface="Arial" panose="020B0604020202020204" pitchFamily="34" charset="0"/>
              <a:buChar char="•"/>
            </a:pPr>
            <a:endParaRPr lang="fr-FR" dirty="0"/>
          </a:p>
        </p:txBody>
      </p:sp>
      <p:sp>
        <p:nvSpPr>
          <p:cNvPr id="5" name="ZoneTexte 4">
            <a:extLst>
              <a:ext uri="{FF2B5EF4-FFF2-40B4-BE49-F238E27FC236}">
                <a16:creationId xmlns:a16="http://schemas.microsoft.com/office/drawing/2014/main" id="{5FFAFE7B-0A38-C042-0930-336B9799C061}"/>
              </a:ext>
            </a:extLst>
          </p:cNvPr>
          <p:cNvSpPr txBox="1"/>
          <p:nvPr/>
        </p:nvSpPr>
        <p:spPr>
          <a:xfrm>
            <a:off x="1384852" y="3644348"/>
            <a:ext cx="9422295"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Monitoring child-friendly content:</a:t>
            </a:r>
          </a:p>
          <a:p>
            <a:r>
              <a:rPr lang="en-US" i="0" dirty="0">
                <a:effectLst/>
                <a:latin typeface="Söhne"/>
              </a:rPr>
              <a:t>Implement mechanisms within the APM RUM solution to monitor and ensure that content and applications intended for children adhere to appropriate standards and guidelines. This may include age-appropriate content filtering, performance optimization for child-focused applications, and compliance with regulations for children's privacy protection.</a:t>
            </a:r>
            <a:endParaRPr lang="fr-FR" dirty="0"/>
          </a:p>
        </p:txBody>
      </p:sp>
      <p:sp>
        <p:nvSpPr>
          <p:cNvPr id="7" name="ZoneTexte 6">
            <a:extLst>
              <a:ext uri="{FF2B5EF4-FFF2-40B4-BE49-F238E27FC236}">
                <a16:creationId xmlns:a16="http://schemas.microsoft.com/office/drawing/2014/main" id="{B3FC0C03-D570-C369-0E43-17330C5C3F58}"/>
              </a:ext>
            </a:extLst>
          </p:cNvPr>
          <p:cNvSpPr txBox="1"/>
          <p:nvPr/>
        </p:nvSpPr>
        <p:spPr>
          <a:xfrm>
            <a:off x="1043608" y="812995"/>
            <a:ext cx="9637644" cy="461665"/>
          </a:xfrm>
          <a:prstGeom prst="rect">
            <a:avLst/>
          </a:prstGeom>
          <a:noFill/>
        </p:spPr>
        <p:txBody>
          <a:bodyPr wrap="square">
            <a:spAutoFit/>
          </a:bodyPr>
          <a:lstStyle/>
          <a:p>
            <a:r>
              <a:rPr lang="en-US" sz="2400" b="1" i="0" dirty="0">
                <a:effectLst/>
                <a:latin typeface="Söhne"/>
              </a:rPr>
              <a:t>Project ideas related to sustainable development: ethics.</a:t>
            </a:r>
            <a:endParaRPr lang="fr-FR" sz="2400" b="1" dirty="0"/>
          </a:p>
        </p:txBody>
      </p:sp>
      <p:sp>
        <p:nvSpPr>
          <p:cNvPr id="2" name="Étoile : 5 branches 1">
            <a:extLst>
              <a:ext uri="{FF2B5EF4-FFF2-40B4-BE49-F238E27FC236}">
                <a16:creationId xmlns:a16="http://schemas.microsoft.com/office/drawing/2014/main" id="{F3C88772-A34F-8CCA-2A3A-76606F60B412}"/>
              </a:ext>
            </a:extLst>
          </p:cNvPr>
          <p:cNvSpPr/>
          <p:nvPr/>
        </p:nvSpPr>
        <p:spPr>
          <a:xfrm>
            <a:off x="715617" y="2014330"/>
            <a:ext cx="669235" cy="67586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8669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6886CF3-A454-5947-014F-5006B3D33EF4}"/>
              </a:ext>
            </a:extLst>
          </p:cNvPr>
          <p:cNvSpPr txBox="1"/>
          <p:nvPr/>
        </p:nvSpPr>
        <p:spPr>
          <a:xfrm>
            <a:off x="828261" y="1383126"/>
            <a:ext cx="10575234" cy="147732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Wise Energy Consumption: </a:t>
            </a:r>
          </a:p>
          <a:p>
            <a:pPr algn="l"/>
            <a:r>
              <a:rPr lang="en-US" b="0" i="0" dirty="0">
                <a:effectLst/>
                <a:latin typeface="Söhne"/>
              </a:rPr>
              <a:t>Develop a rating system that evaluates the energy efficiency and sustainable practices of different applications. This can be based on factors such as resource usage, optimization efforts, and adherence to sustainable development principles. The system provides insights and recommendations to improve sustainability performance</a:t>
            </a:r>
          </a:p>
        </p:txBody>
      </p:sp>
      <p:sp>
        <p:nvSpPr>
          <p:cNvPr id="4" name="ZoneTexte 3">
            <a:extLst>
              <a:ext uri="{FF2B5EF4-FFF2-40B4-BE49-F238E27FC236}">
                <a16:creationId xmlns:a16="http://schemas.microsoft.com/office/drawing/2014/main" id="{0155A201-A97A-7AA7-60D4-EBC7469188C9}"/>
              </a:ext>
            </a:extLst>
          </p:cNvPr>
          <p:cNvSpPr txBox="1"/>
          <p:nvPr/>
        </p:nvSpPr>
        <p:spPr>
          <a:xfrm>
            <a:off x="662610" y="742123"/>
            <a:ext cx="10230677" cy="461665"/>
          </a:xfrm>
          <a:prstGeom prst="rect">
            <a:avLst/>
          </a:prstGeom>
          <a:noFill/>
        </p:spPr>
        <p:txBody>
          <a:bodyPr wrap="square" rtlCol="0">
            <a:spAutoFit/>
          </a:bodyPr>
          <a:lstStyle/>
          <a:p>
            <a:r>
              <a:rPr lang="en-US" sz="2400" b="1" i="0" dirty="0">
                <a:effectLst/>
                <a:latin typeface="Söhne"/>
              </a:rPr>
              <a:t>Project ideas related to sustainable development: environment-friendly</a:t>
            </a:r>
            <a:endParaRPr lang="fr-FR" sz="2400" b="1" dirty="0"/>
          </a:p>
        </p:txBody>
      </p:sp>
      <p:sp>
        <p:nvSpPr>
          <p:cNvPr id="5" name="ZoneTexte 4">
            <a:extLst>
              <a:ext uri="{FF2B5EF4-FFF2-40B4-BE49-F238E27FC236}">
                <a16:creationId xmlns:a16="http://schemas.microsoft.com/office/drawing/2014/main" id="{DC9E94AC-D6D3-DEBA-BB7D-A67CF2AF6866}"/>
              </a:ext>
            </a:extLst>
          </p:cNvPr>
          <p:cNvSpPr txBox="1"/>
          <p:nvPr/>
        </p:nvSpPr>
        <p:spPr>
          <a:xfrm>
            <a:off x="848140" y="2811624"/>
            <a:ext cx="10535476" cy="1754326"/>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Sustainable Cloud Resource Allocation:</a:t>
            </a:r>
          </a:p>
          <a:p>
            <a:pPr algn="l"/>
            <a:r>
              <a:rPr lang="en-US" b="0" i="0" dirty="0">
                <a:effectLst/>
                <a:latin typeface="Söhne"/>
              </a:rPr>
              <a:t>Integrate the APM RUM solution with Cloud infrastructure providers and develop algorithms to optimize the allocation of Cloud resources based on sustainability criteria. The system could dynamically allocate resources to applications according to their performance requirements while considering energy efficiency and the availability of renewable energies in data centers.</a:t>
            </a:r>
          </a:p>
          <a:p>
            <a:pPr marL="285750" indent="-285750">
              <a:buFont typeface="Arial" panose="020B0604020202020204" pitchFamily="34" charset="0"/>
              <a:buChar char="•"/>
            </a:pPr>
            <a:endParaRPr lang="fr-FR" dirty="0"/>
          </a:p>
        </p:txBody>
      </p:sp>
      <p:sp>
        <p:nvSpPr>
          <p:cNvPr id="6" name="ZoneTexte 5">
            <a:extLst>
              <a:ext uri="{FF2B5EF4-FFF2-40B4-BE49-F238E27FC236}">
                <a16:creationId xmlns:a16="http://schemas.microsoft.com/office/drawing/2014/main" id="{CC8BF7C5-1B9C-82B3-AC41-873DE1452322}"/>
              </a:ext>
            </a:extLst>
          </p:cNvPr>
          <p:cNvSpPr txBox="1"/>
          <p:nvPr/>
        </p:nvSpPr>
        <p:spPr>
          <a:xfrm>
            <a:off x="828262" y="4517120"/>
            <a:ext cx="10575232" cy="1754326"/>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Real-time Carbon Emissions Dashboard:</a:t>
            </a:r>
          </a:p>
          <a:p>
            <a:pPr algn="l"/>
            <a:r>
              <a:rPr lang="en-US" b="0" i="0" dirty="0">
                <a:effectLst/>
                <a:latin typeface="Söhne"/>
              </a:rPr>
              <a:t>Develop a dashboard that presents real-time data on carbon emissions alongside application performance indicators. This enables organizations to understand the environmental impact of their applications and make informed decisions to reduce carbon emissions, such as code optimization, adopting eco-friendly infrastructure, or choosing more environmentally friendly hosting options.</a:t>
            </a:r>
          </a:p>
          <a:p>
            <a:endParaRPr lang="fr-FR" dirty="0"/>
          </a:p>
        </p:txBody>
      </p:sp>
      <p:sp>
        <p:nvSpPr>
          <p:cNvPr id="3" name="Étoile : 5 branches 2">
            <a:extLst>
              <a:ext uri="{FF2B5EF4-FFF2-40B4-BE49-F238E27FC236}">
                <a16:creationId xmlns:a16="http://schemas.microsoft.com/office/drawing/2014/main" id="{FC9E236B-3C6D-E3FC-2042-1E1D312CF5D4}"/>
              </a:ext>
            </a:extLst>
          </p:cNvPr>
          <p:cNvSpPr/>
          <p:nvPr/>
        </p:nvSpPr>
        <p:spPr>
          <a:xfrm>
            <a:off x="106017" y="1921565"/>
            <a:ext cx="556593" cy="59634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845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A878FC-906D-C889-4F5A-A39AE300D2BB}"/>
              </a:ext>
            </a:extLst>
          </p:cNvPr>
          <p:cNvSpPr>
            <a:spLocks noGrp="1"/>
          </p:cNvSpPr>
          <p:nvPr>
            <p:ph type="ctrTitle"/>
          </p:nvPr>
        </p:nvSpPr>
        <p:spPr/>
        <p:txBody>
          <a:bodyPr/>
          <a:lstStyle/>
          <a:p>
            <a:r>
              <a:rPr lang="fr-FR" dirty="0"/>
              <a:t>Top 3</a:t>
            </a:r>
          </a:p>
        </p:txBody>
      </p:sp>
      <p:sp>
        <p:nvSpPr>
          <p:cNvPr id="3" name="Sous-titre 2">
            <a:extLst>
              <a:ext uri="{FF2B5EF4-FFF2-40B4-BE49-F238E27FC236}">
                <a16:creationId xmlns:a16="http://schemas.microsoft.com/office/drawing/2014/main" id="{E6E61996-BBA4-1D4D-06D9-3D39CD0AF4B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45278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B110CC7-BBB8-730D-55F5-E395AE6AB40D}"/>
              </a:ext>
            </a:extLst>
          </p:cNvPr>
          <p:cNvSpPr txBox="1"/>
          <p:nvPr/>
        </p:nvSpPr>
        <p:spPr>
          <a:xfrm>
            <a:off x="967406" y="811406"/>
            <a:ext cx="9753599"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Emotion recognition and analysis in APM:</a:t>
            </a:r>
          </a:p>
          <a:p>
            <a:r>
              <a:rPr lang="en-US" i="0" dirty="0">
                <a:effectLst/>
                <a:latin typeface="Söhne"/>
              </a:rPr>
              <a:t>Explore the integration of emotion recognition and analysis in APM. Develop techniques to monitor and analyze user emotions during application usage, enabling organizations to understand emotional responses and enhance the user experience.</a:t>
            </a:r>
            <a:endParaRPr lang="fr-FR" dirty="0"/>
          </a:p>
        </p:txBody>
      </p:sp>
      <p:sp>
        <p:nvSpPr>
          <p:cNvPr id="5" name="ZoneTexte 4">
            <a:extLst>
              <a:ext uri="{FF2B5EF4-FFF2-40B4-BE49-F238E27FC236}">
                <a16:creationId xmlns:a16="http://schemas.microsoft.com/office/drawing/2014/main" id="{93A8E7CA-5716-7AFC-E822-F46A8EA2F0FB}"/>
              </a:ext>
            </a:extLst>
          </p:cNvPr>
          <p:cNvSpPr txBox="1"/>
          <p:nvPr/>
        </p:nvSpPr>
        <p:spPr>
          <a:xfrm>
            <a:off x="967406" y="2298823"/>
            <a:ext cx="9753596" cy="1754326"/>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Monitoring ethical compliance in intercultural contexts:</a:t>
            </a:r>
          </a:p>
          <a:p>
            <a:pPr algn="l"/>
            <a:r>
              <a:rPr lang="en-US" b="0" i="0" dirty="0">
                <a:effectLst/>
                <a:latin typeface="Söhne"/>
              </a:rPr>
              <a:t>Develop an APM RUM solution equipped with integrated capabilities to monitor and identify potential violations of ethics, cultural norms, or religious beliefs specific to different countries, social groups, sects, or religions. This includes features such as an ethical rules engine, contextual analysis, detection of ethical violations, real-time alerts, customizable ethical guidelines, reports, and analyses.</a:t>
            </a:r>
          </a:p>
          <a:p>
            <a:pPr marL="285750" indent="-285750">
              <a:buFont typeface="Arial" panose="020B0604020202020204" pitchFamily="34" charset="0"/>
              <a:buChar char="•"/>
            </a:pPr>
            <a:endParaRPr lang="fr-FR" dirty="0"/>
          </a:p>
        </p:txBody>
      </p:sp>
      <p:sp>
        <p:nvSpPr>
          <p:cNvPr id="6" name="ZoneTexte 5">
            <a:extLst>
              <a:ext uri="{FF2B5EF4-FFF2-40B4-BE49-F238E27FC236}">
                <a16:creationId xmlns:a16="http://schemas.microsoft.com/office/drawing/2014/main" id="{A9AA816A-8F0A-084D-219A-712917FD3994}"/>
              </a:ext>
            </a:extLst>
          </p:cNvPr>
          <p:cNvSpPr txBox="1"/>
          <p:nvPr/>
        </p:nvSpPr>
        <p:spPr>
          <a:xfrm>
            <a:off x="967403" y="4470883"/>
            <a:ext cx="9753599" cy="147732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Wise Energy Consumption: </a:t>
            </a:r>
          </a:p>
          <a:p>
            <a:pPr algn="l"/>
            <a:r>
              <a:rPr lang="en-US" b="0" i="0" dirty="0">
                <a:effectLst/>
                <a:latin typeface="Söhne"/>
              </a:rPr>
              <a:t>Develop a rating system that evaluates the energy efficiency and sustainable practices of different applications. This can be based on factors such as resource usage, optimization efforts, and adherence to sustainable development principles. The system provides insights and recommendations to improve sustainability performance</a:t>
            </a:r>
          </a:p>
        </p:txBody>
      </p:sp>
    </p:spTree>
    <p:extLst>
      <p:ext uri="{BB962C8B-B14F-4D97-AF65-F5344CB8AC3E}">
        <p14:creationId xmlns:p14="http://schemas.microsoft.com/office/powerpoint/2010/main" val="16208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C78B938-164B-F673-3A6F-020B5F426417}"/>
              </a:ext>
            </a:extLst>
          </p:cNvPr>
          <p:cNvSpPr txBox="1"/>
          <p:nvPr/>
        </p:nvSpPr>
        <p:spPr>
          <a:xfrm>
            <a:off x="927649" y="1805319"/>
            <a:ext cx="9753599"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Emotion recognition and analysis in APM:</a:t>
            </a:r>
          </a:p>
          <a:p>
            <a:r>
              <a:rPr lang="en-US" i="0" dirty="0">
                <a:effectLst/>
                <a:latin typeface="Söhne"/>
              </a:rPr>
              <a:t>Explore the integration of emotion recognition and analysis in APM. Develop techniques to monitor and analyze user emotions during application usage, enabling organizations to understand emotional responses and enhance the user experience.</a:t>
            </a:r>
            <a:endParaRPr lang="fr-FR" dirty="0"/>
          </a:p>
        </p:txBody>
      </p:sp>
      <p:sp>
        <p:nvSpPr>
          <p:cNvPr id="3" name="ZoneTexte 2">
            <a:extLst>
              <a:ext uri="{FF2B5EF4-FFF2-40B4-BE49-F238E27FC236}">
                <a16:creationId xmlns:a16="http://schemas.microsoft.com/office/drawing/2014/main" id="{61D53D3F-717A-C09C-9D5E-44D004AEB0A3}"/>
              </a:ext>
            </a:extLst>
          </p:cNvPr>
          <p:cNvSpPr txBox="1"/>
          <p:nvPr/>
        </p:nvSpPr>
        <p:spPr>
          <a:xfrm>
            <a:off x="1060174" y="901148"/>
            <a:ext cx="7792278" cy="369332"/>
          </a:xfrm>
          <a:prstGeom prst="rect">
            <a:avLst/>
          </a:prstGeom>
          <a:noFill/>
        </p:spPr>
        <p:txBody>
          <a:bodyPr wrap="square" rtlCol="0">
            <a:spAutoFit/>
          </a:bodyPr>
          <a:lstStyle/>
          <a:p>
            <a:r>
              <a:rPr lang="fr-FR" dirty="0">
                <a:latin typeface="Sohne"/>
                <a:ea typeface="MingLiU_HKSCS-ExtB" panose="02020500000000000000" pitchFamily="18" charset="-120"/>
              </a:rPr>
              <a:t>This </a:t>
            </a:r>
            <a:r>
              <a:rPr lang="fr-FR" dirty="0" err="1">
                <a:latin typeface="Sohne"/>
                <a:ea typeface="MingLiU_HKSCS-ExtB" panose="02020500000000000000" pitchFamily="18" charset="-120"/>
              </a:rPr>
              <a:t>was</a:t>
            </a:r>
            <a:r>
              <a:rPr lang="fr-FR" dirty="0">
                <a:latin typeface="Sohne"/>
                <a:ea typeface="MingLiU_HKSCS-ExtB" panose="02020500000000000000" pitchFamily="18" charset="-120"/>
              </a:rPr>
              <a:t> </a:t>
            </a:r>
            <a:r>
              <a:rPr lang="fr-FR" dirty="0" err="1">
                <a:latin typeface="Sohne"/>
                <a:ea typeface="MingLiU_HKSCS-ExtB" panose="02020500000000000000" pitchFamily="18" charset="-120"/>
              </a:rPr>
              <a:t>our</a:t>
            </a:r>
            <a:r>
              <a:rPr lang="fr-FR" dirty="0">
                <a:latin typeface="Sohne"/>
                <a:ea typeface="MingLiU_HKSCS-ExtB" panose="02020500000000000000" pitchFamily="18" charset="-120"/>
              </a:rPr>
              <a:t> final </a:t>
            </a:r>
            <a:r>
              <a:rPr lang="fr-FR" dirty="0" err="1">
                <a:latin typeface="Sohne"/>
                <a:ea typeface="MingLiU_HKSCS-ExtB" panose="02020500000000000000" pitchFamily="18" charset="-120"/>
              </a:rPr>
              <a:t>choice</a:t>
            </a:r>
            <a:r>
              <a:rPr lang="fr-FR" dirty="0">
                <a:latin typeface="Sohne"/>
                <a:ea typeface="MingLiU_HKSCS-ExtB" panose="02020500000000000000" pitchFamily="18" charset="-120"/>
              </a:rPr>
              <a:t> </a:t>
            </a:r>
            <a:r>
              <a:rPr lang="fr-FR" dirty="0" err="1">
                <a:latin typeface="Sohne"/>
                <a:ea typeface="MingLiU_HKSCS-ExtB" panose="02020500000000000000" pitchFamily="18" charset="-120"/>
              </a:rPr>
              <a:t>before</a:t>
            </a:r>
            <a:r>
              <a:rPr lang="fr-FR" dirty="0">
                <a:latin typeface="Sohne"/>
                <a:ea typeface="MingLiU_HKSCS-ExtB" panose="02020500000000000000" pitchFamily="18" charset="-120"/>
              </a:rPr>
              <a:t> </a:t>
            </a:r>
            <a:r>
              <a:rPr lang="fr-FR" dirty="0" err="1">
                <a:latin typeface="Sohne"/>
                <a:ea typeface="MingLiU_HKSCS-ExtB" panose="02020500000000000000" pitchFamily="18" charset="-120"/>
              </a:rPr>
              <a:t>altering</a:t>
            </a:r>
            <a:r>
              <a:rPr lang="fr-FR" dirty="0">
                <a:latin typeface="Sohne"/>
                <a:ea typeface="MingLiU_HKSCS-ExtB" panose="02020500000000000000" pitchFamily="18" charset="-120"/>
              </a:rPr>
              <a:t> </a:t>
            </a:r>
            <a:r>
              <a:rPr lang="fr-FR" dirty="0" err="1">
                <a:latin typeface="Sohne"/>
                <a:ea typeface="MingLiU_HKSCS-ExtB" panose="02020500000000000000" pitchFamily="18" charset="-120"/>
              </a:rPr>
              <a:t>it</a:t>
            </a:r>
            <a:r>
              <a:rPr lang="fr-FR" dirty="0">
                <a:latin typeface="Sohne"/>
                <a:ea typeface="MingLiU_HKSCS-ExtB" panose="02020500000000000000" pitchFamily="18" charset="-120"/>
              </a:rPr>
              <a:t> to </a:t>
            </a:r>
            <a:r>
              <a:rPr lang="fr-FR" dirty="0" err="1">
                <a:latin typeface="Sohne"/>
                <a:ea typeface="MingLiU_HKSCS-ExtB" panose="02020500000000000000" pitchFamily="18" charset="-120"/>
              </a:rPr>
              <a:t>company</a:t>
            </a:r>
            <a:r>
              <a:rPr lang="fr-FR" dirty="0">
                <a:latin typeface="Sohne"/>
                <a:ea typeface="MingLiU_HKSCS-ExtB" panose="02020500000000000000" pitchFamily="18" charset="-120"/>
              </a:rPr>
              <a:t> </a:t>
            </a:r>
            <a:r>
              <a:rPr lang="fr-FR" dirty="0" err="1">
                <a:latin typeface="Sohne"/>
                <a:ea typeface="MingLiU_HKSCS-ExtB" panose="02020500000000000000" pitchFamily="18" charset="-120"/>
              </a:rPr>
              <a:t>needs</a:t>
            </a:r>
            <a:r>
              <a:rPr lang="fr-FR" dirty="0">
                <a:latin typeface="Sohne"/>
                <a:ea typeface="MingLiU_HKSCS-ExtB" panose="02020500000000000000" pitchFamily="18" charset="-120"/>
              </a:rPr>
              <a:t> and ressources:</a:t>
            </a:r>
          </a:p>
        </p:txBody>
      </p:sp>
    </p:spTree>
    <p:extLst>
      <p:ext uri="{BB962C8B-B14F-4D97-AF65-F5344CB8AC3E}">
        <p14:creationId xmlns:p14="http://schemas.microsoft.com/office/powerpoint/2010/main" val="422884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4724930-58DF-0381-69A0-16E86BC963CD}"/>
              </a:ext>
            </a:extLst>
          </p:cNvPr>
          <p:cNvSpPr txBox="1"/>
          <p:nvPr/>
        </p:nvSpPr>
        <p:spPr>
          <a:xfrm>
            <a:off x="1948069" y="2967335"/>
            <a:ext cx="7964556" cy="1015663"/>
          </a:xfrm>
          <a:prstGeom prst="rect">
            <a:avLst/>
          </a:prstGeom>
          <a:noFill/>
        </p:spPr>
        <p:txBody>
          <a:bodyPr wrap="square" rtlCol="0">
            <a:spAutoFit/>
          </a:bodyPr>
          <a:lstStyle/>
          <a:p>
            <a:pPr algn="ctr"/>
            <a:r>
              <a:rPr lang="en-US" sz="2000" b="0" i="0" dirty="0">
                <a:solidFill>
                  <a:srgbClr val="374151"/>
                </a:solidFill>
                <a:effectLst/>
                <a:latin typeface="Söhne"/>
              </a:rPr>
              <a:t>It is crucial to establish my objectives for the internship in order to make the appropriate choice for the subject of my project. Therefore, I have extracted here what I precisely expect from this experience.</a:t>
            </a:r>
            <a:endParaRPr lang="fr-FR" sz="2000" dirty="0"/>
          </a:p>
        </p:txBody>
      </p:sp>
    </p:spTree>
    <p:extLst>
      <p:ext uri="{BB962C8B-B14F-4D97-AF65-F5344CB8AC3E}">
        <p14:creationId xmlns:p14="http://schemas.microsoft.com/office/powerpoint/2010/main" val="114994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C18BFAC-AB04-722D-6B3D-4D506DC123E6}"/>
              </a:ext>
            </a:extLst>
          </p:cNvPr>
          <p:cNvSpPr txBox="1"/>
          <p:nvPr/>
        </p:nvSpPr>
        <p:spPr>
          <a:xfrm>
            <a:off x="735496" y="1450993"/>
            <a:ext cx="10250556" cy="369331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374151"/>
                </a:solidFill>
                <a:effectLst/>
                <a:latin typeface="Söhne"/>
              </a:rPr>
              <a:t>Learn as much as possible from the team, the instructor, and other interns about the workflow in the company, as well as professional concepts and techniques.</a:t>
            </a:r>
          </a:p>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Be exposed as much as possible to new subjects I have never encountered before (NLP, reinforcement learning, RNN, GAN, big data, cloud computing, ...), as well as technical concepts and challenges in data science (especially during the modeling phase).</a:t>
            </a:r>
          </a:p>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Have a positive impact on the workplace where I will do my internship and, hopefully, enrich their work with what I am capable of contributing through my project.</a:t>
            </a:r>
          </a:p>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In the case of using neural networks, learn to reason effectively to improve the model (determining, for example, when and how to modify parameters during each optimization attempt)</a:t>
            </a:r>
          </a:p>
          <a:p>
            <a:endParaRPr lang="fr-FR" dirty="0"/>
          </a:p>
        </p:txBody>
      </p:sp>
      <p:sp>
        <p:nvSpPr>
          <p:cNvPr id="8" name="ZoneTexte 7">
            <a:extLst>
              <a:ext uri="{FF2B5EF4-FFF2-40B4-BE49-F238E27FC236}">
                <a16:creationId xmlns:a16="http://schemas.microsoft.com/office/drawing/2014/main" id="{A7CBC206-7354-004B-EFE7-34A564908D5C}"/>
              </a:ext>
            </a:extLst>
          </p:cNvPr>
          <p:cNvSpPr txBox="1"/>
          <p:nvPr/>
        </p:nvSpPr>
        <p:spPr>
          <a:xfrm>
            <a:off x="735496" y="768627"/>
            <a:ext cx="5777948" cy="523220"/>
          </a:xfrm>
          <a:prstGeom prst="rect">
            <a:avLst/>
          </a:prstGeom>
          <a:noFill/>
        </p:spPr>
        <p:txBody>
          <a:bodyPr wrap="square" rtlCol="0">
            <a:spAutoFit/>
          </a:bodyPr>
          <a:lstStyle/>
          <a:p>
            <a:r>
              <a:rPr lang="fr-FR" sz="2800" b="1" dirty="0" err="1"/>
              <a:t>My</a:t>
            </a:r>
            <a:r>
              <a:rPr lang="fr-FR" sz="2800" b="1" dirty="0"/>
              <a:t> goals :</a:t>
            </a:r>
          </a:p>
        </p:txBody>
      </p:sp>
    </p:spTree>
    <p:extLst>
      <p:ext uri="{BB962C8B-B14F-4D97-AF65-F5344CB8AC3E}">
        <p14:creationId xmlns:p14="http://schemas.microsoft.com/office/powerpoint/2010/main" val="112948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77DA614-9A60-5336-2574-228DB7BDBF2C}"/>
              </a:ext>
            </a:extLst>
          </p:cNvPr>
          <p:cNvSpPr txBox="1"/>
          <p:nvPr/>
        </p:nvSpPr>
        <p:spPr>
          <a:xfrm>
            <a:off x="742121" y="793907"/>
            <a:ext cx="10455965" cy="1477328"/>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öhne"/>
              </a:rPr>
              <a:t>I expect my project to be enriching and beneficial for my learning process, rather than being too challenging, as it is only a summer project and not a final year project.</a:t>
            </a: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r>
              <a:rPr lang="en-US" b="0" i="0" dirty="0">
                <a:effectLst/>
                <a:latin typeface="Söhne"/>
              </a:rPr>
              <a:t>My project could align with preparations for next year's interviews, as I will be applying for a final year project as an AI engineer.</a:t>
            </a:r>
            <a:endParaRPr kumimoji="0" lang="fr-FR" altLang="fr-FR" sz="1800" b="0" i="0" u="none" strike="noStrike" cap="none" normalizeH="0" baseline="0" dirty="0">
              <a:ln>
                <a:noFill/>
              </a:ln>
              <a:effectLst/>
              <a:latin typeface="Söhne"/>
            </a:endParaRPr>
          </a:p>
        </p:txBody>
      </p:sp>
      <p:pic>
        <p:nvPicPr>
          <p:cNvPr id="4" name="Image 3">
            <a:extLst>
              <a:ext uri="{FF2B5EF4-FFF2-40B4-BE49-F238E27FC236}">
                <a16:creationId xmlns:a16="http://schemas.microsoft.com/office/drawing/2014/main" id="{2BD9B968-A921-BC85-9AE6-BC432BB63DD9}"/>
              </a:ext>
            </a:extLst>
          </p:cNvPr>
          <p:cNvPicPr>
            <a:picLocks noChangeAspect="1"/>
          </p:cNvPicPr>
          <p:nvPr/>
        </p:nvPicPr>
        <p:blipFill>
          <a:blip r:embed="rId2"/>
          <a:stretch>
            <a:fillRect/>
          </a:stretch>
        </p:blipFill>
        <p:spPr>
          <a:xfrm>
            <a:off x="5200650" y="1971813"/>
            <a:ext cx="6633541" cy="4422361"/>
          </a:xfrm>
          <a:prstGeom prst="rect">
            <a:avLst/>
          </a:prstGeom>
        </p:spPr>
      </p:pic>
      <p:pic>
        <p:nvPicPr>
          <p:cNvPr id="8" name="Image 7">
            <a:extLst>
              <a:ext uri="{FF2B5EF4-FFF2-40B4-BE49-F238E27FC236}">
                <a16:creationId xmlns:a16="http://schemas.microsoft.com/office/drawing/2014/main" id="{10C26C69-ECB0-92DE-1E10-BC561C197504}"/>
              </a:ext>
            </a:extLst>
          </p:cNvPr>
          <p:cNvPicPr>
            <a:picLocks noChangeAspect="1"/>
          </p:cNvPicPr>
          <p:nvPr/>
        </p:nvPicPr>
        <p:blipFill>
          <a:blip r:embed="rId3"/>
          <a:stretch>
            <a:fillRect/>
          </a:stretch>
        </p:blipFill>
        <p:spPr>
          <a:xfrm>
            <a:off x="278296" y="2271235"/>
            <a:ext cx="4922354" cy="3281569"/>
          </a:xfrm>
          <a:prstGeom prst="rect">
            <a:avLst/>
          </a:prstGeom>
        </p:spPr>
      </p:pic>
      <p:sp>
        <p:nvSpPr>
          <p:cNvPr id="12" name="ZoneTexte 11">
            <a:extLst>
              <a:ext uri="{FF2B5EF4-FFF2-40B4-BE49-F238E27FC236}">
                <a16:creationId xmlns:a16="http://schemas.microsoft.com/office/drawing/2014/main" id="{A6E5EE0E-1B9C-175A-0254-D2F13A4F7590}"/>
              </a:ext>
            </a:extLst>
          </p:cNvPr>
          <p:cNvSpPr txBox="1"/>
          <p:nvPr/>
        </p:nvSpPr>
        <p:spPr>
          <a:xfrm>
            <a:off x="7626350" y="5714277"/>
            <a:ext cx="793750" cy="276999"/>
          </a:xfrm>
          <a:prstGeom prst="rect">
            <a:avLst/>
          </a:prstGeom>
          <a:solidFill>
            <a:srgbClr val="FCFCFC"/>
          </a:solidFill>
        </p:spPr>
        <p:txBody>
          <a:bodyPr wrap="square" rtlCol="0">
            <a:spAutoFit/>
          </a:bodyPr>
          <a:lstStyle/>
          <a:p>
            <a:r>
              <a:rPr lang="fr-FR" sz="1200" dirty="0" err="1">
                <a:solidFill>
                  <a:schemeClr val="tx1">
                    <a:lumMod val="85000"/>
                    <a:lumOff val="15000"/>
                  </a:schemeClr>
                </a:solidFill>
              </a:rPr>
              <a:t>Beneficial</a:t>
            </a:r>
            <a:endParaRPr lang="fr-FR" sz="1200" dirty="0">
              <a:solidFill>
                <a:schemeClr val="tx1">
                  <a:lumMod val="85000"/>
                  <a:lumOff val="15000"/>
                </a:schemeClr>
              </a:solidFill>
            </a:endParaRPr>
          </a:p>
        </p:txBody>
      </p:sp>
      <p:sp>
        <p:nvSpPr>
          <p:cNvPr id="13" name="ZoneTexte 12">
            <a:extLst>
              <a:ext uri="{FF2B5EF4-FFF2-40B4-BE49-F238E27FC236}">
                <a16:creationId xmlns:a16="http://schemas.microsoft.com/office/drawing/2014/main" id="{46238F90-1D22-0AD9-C901-3F9FED800756}"/>
              </a:ext>
            </a:extLst>
          </p:cNvPr>
          <p:cNvSpPr txBox="1"/>
          <p:nvPr/>
        </p:nvSpPr>
        <p:spPr>
          <a:xfrm>
            <a:off x="6642100" y="5925592"/>
            <a:ext cx="793750" cy="276999"/>
          </a:xfrm>
          <a:prstGeom prst="rect">
            <a:avLst/>
          </a:prstGeom>
          <a:solidFill>
            <a:srgbClr val="FCFCFC"/>
          </a:solidFill>
        </p:spPr>
        <p:txBody>
          <a:bodyPr wrap="square" rtlCol="0">
            <a:spAutoFit/>
          </a:bodyPr>
          <a:lstStyle/>
          <a:p>
            <a:r>
              <a:rPr lang="fr-FR" sz="1200" dirty="0" err="1">
                <a:solidFill>
                  <a:schemeClr val="tx1">
                    <a:lumMod val="85000"/>
                    <a:lumOff val="15000"/>
                  </a:schemeClr>
                </a:solidFill>
              </a:rPr>
              <a:t>Beneficial</a:t>
            </a:r>
            <a:endParaRPr lang="fr-FR" sz="1200" dirty="0">
              <a:solidFill>
                <a:schemeClr val="tx1">
                  <a:lumMod val="85000"/>
                  <a:lumOff val="15000"/>
                </a:schemeClr>
              </a:solidFill>
            </a:endParaRPr>
          </a:p>
        </p:txBody>
      </p:sp>
    </p:spTree>
    <p:extLst>
      <p:ext uri="{BB962C8B-B14F-4D97-AF65-F5344CB8AC3E}">
        <p14:creationId xmlns:p14="http://schemas.microsoft.com/office/powerpoint/2010/main" val="160108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CB1850B-4A0B-5A27-5E3A-F0A53A137892}"/>
              </a:ext>
            </a:extLst>
          </p:cNvPr>
          <p:cNvSpPr txBox="1"/>
          <p:nvPr/>
        </p:nvSpPr>
        <p:spPr>
          <a:xfrm>
            <a:off x="834886" y="609600"/>
            <a:ext cx="10005392" cy="707886"/>
          </a:xfrm>
          <a:prstGeom prst="rect">
            <a:avLst/>
          </a:prstGeom>
          <a:noFill/>
        </p:spPr>
        <p:txBody>
          <a:bodyPr wrap="square" rtlCol="0">
            <a:spAutoFit/>
          </a:bodyPr>
          <a:lstStyle/>
          <a:p>
            <a:br>
              <a:rPr lang="en-US" sz="2000" b="1" dirty="0"/>
            </a:br>
            <a:r>
              <a:rPr lang="en-US" sz="2000" b="1" i="0" dirty="0">
                <a:effectLst/>
                <a:latin typeface="Söhne"/>
              </a:rPr>
              <a:t>Topics that interested me after sharing our visions during the last meeting:</a:t>
            </a:r>
            <a:endParaRPr lang="fr-FR" sz="2000" b="1" dirty="0"/>
          </a:p>
        </p:txBody>
      </p:sp>
      <p:sp>
        <p:nvSpPr>
          <p:cNvPr id="3" name="ZoneTexte 2">
            <a:extLst>
              <a:ext uri="{FF2B5EF4-FFF2-40B4-BE49-F238E27FC236}">
                <a16:creationId xmlns:a16="http://schemas.microsoft.com/office/drawing/2014/main" id="{148C941D-8CF5-7177-C7B4-A47014E4FDBE}"/>
              </a:ext>
            </a:extLst>
          </p:cNvPr>
          <p:cNvSpPr txBox="1"/>
          <p:nvPr/>
        </p:nvSpPr>
        <p:spPr>
          <a:xfrm>
            <a:off x="1046922" y="1868557"/>
            <a:ext cx="4267199" cy="1323439"/>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Söhne"/>
              </a:rPr>
              <a:t>BCI: Brain Interface Components : </a:t>
            </a:r>
            <a:r>
              <a:rPr lang="fr-FR" sz="2000" b="0" i="0" dirty="0">
                <a:effectLst/>
                <a:latin typeface="Söhne"/>
              </a:rPr>
              <a:t>Performance management solutions </a:t>
            </a:r>
            <a:r>
              <a:rPr lang="fr-FR" sz="2000" b="0" i="0" dirty="0" err="1">
                <a:effectLst/>
                <a:latin typeface="Söhne"/>
              </a:rPr>
              <a:t>using</a:t>
            </a:r>
            <a:r>
              <a:rPr lang="fr-FR" sz="2000" b="0" i="0" dirty="0">
                <a:effectLst/>
                <a:latin typeface="Söhne"/>
              </a:rPr>
              <a:t> </a:t>
            </a:r>
            <a:r>
              <a:rPr lang="fr-FR" sz="2000" b="0" i="0" dirty="0" err="1">
                <a:effectLst/>
                <a:latin typeface="Söhne"/>
              </a:rPr>
              <a:t>brain</a:t>
            </a:r>
            <a:r>
              <a:rPr lang="fr-FR" sz="2000" b="0" i="0" dirty="0">
                <a:effectLst/>
                <a:latin typeface="Söhne"/>
              </a:rPr>
              <a:t>-computer interface </a:t>
            </a:r>
            <a:r>
              <a:rPr lang="fr-FR" sz="2000" b="0" i="0" dirty="0" err="1">
                <a:effectLst/>
                <a:latin typeface="Söhne"/>
              </a:rPr>
              <a:t>technology</a:t>
            </a:r>
            <a:endParaRPr lang="fr-FR" sz="2000" dirty="0">
              <a:latin typeface="Söhne"/>
            </a:endParaRPr>
          </a:p>
        </p:txBody>
      </p:sp>
      <p:pic>
        <p:nvPicPr>
          <p:cNvPr id="3074" name="Picture 2">
            <a:extLst>
              <a:ext uri="{FF2B5EF4-FFF2-40B4-BE49-F238E27FC236}">
                <a16:creationId xmlns:a16="http://schemas.microsoft.com/office/drawing/2014/main" id="{24EBB5E4-3076-C1C6-6217-CB9D55FE9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879" y="1720098"/>
            <a:ext cx="3829878" cy="3417803"/>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08E7867-31C3-05F7-0592-2A5CBD40DCE4}"/>
              </a:ext>
            </a:extLst>
          </p:cNvPr>
          <p:cNvSpPr txBox="1"/>
          <p:nvPr/>
        </p:nvSpPr>
        <p:spPr>
          <a:xfrm>
            <a:off x="6877879" y="5116447"/>
            <a:ext cx="4253947" cy="523220"/>
          </a:xfrm>
          <a:prstGeom prst="rect">
            <a:avLst/>
          </a:prstGeom>
          <a:noFill/>
        </p:spPr>
        <p:txBody>
          <a:bodyPr wrap="square" rtlCol="0">
            <a:spAutoFit/>
          </a:bodyPr>
          <a:lstStyle/>
          <a:p>
            <a:r>
              <a:rPr lang="fr-FR" sz="1400" dirty="0"/>
              <a:t>https://how2electronics.com/brain-computer-interface-system-overview-applications/</a:t>
            </a:r>
          </a:p>
        </p:txBody>
      </p:sp>
    </p:spTree>
    <p:extLst>
      <p:ext uri="{BB962C8B-B14F-4D97-AF65-F5344CB8AC3E}">
        <p14:creationId xmlns:p14="http://schemas.microsoft.com/office/powerpoint/2010/main" val="327484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BB6DE65-E094-A753-C3FE-9BFACDA677E8}"/>
              </a:ext>
            </a:extLst>
          </p:cNvPr>
          <p:cNvSpPr txBox="1"/>
          <p:nvPr/>
        </p:nvSpPr>
        <p:spPr>
          <a:xfrm>
            <a:off x="1417982" y="1623151"/>
            <a:ext cx="5327374" cy="523220"/>
          </a:xfrm>
          <a:prstGeom prst="rect">
            <a:avLst/>
          </a:prstGeom>
          <a:noFill/>
        </p:spPr>
        <p:txBody>
          <a:bodyPr wrap="square" rtlCol="0">
            <a:spAutoFit/>
          </a:bodyPr>
          <a:lstStyle/>
          <a:p>
            <a:pPr marL="285750" indent="-285750">
              <a:buFont typeface="Arial" panose="020B0604020202020204" pitchFamily="34" charset="0"/>
              <a:buChar char="•"/>
            </a:pPr>
            <a:r>
              <a:rPr lang="fr-FR" sz="2800" dirty="0" err="1">
                <a:latin typeface="Söhne"/>
              </a:rPr>
              <a:t>Sustainable</a:t>
            </a:r>
            <a:r>
              <a:rPr lang="fr-FR" sz="2800" dirty="0">
                <a:latin typeface="Söhne"/>
              </a:rPr>
              <a:t> dev </a:t>
            </a:r>
            <a:r>
              <a:rPr lang="fr-FR" sz="2800" dirty="0" err="1">
                <a:latin typeface="Söhne"/>
              </a:rPr>
              <a:t>with</a:t>
            </a:r>
            <a:r>
              <a:rPr lang="fr-FR" sz="2800" dirty="0">
                <a:latin typeface="Söhne"/>
              </a:rPr>
              <a:t> APM </a:t>
            </a:r>
          </a:p>
        </p:txBody>
      </p:sp>
      <p:sp>
        <p:nvSpPr>
          <p:cNvPr id="6" name="ZoneTexte 5">
            <a:extLst>
              <a:ext uri="{FF2B5EF4-FFF2-40B4-BE49-F238E27FC236}">
                <a16:creationId xmlns:a16="http://schemas.microsoft.com/office/drawing/2014/main" id="{4F2D1CB7-9126-3DF8-D9BC-CE50A8511CC2}"/>
              </a:ext>
            </a:extLst>
          </p:cNvPr>
          <p:cNvSpPr txBox="1"/>
          <p:nvPr/>
        </p:nvSpPr>
        <p:spPr>
          <a:xfrm>
            <a:off x="2001078" y="2862470"/>
            <a:ext cx="4532244" cy="1938992"/>
          </a:xfrm>
          <a:prstGeom prst="rect">
            <a:avLst/>
          </a:prstGeom>
          <a:noFill/>
        </p:spPr>
        <p:txBody>
          <a:bodyPr wrap="square" rtlCol="0">
            <a:spAutoFit/>
          </a:bodyPr>
          <a:lstStyle/>
          <a:p>
            <a:pPr marL="285750" indent="-285750">
              <a:buFont typeface="Arial" panose="020B0604020202020204" pitchFamily="34" charset="0"/>
              <a:buChar char="•"/>
            </a:pPr>
            <a:r>
              <a:rPr lang="fr-FR" sz="2000" dirty="0" err="1">
                <a:latin typeface="Söhne"/>
              </a:rPr>
              <a:t>Environment</a:t>
            </a:r>
            <a:r>
              <a:rPr lang="fr-FR" sz="2000" dirty="0">
                <a:latin typeface="Söhne"/>
              </a:rPr>
              <a:t> </a:t>
            </a:r>
            <a:r>
              <a:rPr lang="fr-FR" sz="2000" dirty="0" err="1">
                <a:latin typeface="Söhne"/>
              </a:rPr>
              <a:t>friendly</a:t>
            </a:r>
            <a:r>
              <a:rPr lang="fr-FR" sz="2000" dirty="0">
                <a:latin typeface="Söhne"/>
              </a:rPr>
              <a:t>: </a:t>
            </a:r>
            <a:r>
              <a:rPr lang="fr-FR" sz="2000" dirty="0" err="1">
                <a:latin typeface="Söhne"/>
              </a:rPr>
              <a:t>energy</a:t>
            </a:r>
            <a:r>
              <a:rPr lang="fr-FR" sz="2000" dirty="0">
                <a:latin typeface="Söhne"/>
              </a:rPr>
              <a:t> </a:t>
            </a:r>
            <a:r>
              <a:rPr lang="fr-FR" sz="2000" dirty="0" err="1">
                <a:latin typeface="Söhne"/>
              </a:rPr>
              <a:t>consumption</a:t>
            </a:r>
            <a:r>
              <a:rPr lang="fr-FR" sz="2000" dirty="0">
                <a:latin typeface="Söhne"/>
              </a:rPr>
              <a:t> , cloud </a:t>
            </a:r>
            <a:r>
              <a:rPr lang="fr-FR" sz="2000" dirty="0" err="1">
                <a:latin typeface="Söhne"/>
              </a:rPr>
              <a:t>consumption</a:t>
            </a:r>
            <a:r>
              <a:rPr lang="fr-FR" sz="2000" b="0" i="0" dirty="0">
                <a:solidFill>
                  <a:srgbClr val="374151"/>
                </a:solidFill>
                <a:effectLst/>
                <a:latin typeface="Söhne"/>
              </a:rPr>
              <a:t>. . . .</a:t>
            </a:r>
            <a:endParaRPr lang="fr-FR" sz="2000" dirty="0">
              <a:latin typeface="Söhne"/>
            </a:endParaRPr>
          </a:p>
          <a:p>
            <a:pPr marL="285750" indent="-285750">
              <a:buFont typeface="Arial" panose="020B0604020202020204" pitchFamily="34" charset="0"/>
              <a:buChar char="•"/>
            </a:pPr>
            <a:r>
              <a:rPr lang="fr-FR" sz="2000" dirty="0" err="1">
                <a:latin typeface="Söhne"/>
              </a:rPr>
              <a:t>Ethics</a:t>
            </a:r>
            <a:r>
              <a:rPr lang="fr-FR" sz="2000" dirty="0">
                <a:latin typeface="Söhne"/>
              </a:rPr>
              <a:t>: user </a:t>
            </a:r>
            <a:r>
              <a:rPr lang="fr-FR" sz="2000" dirty="0" err="1">
                <a:latin typeface="Söhne"/>
              </a:rPr>
              <a:t>friendly</a:t>
            </a:r>
            <a:r>
              <a:rPr lang="fr-FR" sz="2000" dirty="0">
                <a:latin typeface="Söhne"/>
              </a:rPr>
              <a:t> </a:t>
            </a:r>
          </a:p>
          <a:p>
            <a:pPr marL="285750" indent="-285750">
              <a:buFont typeface="Arial" panose="020B0604020202020204" pitchFamily="34" charset="0"/>
              <a:buChar char="•"/>
            </a:pPr>
            <a:r>
              <a:rPr lang="fr-FR" sz="2000" b="0" i="0" dirty="0">
                <a:solidFill>
                  <a:srgbClr val="374151"/>
                </a:solidFill>
                <a:effectLst/>
                <a:latin typeface="Söhne"/>
              </a:rPr>
              <a:t>. . . .</a:t>
            </a:r>
            <a:endParaRPr lang="fr-FR" sz="2000" dirty="0">
              <a:latin typeface="Söhne"/>
            </a:endParaRPr>
          </a:p>
          <a:p>
            <a:r>
              <a:rPr lang="fr-FR" sz="2000" dirty="0">
                <a:latin typeface="Söhne"/>
              </a:rPr>
              <a:t> </a:t>
            </a:r>
          </a:p>
          <a:p>
            <a:endParaRPr lang="fr-FR" sz="2000" dirty="0">
              <a:latin typeface="Söhne"/>
            </a:endParaRPr>
          </a:p>
        </p:txBody>
      </p:sp>
    </p:spTree>
    <p:extLst>
      <p:ext uri="{BB962C8B-B14F-4D97-AF65-F5344CB8AC3E}">
        <p14:creationId xmlns:p14="http://schemas.microsoft.com/office/powerpoint/2010/main" val="157408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E08B67-A0B2-4F45-5910-13C14EAA539E}"/>
              </a:ext>
            </a:extLst>
          </p:cNvPr>
          <p:cNvSpPr txBox="1"/>
          <p:nvPr/>
        </p:nvSpPr>
        <p:spPr>
          <a:xfrm>
            <a:off x="901148" y="1126435"/>
            <a:ext cx="7275443" cy="1477328"/>
          </a:xfrm>
          <a:prstGeom prst="rect">
            <a:avLst/>
          </a:prstGeom>
          <a:noFill/>
        </p:spPr>
        <p:txBody>
          <a:bodyPr wrap="square" rtlCol="0">
            <a:spAutoFit/>
          </a:bodyPr>
          <a:lstStyle/>
          <a:p>
            <a:r>
              <a:rPr lang="en-US" b="0" i="0" dirty="0">
                <a:effectLst/>
                <a:latin typeface="Söhne"/>
              </a:rPr>
              <a:t>Other relevant themes that could be useful</a:t>
            </a:r>
            <a:r>
              <a:rPr lang="en-US" b="0" i="0" dirty="0">
                <a:solidFill>
                  <a:srgbClr val="374151"/>
                </a:solidFill>
                <a:effectLst/>
                <a:latin typeface="Söhne"/>
              </a:rPr>
              <a:t>:</a:t>
            </a:r>
            <a:endParaRPr lang="fr-FR" b="0" i="0" dirty="0">
              <a:effectLst/>
              <a:latin typeface="Söhne"/>
            </a:endParaRPr>
          </a:p>
          <a:p>
            <a:r>
              <a:rPr lang="en-US" dirty="0">
                <a:latin typeface="Söhne"/>
              </a:rPr>
              <a:t>-    AR/VR </a:t>
            </a:r>
            <a:r>
              <a:rPr lang="en-US" dirty="0" err="1">
                <a:latin typeface="Söhne"/>
              </a:rPr>
              <a:t>apms</a:t>
            </a:r>
            <a:r>
              <a:rPr lang="en-US" dirty="0">
                <a:latin typeface="Söhne"/>
              </a:rPr>
              <a:t> </a:t>
            </a:r>
          </a:p>
          <a:p>
            <a:r>
              <a:rPr lang="en-US" dirty="0">
                <a:latin typeface="Söhne"/>
              </a:rPr>
              <a:t>-    </a:t>
            </a:r>
            <a:r>
              <a:rPr lang="en-US" dirty="0" err="1">
                <a:latin typeface="Söhne"/>
              </a:rPr>
              <a:t>emotinally</a:t>
            </a:r>
            <a:r>
              <a:rPr lang="en-US" dirty="0">
                <a:latin typeface="Söhne"/>
              </a:rPr>
              <a:t> intelligent apps </a:t>
            </a:r>
            <a:r>
              <a:rPr lang="en-US" dirty="0" err="1">
                <a:latin typeface="Söhne"/>
              </a:rPr>
              <a:t>apms</a:t>
            </a:r>
            <a:endParaRPr lang="en-US" dirty="0">
              <a:latin typeface="Söhne"/>
            </a:endParaRPr>
          </a:p>
          <a:p>
            <a:pPr marL="285750" indent="-285750">
              <a:buFontTx/>
              <a:buChar char="-"/>
            </a:pPr>
            <a:r>
              <a:rPr lang="en-US" dirty="0" err="1">
                <a:latin typeface="Söhne"/>
              </a:rPr>
              <a:t>Mlops</a:t>
            </a:r>
            <a:endParaRPr lang="en-US" dirty="0">
              <a:latin typeface="Söhne"/>
            </a:endParaRPr>
          </a:p>
          <a:p>
            <a:pPr marL="285750" indent="-285750">
              <a:buFontTx/>
              <a:buChar char="-"/>
            </a:pPr>
            <a:r>
              <a:rPr lang="fr-FR" b="0" i="0" dirty="0">
                <a:effectLst/>
                <a:latin typeface="Söhne"/>
              </a:rPr>
              <a:t>Auto-</a:t>
            </a:r>
            <a:r>
              <a:rPr lang="fr-FR" b="0" i="0" dirty="0" err="1">
                <a:effectLst/>
                <a:latin typeface="Söhne"/>
              </a:rPr>
              <a:t>recovery</a:t>
            </a:r>
            <a:r>
              <a:rPr lang="fr-FR" b="0" i="0" dirty="0">
                <a:effectLst/>
                <a:latin typeface="Söhne"/>
              </a:rPr>
              <a:t> </a:t>
            </a:r>
            <a:r>
              <a:rPr lang="fr-FR" b="0" i="0" dirty="0" err="1">
                <a:effectLst/>
                <a:latin typeface="Söhne"/>
              </a:rPr>
              <a:t>Apms</a:t>
            </a:r>
            <a:endParaRPr lang="fr-FR" dirty="0">
              <a:latin typeface="Söhne"/>
            </a:endParaRPr>
          </a:p>
        </p:txBody>
      </p:sp>
    </p:spTree>
    <p:extLst>
      <p:ext uri="{BB962C8B-B14F-4D97-AF65-F5344CB8AC3E}">
        <p14:creationId xmlns:p14="http://schemas.microsoft.com/office/powerpoint/2010/main" val="363824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25E7E-A585-BB0C-54C5-D52E3CD45763}"/>
              </a:ext>
            </a:extLst>
          </p:cNvPr>
          <p:cNvSpPr>
            <a:spLocks noGrp="1"/>
          </p:cNvSpPr>
          <p:nvPr>
            <p:ph type="ctrTitle"/>
          </p:nvPr>
        </p:nvSpPr>
        <p:spPr/>
        <p:txBody>
          <a:bodyPr/>
          <a:lstStyle/>
          <a:p>
            <a:r>
              <a:rPr lang="fr-FR" dirty="0">
                <a:solidFill>
                  <a:schemeClr val="tx1"/>
                </a:solidFill>
              </a:rPr>
              <a:t>Possible </a:t>
            </a:r>
            <a:r>
              <a:rPr lang="fr-FR" dirty="0" err="1">
                <a:solidFill>
                  <a:schemeClr val="tx1"/>
                </a:solidFill>
              </a:rPr>
              <a:t>ideas</a:t>
            </a:r>
            <a:endParaRPr lang="fr-FR" dirty="0">
              <a:solidFill>
                <a:schemeClr val="tx1"/>
              </a:solidFill>
            </a:endParaRPr>
          </a:p>
        </p:txBody>
      </p:sp>
      <p:sp>
        <p:nvSpPr>
          <p:cNvPr id="3" name="Sous-titre 2">
            <a:extLst>
              <a:ext uri="{FF2B5EF4-FFF2-40B4-BE49-F238E27FC236}">
                <a16:creationId xmlns:a16="http://schemas.microsoft.com/office/drawing/2014/main" id="{1EDD2B6A-7E99-BB44-1384-10937FC6560F}"/>
              </a:ext>
            </a:extLst>
          </p:cNvPr>
          <p:cNvSpPr>
            <a:spLocks noGrp="1"/>
          </p:cNvSpPr>
          <p:nvPr>
            <p:ph type="subTitle" idx="1"/>
          </p:nvPr>
        </p:nvSpPr>
        <p:spPr/>
        <p:txBody>
          <a:bodyPr/>
          <a:lstStyle/>
          <a:p>
            <a:r>
              <a:rPr lang="en-US" b="0" i="0" dirty="0">
                <a:solidFill>
                  <a:srgbClr val="374151"/>
                </a:solidFill>
                <a:effectLst/>
                <a:latin typeface="Söhne"/>
              </a:rPr>
              <a:t>To inspire us during the final selection of the internship subject</a:t>
            </a:r>
            <a:endParaRPr lang="fr-FR" dirty="0"/>
          </a:p>
        </p:txBody>
      </p:sp>
    </p:spTree>
    <p:extLst>
      <p:ext uri="{BB962C8B-B14F-4D97-AF65-F5344CB8AC3E}">
        <p14:creationId xmlns:p14="http://schemas.microsoft.com/office/powerpoint/2010/main" val="386660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21B2B43-664D-E113-42E3-146748A4CA2A}"/>
              </a:ext>
            </a:extLst>
          </p:cNvPr>
          <p:cNvSpPr txBox="1"/>
          <p:nvPr/>
        </p:nvSpPr>
        <p:spPr>
          <a:xfrm>
            <a:off x="1199321" y="1214158"/>
            <a:ext cx="9793357"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Brain-computer interface applications in APM RUM:</a:t>
            </a:r>
          </a:p>
          <a:p>
            <a:r>
              <a:rPr lang="en-US" i="0" dirty="0">
                <a:effectLst/>
                <a:latin typeface="Söhne"/>
              </a:rPr>
              <a:t>Explore the integration of brain-computer interface technology with the APM RUM solution. Study how brain signals can be used as input to monitor and analyze user experiences, thus providing valuable insights for APM.</a:t>
            </a:r>
            <a:endParaRPr lang="fr-FR" dirty="0"/>
          </a:p>
        </p:txBody>
      </p:sp>
      <p:sp>
        <p:nvSpPr>
          <p:cNvPr id="3" name="ZoneTexte 2">
            <a:extLst>
              <a:ext uri="{FF2B5EF4-FFF2-40B4-BE49-F238E27FC236}">
                <a16:creationId xmlns:a16="http://schemas.microsoft.com/office/drawing/2014/main" id="{71E41E78-273F-5696-414E-19E1E8B2FF1B}"/>
              </a:ext>
            </a:extLst>
          </p:cNvPr>
          <p:cNvSpPr txBox="1"/>
          <p:nvPr/>
        </p:nvSpPr>
        <p:spPr>
          <a:xfrm>
            <a:off x="1258954" y="2998015"/>
            <a:ext cx="9753599"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Emotion recognition and analysis in APM:</a:t>
            </a:r>
          </a:p>
          <a:p>
            <a:r>
              <a:rPr lang="en-US" i="0" dirty="0">
                <a:effectLst/>
                <a:latin typeface="Söhne"/>
              </a:rPr>
              <a:t>Explore the integration of emotion recognition and analysis in APM. Develop techniques to monitor and analyze user emotions during application usage, enabling organizations to understand emotional responses and enhance the user experience.</a:t>
            </a:r>
            <a:endParaRPr lang="fr-FR" dirty="0"/>
          </a:p>
        </p:txBody>
      </p:sp>
      <p:sp>
        <p:nvSpPr>
          <p:cNvPr id="4" name="Étoile : 5 branches 3">
            <a:extLst>
              <a:ext uri="{FF2B5EF4-FFF2-40B4-BE49-F238E27FC236}">
                <a16:creationId xmlns:a16="http://schemas.microsoft.com/office/drawing/2014/main" id="{D79A94F1-95E4-B281-16BD-B0F4A74AC9B4}"/>
              </a:ext>
            </a:extLst>
          </p:cNvPr>
          <p:cNvSpPr/>
          <p:nvPr/>
        </p:nvSpPr>
        <p:spPr>
          <a:xfrm>
            <a:off x="887896" y="3313043"/>
            <a:ext cx="463826" cy="37106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956051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250</TotalTime>
  <Words>1056</Words>
  <Application>Microsoft Office PowerPoint</Application>
  <PresentationFormat>Grand écran</PresentationFormat>
  <Paragraphs>61</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Garamond</vt:lpstr>
      <vt:lpstr>Sohne</vt:lpstr>
      <vt:lpstr>Söhne</vt:lpstr>
      <vt:lpstr>Organique</vt:lpstr>
      <vt:lpstr>Selection process</vt:lpstr>
      <vt:lpstr>Présentation PowerPoint</vt:lpstr>
      <vt:lpstr>Présentation PowerPoint</vt:lpstr>
      <vt:lpstr>Présentation PowerPoint</vt:lpstr>
      <vt:lpstr>Présentation PowerPoint</vt:lpstr>
      <vt:lpstr>Présentation PowerPoint</vt:lpstr>
      <vt:lpstr>Présentation PowerPoint</vt:lpstr>
      <vt:lpstr>Possible ideas</vt:lpstr>
      <vt:lpstr>Présentation PowerPoint</vt:lpstr>
      <vt:lpstr>Présentation PowerPoint</vt:lpstr>
      <vt:lpstr>Présentation PowerPoint</vt:lpstr>
      <vt:lpstr>Présentation PowerPoint</vt:lpstr>
      <vt:lpstr>Top 3</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maryem  benali</dc:creator>
  <cp:lastModifiedBy>maryem  benali</cp:lastModifiedBy>
  <cp:revision>13</cp:revision>
  <dcterms:created xsi:type="dcterms:W3CDTF">2023-06-21T16:55:54Z</dcterms:created>
  <dcterms:modified xsi:type="dcterms:W3CDTF">2023-07-31T12:25:12Z</dcterms:modified>
</cp:coreProperties>
</file>