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8" r:id="rId4"/>
    <p:sldId id="269" r:id="rId5"/>
    <p:sldId id="270" r:id="rId6"/>
    <p:sldId id="261" r:id="rId7"/>
    <p:sldId id="271" r:id="rId8"/>
    <p:sldId id="272" r:id="rId9"/>
    <p:sldId id="273" r:id="rId10"/>
    <p:sldId id="274" r:id="rId11"/>
    <p:sldId id="265"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8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92556F-48DE-AEF2-8A8F-E5211406D28B}"/>
              </a:ext>
            </a:extLst>
          </p:cNvPr>
          <p:cNvSpPr>
            <a:spLocks noGrp="1"/>
          </p:cNvSpPr>
          <p:nvPr>
            <p:ph type="ctrTitle"/>
          </p:nvPr>
        </p:nvSpPr>
        <p:spPr>
          <a:xfrm>
            <a:off x="2281581" y="1871131"/>
            <a:ext cx="7843080" cy="1557869"/>
          </a:xfrm>
        </p:spPr>
        <p:txBody>
          <a:bodyPr/>
          <a:lstStyle/>
          <a:p>
            <a:r>
              <a:rPr lang="en-US" sz="4000"/>
              <a:t>Process for choosing classification algorithms</a:t>
            </a:r>
            <a:endParaRPr lang="fr-FR" sz="4000" dirty="0"/>
          </a:p>
        </p:txBody>
      </p:sp>
      <p:sp>
        <p:nvSpPr>
          <p:cNvPr id="3" name="Sous-titre 2">
            <a:extLst>
              <a:ext uri="{FF2B5EF4-FFF2-40B4-BE49-F238E27FC236}">
                <a16:creationId xmlns:a16="http://schemas.microsoft.com/office/drawing/2014/main" id="{9F1606E6-0BE4-EC36-0958-4F973B61FA67}"/>
              </a:ext>
            </a:extLst>
          </p:cNvPr>
          <p:cNvSpPr>
            <a:spLocks noGrp="1"/>
          </p:cNvSpPr>
          <p:nvPr>
            <p:ph type="subTitle" idx="1"/>
          </p:nvPr>
        </p:nvSpPr>
        <p:spPr/>
        <p:txBody>
          <a:bodyPr/>
          <a:lstStyle/>
          <a:p>
            <a:r>
              <a:rPr lang="fr-FR"/>
              <a:t>Part 1
</a:t>
            </a:r>
            <a:endParaRPr lang="fr-FR" dirty="0"/>
          </a:p>
        </p:txBody>
      </p:sp>
    </p:spTree>
    <p:extLst>
      <p:ext uri="{BB962C8B-B14F-4D97-AF65-F5344CB8AC3E}">
        <p14:creationId xmlns:p14="http://schemas.microsoft.com/office/powerpoint/2010/main" val="87461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BB3D79D-DCC9-E1E0-5E0E-B47284706122}"/>
              </a:ext>
            </a:extLst>
          </p:cNvPr>
          <p:cNvSpPr txBox="1"/>
          <p:nvPr/>
        </p:nvSpPr>
        <p:spPr>
          <a:xfrm>
            <a:off x="1563757" y="1245704"/>
            <a:ext cx="8136834" cy="1846659"/>
          </a:xfrm>
          <a:prstGeom prst="rect">
            <a:avLst/>
          </a:prstGeom>
          <a:noFill/>
        </p:spPr>
        <p:txBody>
          <a:bodyPr wrap="square" rtlCol="0">
            <a:spAutoFit/>
          </a:bodyPr>
          <a:lstStyle/>
          <a:p>
            <a:pPr marL="342900" indent="-342900">
              <a:buFont typeface="Arial" panose="020B0604020202020204" pitchFamily="34" charset="0"/>
              <a:buChar char="•"/>
            </a:pPr>
            <a:r>
              <a:rPr lang="fr-FR" sz="2400" b="1" dirty="0" err="1">
                <a:latin typeface="Söhne"/>
              </a:rPr>
              <a:t>Interpretability</a:t>
            </a:r>
            <a:r>
              <a:rPr lang="fr-FR" sz="2400" b="1" dirty="0">
                <a:latin typeface="Söhne"/>
              </a:rPr>
              <a:t>:
</a:t>
            </a:r>
            <a:r>
              <a:rPr lang="fr-FR" dirty="0">
                <a:latin typeface="Söhne"/>
              </a:rPr>
              <a:t>GSP, SPADE, Non-Apriori </a:t>
            </a:r>
            <a:r>
              <a:rPr lang="fr-FR" dirty="0" err="1">
                <a:latin typeface="Söhne"/>
              </a:rPr>
              <a:t>Based</a:t>
            </a:r>
            <a:r>
              <a:rPr lang="fr-FR" dirty="0">
                <a:latin typeface="Söhne"/>
              </a:rPr>
              <a:t> </a:t>
            </a:r>
            <a:r>
              <a:rPr lang="fr-FR" dirty="0" err="1">
                <a:latin typeface="Söhne"/>
              </a:rPr>
              <a:t>Algorithms</a:t>
            </a:r>
            <a:r>
              <a:rPr lang="fr-FR" dirty="0">
                <a:latin typeface="Söhne"/>
              </a:rPr>
              <a:t>, </a:t>
            </a:r>
            <a:r>
              <a:rPr lang="fr-FR" dirty="0" err="1">
                <a:latin typeface="Söhne"/>
              </a:rPr>
              <a:t>Hidden</a:t>
            </a:r>
            <a:r>
              <a:rPr lang="fr-FR" dirty="0">
                <a:latin typeface="Söhne"/>
              </a:rPr>
              <a:t> Markov </a:t>
            </a:r>
            <a:r>
              <a:rPr lang="fr-FR" dirty="0" err="1">
                <a:latin typeface="Söhne"/>
              </a:rPr>
              <a:t>Models</a:t>
            </a:r>
            <a:r>
              <a:rPr lang="fr-FR" dirty="0">
                <a:latin typeface="Söhne"/>
              </a:rPr>
              <a:t>: </a:t>
            </a:r>
            <a:r>
              <a:rPr lang="fr-FR" dirty="0" err="1">
                <a:latin typeface="Söhne"/>
              </a:rPr>
              <a:t>These</a:t>
            </a:r>
            <a:r>
              <a:rPr lang="fr-FR" dirty="0">
                <a:latin typeface="Söhne"/>
              </a:rPr>
              <a:t> </a:t>
            </a:r>
            <a:r>
              <a:rPr lang="fr-FR" dirty="0" err="1">
                <a:latin typeface="Söhne"/>
              </a:rPr>
              <a:t>algorithms</a:t>
            </a:r>
            <a:r>
              <a:rPr lang="fr-FR" dirty="0">
                <a:latin typeface="Söhne"/>
              </a:rPr>
              <a:t> can </a:t>
            </a:r>
            <a:r>
              <a:rPr lang="fr-FR" dirty="0" err="1">
                <a:latin typeface="Söhne"/>
              </a:rPr>
              <a:t>generate</a:t>
            </a:r>
            <a:r>
              <a:rPr lang="fr-FR" dirty="0">
                <a:latin typeface="Söhne"/>
              </a:rPr>
              <a:t> </a:t>
            </a:r>
            <a:r>
              <a:rPr lang="fr-FR" dirty="0" err="1">
                <a:latin typeface="Söhne"/>
              </a:rPr>
              <a:t>sequential</a:t>
            </a:r>
            <a:r>
              <a:rPr lang="fr-FR" dirty="0">
                <a:latin typeface="Söhne"/>
              </a:rPr>
              <a:t> patterns or </a:t>
            </a:r>
            <a:r>
              <a:rPr lang="fr-FR" dirty="0" err="1">
                <a:latin typeface="Söhne"/>
              </a:rPr>
              <a:t>hidden</a:t>
            </a:r>
            <a:r>
              <a:rPr lang="fr-FR" dirty="0">
                <a:latin typeface="Söhne"/>
              </a:rPr>
              <a:t> patterns </a:t>
            </a:r>
            <a:r>
              <a:rPr lang="fr-FR" dirty="0" err="1">
                <a:latin typeface="Söhne"/>
              </a:rPr>
              <a:t>that</a:t>
            </a:r>
            <a:r>
              <a:rPr lang="fr-FR" dirty="0">
                <a:latin typeface="Söhne"/>
              </a:rPr>
              <a:t> are </a:t>
            </a:r>
            <a:r>
              <a:rPr lang="fr-FR" dirty="0" err="1">
                <a:latin typeface="Söhne"/>
              </a:rPr>
              <a:t>often</a:t>
            </a:r>
            <a:r>
              <a:rPr lang="fr-FR" dirty="0">
                <a:latin typeface="Söhne"/>
              </a:rPr>
              <a:t> </a:t>
            </a:r>
            <a:r>
              <a:rPr lang="fr-FR" dirty="0" err="1">
                <a:latin typeface="Söhne"/>
              </a:rPr>
              <a:t>interpretable</a:t>
            </a:r>
            <a:r>
              <a:rPr lang="fr-FR" dirty="0">
                <a:latin typeface="Söhne"/>
              </a:rPr>
              <a:t> for </a:t>
            </a:r>
            <a:r>
              <a:rPr lang="fr-FR" dirty="0" err="1">
                <a:latin typeface="Söhne"/>
              </a:rPr>
              <a:t>human</a:t>
            </a:r>
            <a:r>
              <a:rPr lang="fr-FR" dirty="0">
                <a:latin typeface="Söhne"/>
              </a:rPr>
              <a:t> </a:t>
            </a:r>
            <a:r>
              <a:rPr lang="fr-FR" dirty="0" err="1">
                <a:latin typeface="Söhne"/>
              </a:rPr>
              <a:t>analysts</a:t>
            </a:r>
            <a:r>
              <a:rPr lang="fr-FR" dirty="0">
                <a:latin typeface="Söhne"/>
              </a:rPr>
              <a:t>.
RNN ~ LSTM, </a:t>
            </a:r>
            <a:r>
              <a:rPr lang="fr-FR" dirty="0" err="1">
                <a:latin typeface="Söhne"/>
              </a:rPr>
              <a:t>Autoencoders</a:t>
            </a:r>
            <a:r>
              <a:rPr lang="fr-FR" dirty="0">
                <a:latin typeface="Söhne"/>
              </a:rPr>
              <a:t>, Transformers: </a:t>
            </a:r>
            <a:r>
              <a:rPr lang="fr-FR" dirty="0" err="1">
                <a:latin typeface="Söhne"/>
              </a:rPr>
              <a:t>These</a:t>
            </a:r>
            <a:r>
              <a:rPr lang="fr-FR" dirty="0">
                <a:latin typeface="Söhne"/>
              </a:rPr>
              <a:t> </a:t>
            </a:r>
            <a:r>
              <a:rPr lang="fr-FR" dirty="0" err="1">
                <a:latin typeface="Söhne"/>
              </a:rPr>
              <a:t>algorithms</a:t>
            </a:r>
            <a:r>
              <a:rPr lang="fr-FR" dirty="0">
                <a:latin typeface="Söhne"/>
              </a:rPr>
              <a:t> are </a:t>
            </a:r>
            <a:r>
              <a:rPr lang="fr-FR" dirty="0" err="1">
                <a:latin typeface="Söhne"/>
              </a:rPr>
              <a:t>often</a:t>
            </a:r>
            <a:r>
              <a:rPr lang="fr-FR" dirty="0">
                <a:latin typeface="Söhne"/>
              </a:rPr>
              <a:t> </a:t>
            </a:r>
            <a:r>
              <a:rPr lang="fr-FR" dirty="0" err="1">
                <a:latin typeface="Söhne"/>
              </a:rPr>
              <a:t>thought</a:t>
            </a:r>
            <a:r>
              <a:rPr lang="fr-FR" dirty="0">
                <a:latin typeface="Söhne"/>
              </a:rPr>
              <a:t> of as black box patterns and </a:t>
            </a:r>
            <a:r>
              <a:rPr lang="fr-FR" dirty="0" err="1">
                <a:latin typeface="Söhne"/>
              </a:rPr>
              <a:t>may</a:t>
            </a:r>
            <a:r>
              <a:rPr lang="fr-FR" dirty="0">
                <a:latin typeface="Söhne"/>
              </a:rPr>
              <a:t> </a:t>
            </a:r>
            <a:r>
              <a:rPr lang="fr-FR" dirty="0" err="1">
                <a:latin typeface="Söhne"/>
              </a:rPr>
              <a:t>be</a:t>
            </a:r>
            <a:r>
              <a:rPr lang="fr-FR" dirty="0">
                <a:latin typeface="Söhne"/>
              </a:rPr>
              <a:t> </a:t>
            </a:r>
            <a:r>
              <a:rPr lang="fr-FR" dirty="0" err="1">
                <a:latin typeface="Söhne"/>
              </a:rPr>
              <a:t>less</a:t>
            </a:r>
            <a:r>
              <a:rPr lang="fr-FR" dirty="0">
                <a:latin typeface="Söhne"/>
              </a:rPr>
              <a:t> </a:t>
            </a:r>
            <a:r>
              <a:rPr lang="fr-FR" dirty="0" err="1">
                <a:latin typeface="Söhne"/>
              </a:rPr>
              <a:t>interpretable</a:t>
            </a:r>
            <a:r>
              <a:rPr lang="fr-FR" dirty="0">
                <a:latin typeface="Söhne"/>
              </a:rPr>
              <a:t> due to </a:t>
            </a:r>
            <a:r>
              <a:rPr lang="fr-FR" dirty="0" err="1">
                <a:latin typeface="Söhne"/>
              </a:rPr>
              <a:t>their</a:t>
            </a:r>
            <a:r>
              <a:rPr lang="fr-FR" dirty="0">
                <a:latin typeface="Söhne"/>
              </a:rPr>
              <a:t> </a:t>
            </a:r>
            <a:r>
              <a:rPr lang="fr-FR" dirty="0" err="1">
                <a:latin typeface="Söhne"/>
              </a:rPr>
              <a:t>complexity</a:t>
            </a:r>
            <a:r>
              <a:rPr lang="fr-FR" dirty="0">
                <a:latin typeface="Söhne"/>
              </a:rPr>
              <a:t>.</a:t>
            </a:r>
            <a:endParaRPr lang="fr-FR" dirty="0"/>
          </a:p>
        </p:txBody>
      </p:sp>
    </p:spTree>
    <p:extLst>
      <p:ext uri="{BB962C8B-B14F-4D97-AF65-F5344CB8AC3E}">
        <p14:creationId xmlns:p14="http://schemas.microsoft.com/office/powerpoint/2010/main" val="429493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23A585E2-BF7A-7CC9-087F-85173DDA3BB6}"/>
              </a:ext>
            </a:extLst>
          </p:cNvPr>
          <p:cNvSpPr txBox="1"/>
          <p:nvPr/>
        </p:nvSpPr>
        <p:spPr>
          <a:xfrm>
            <a:off x="887896" y="668233"/>
            <a:ext cx="9912626" cy="3416320"/>
          </a:xfrm>
          <a:prstGeom prst="rect">
            <a:avLst/>
          </a:prstGeom>
          <a:noFill/>
        </p:spPr>
        <p:txBody>
          <a:bodyPr wrap="square" rtlCol="0">
            <a:spAutoFit/>
          </a:bodyPr>
          <a:lstStyle/>
          <a:p>
            <a:pPr marL="285750" indent="-285750">
              <a:buFont typeface="Arial" panose="020B0604020202020204" pitchFamily="34" charset="0"/>
              <a:buChar char="•"/>
            </a:pPr>
            <a:r>
              <a:rPr lang="en-US">
                <a:latin typeface="+mj-lt"/>
              </a:rPr>
              <a:t>After analyzing the different algorithms mentioned, it is important to conduct extensive research and experiment with these algorithms to determine which one offers the best efficiency in your specific case.
It is also interesting to explore the possibilities of combining several algorithms to obtain better results ( this article highlights the improvement of results after using the combination between LSTM and GRU (https://webpages.charlotte.edu/aatzache/Papers/2021_EmotionClassificationUsingRecurrentNeuralNetworkandScalablePatternMining.pdf )
the use of reinforcement algorithms such as RL (Reinforcement Learning) may offer promising prospects, as these newer algorithms have not yet been widely used in many fields. Since your project is a research initiative, it may be beneficial to explore these new approaches to discover improved results.
Experimentation is essential to evaluate the effectiveness of algorithms with the database of valid data, it is necessary to try several algorithms to make the final choice,
</a:t>
            </a:r>
            <a:endParaRPr lang="fr-FR" b="0" i="0" dirty="0">
              <a:effectLst/>
              <a:latin typeface="+mj-lt"/>
            </a:endParaRPr>
          </a:p>
        </p:txBody>
      </p:sp>
      <p:sp>
        <p:nvSpPr>
          <p:cNvPr id="2" name="ZoneTexte 1">
            <a:extLst>
              <a:ext uri="{FF2B5EF4-FFF2-40B4-BE49-F238E27FC236}">
                <a16:creationId xmlns:a16="http://schemas.microsoft.com/office/drawing/2014/main" id="{64B12857-4514-7FB3-8ACC-32AA12445357}"/>
              </a:ext>
            </a:extLst>
          </p:cNvPr>
          <p:cNvSpPr txBox="1"/>
          <p:nvPr/>
        </p:nvSpPr>
        <p:spPr>
          <a:xfrm>
            <a:off x="1073426" y="5266437"/>
            <a:ext cx="8772939" cy="1200329"/>
          </a:xfrm>
          <a:prstGeom prst="rect">
            <a:avLst/>
          </a:prstGeom>
          <a:noFill/>
        </p:spPr>
        <p:txBody>
          <a:bodyPr wrap="square" rtlCol="0">
            <a:spAutoFit/>
          </a:bodyPr>
          <a:lstStyle/>
          <a:p>
            <a:r>
              <a:rPr lang="en-US">
                <a:solidFill>
                  <a:srgbClr val="C00000"/>
                </a:solidFill>
              </a:rPr>
              <a:t>Remains to be done: 
read articles that compare sequential pattern mining algorithms , Association Rule Mining algorithms
</a:t>
            </a:r>
            <a:endParaRPr lang="fr-FR" dirty="0"/>
          </a:p>
        </p:txBody>
      </p:sp>
    </p:spTree>
    <p:extLst>
      <p:ext uri="{BB962C8B-B14F-4D97-AF65-F5344CB8AC3E}">
        <p14:creationId xmlns:p14="http://schemas.microsoft.com/office/powerpoint/2010/main" val="425973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2">
            <a:extLst>
              <a:ext uri="{FF2B5EF4-FFF2-40B4-BE49-F238E27FC236}">
                <a16:creationId xmlns:a16="http://schemas.microsoft.com/office/drawing/2014/main" id="{933B8293-83BF-BE31-4BF3-5F8EFB56F46F}"/>
              </a:ext>
            </a:extLst>
          </p:cNvPr>
          <p:cNvGraphicFramePr>
            <a:graphicFrameLocks noGrp="1"/>
          </p:cNvGraphicFramePr>
          <p:nvPr>
            <p:extLst>
              <p:ext uri="{D42A27DB-BD31-4B8C-83A1-F6EECF244321}">
                <p14:modId xmlns:p14="http://schemas.microsoft.com/office/powerpoint/2010/main" val="1336729336"/>
              </p:ext>
            </p:extLst>
          </p:nvPr>
        </p:nvGraphicFramePr>
        <p:xfrm>
          <a:off x="79512" y="206365"/>
          <a:ext cx="12032976" cy="6445270"/>
        </p:xfrm>
        <a:graphic>
          <a:graphicData uri="http://schemas.openxmlformats.org/drawingml/2006/table">
            <a:tbl>
              <a:tblPr firstRow="1" bandRow="1">
                <a:tableStyleId>{F5AB1C69-6EDB-4FF4-983F-18BD219EF322}</a:tableStyleId>
              </a:tblPr>
              <a:tblGrid>
                <a:gridCol w="1079513">
                  <a:extLst>
                    <a:ext uri="{9D8B030D-6E8A-4147-A177-3AD203B41FA5}">
                      <a16:colId xmlns:a16="http://schemas.microsoft.com/office/drawing/2014/main" val="3283274420"/>
                    </a:ext>
                  </a:extLst>
                </a:gridCol>
                <a:gridCol w="1367385">
                  <a:extLst>
                    <a:ext uri="{9D8B030D-6E8A-4147-A177-3AD203B41FA5}">
                      <a16:colId xmlns:a16="http://schemas.microsoft.com/office/drawing/2014/main" val="1297067580"/>
                    </a:ext>
                  </a:extLst>
                </a:gridCol>
                <a:gridCol w="1108300">
                  <a:extLst>
                    <a:ext uri="{9D8B030D-6E8A-4147-A177-3AD203B41FA5}">
                      <a16:colId xmlns:a16="http://schemas.microsoft.com/office/drawing/2014/main" val="2512995195"/>
                    </a:ext>
                  </a:extLst>
                </a:gridCol>
                <a:gridCol w="1295416">
                  <a:extLst>
                    <a:ext uri="{9D8B030D-6E8A-4147-A177-3AD203B41FA5}">
                      <a16:colId xmlns:a16="http://schemas.microsoft.com/office/drawing/2014/main" val="2600991060"/>
                    </a:ext>
                  </a:extLst>
                </a:gridCol>
                <a:gridCol w="1453746">
                  <a:extLst>
                    <a:ext uri="{9D8B030D-6E8A-4147-A177-3AD203B41FA5}">
                      <a16:colId xmlns:a16="http://schemas.microsoft.com/office/drawing/2014/main" val="1000614536"/>
                    </a:ext>
                  </a:extLst>
                </a:gridCol>
                <a:gridCol w="1223448">
                  <a:extLst>
                    <a:ext uri="{9D8B030D-6E8A-4147-A177-3AD203B41FA5}">
                      <a16:colId xmlns:a16="http://schemas.microsoft.com/office/drawing/2014/main" val="269635635"/>
                    </a:ext>
                  </a:extLst>
                </a:gridCol>
                <a:gridCol w="1122693">
                  <a:extLst>
                    <a:ext uri="{9D8B030D-6E8A-4147-A177-3AD203B41FA5}">
                      <a16:colId xmlns:a16="http://schemas.microsoft.com/office/drawing/2014/main" val="735005175"/>
                    </a:ext>
                  </a:extLst>
                </a:gridCol>
                <a:gridCol w="1151481">
                  <a:extLst>
                    <a:ext uri="{9D8B030D-6E8A-4147-A177-3AD203B41FA5}">
                      <a16:colId xmlns:a16="http://schemas.microsoft.com/office/drawing/2014/main" val="494279462"/>
                    </a:ext>
                  </a:extLst>
                </a:gridCol>
                <a:gridCol w="1062882">
                  <a:extLst>
                    <a:ext uri="{9D8B030D-6E8A-4147-A177-3AD203B41FA5}">
                      <a16:colId xmlns:a16="http://schemas.microsoft.com/office/drawing/2014/main" val="213686179"/>
                    </a:ext>
                  </a:extLst>
                </a:gridCol>
                <a:gridCol w="1168112">
                  <a:extLst>
                    <a:ext uri="{9D8B030D-6E8A-4147-A177-3AD203B41FA5}">
                      <a16:colId xmlns:a16="http://schemas.microsoft.com/office/drawing/2014/main" val="208887211"/>
                    </a:ext>
                  </a:extLst>
                </a:gridCol>
              </a:tblGrid>
              <a:tr h="10342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lt1"/>
                          </a:solidFill>
                          <a:effectLst/>
                        </a:rPr>
                        <a:t>Algorithmes</a:t>
                      </a:r>
                    </a:p>
                    <a:p>
                      <a:endParaRPr lang="fr-FR"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lt1"/>
                          </a:solidFill>
                          <a:effectLst/>
                        </a:rPr>
                        <a:t>Interprétabilité</a:t>
                      </a:r>
                    </a:p>
                    <a:p>
                      <a:endParaRPr lang="fr-FR"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lt1"/>
                          </a:solidFill>
                          <a:effectLst/>
                        </a:rPr>
                        <a:t>Évolutivité</a:t>
                      </a:r>
                    </a:p>
                    <a:p>
                      <a:endParaRPr lang="fr-FR"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lt1"/>
                          </a:solidFill>
                          <a:effectLst/>
                        </a:rPr>
                        <a:t>capturer des dépendances à long terme</a:t>
                      </a:r>
                    </a:p>
                    <a:p>
                      <a:endParaRPr lang="fr-FR"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lt1"/>
                          </a:solidFill>
                          <a:effectLst/>
                        </a:rPr>
                        <a:t>Extraire des motifs pertinents </a:t>
                      </a:r>
                    </a:p>
                    <a:p>
                      <a:endParaRPr lang="fr-FR"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lt1"/>
                          </a:solidFill>
                          <a:effectLst/>
                        </a:rPr>
                        <a:t>Allocation des ressources </a:t>
                      </a:r>
                    </a:p>
                    <a:p>
                      <a:endParaRPr lang="fr-FR"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lt1"/>
                          </a:solidFill>
                          <a:effectLst/>
                        </a:rPr>
                        <a:t>Rapidité</a:t>
                      </a:r>
                    </a:p>
                    <a:p>
                      <a:endParaRPr lang="fr-FR"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lt1"/>
                          </a:solidFill>
                          <a:effectLst/>
                        </a:rPr>
                        <a:t>Précision</a:t>
                      </a:r>
                    </a:p>
                    <a:p>
                      <a:endParaRPr lang="fr-FR"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lt1"/>
                          </a:solidFill>
                          <a:effectLst/>
                        </a:rPr>
                        <a:t>Nbre de paramètres de réglage</a:t>
                      </a:r>
                    </a:p>
                    <a:p>
                      <a:endParaRPr lang="fr-FR"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lt1"/>
                          </a:solidFill>
                          <a:effectLst/>
                        </a:rPr>
                        <a:t>Domaine d'utilisation</a:t>
                      </a:r>
                    </a:p>
                    <a:p>
                      <a:endParaRPr lang="fr-FR" sz="1200" dirty="0"/>
                    </a:p>
                  </a:txBody>
                  <a:tcPr/>
                </a:tc>
                <a:extLst>
                  <a:ext uri="{0D108BD9-81ED-4DB2-BD59-A6C34878D82A}">
                    <a16:rowId xmlns:a16="http://schemas.microsoft.com/office/drawing/2014/main" val="2538965248"/>
                  </a:ext>
                </a:extLst>
              </a:tr>
              <a:tr h="343969">
                <a:tc>
                  <a:txBody>
                    <a:bodyPr/>
                    <a:lstStyle/>
                    <a:p>
                      <a:r>
                        <a:rPr lang="fr-FR" sz="1300" b="0" kern="1200" dirty="0">
                          <a:solidFill>
                            <a:schemeClr val="dk1"/>
                          </a:solidFill>
                          <a:effectLst/>
                        </a:rPr>
                        <a:t>GSP</a:t>
                      </a:r>
                      <a:endParaRPr lang="fr-FR" sz="1300" dirty="0"/>
                    </a:p>
                  </a:txBody>
                  <a:tcPr/>
                </a:tc>
                <a:tc>
                  <a:txBody>
                    <a:bodyPr/>
                    <a:lstStyle/>
                    <a:p>
                      <a:r>
                        <a:rPr lang="fr-FR" sz="1300" b="0" kern="1200" dirty="0">
                          <a:solidFill>
                            <a:schemeClr val="dk1"/>
                          </a:solidFill>
                          <a:effectLst/>
                        </a:rPr>
                        <a:t> Élevée</a:t>
                      </a:r>
                      <a:endParaRPr lang="fr-FR" sz="1300" dirty="0"/>
                    </a:p>
                  </a:txBody>
                  <a:tcPr>
                    <a:solidFill>
                      <a:schemeClr val="accent2"/>
                    </a:solidFill>
                  </a:tcPr>
                </a:tc>
                <a:tc>
                  <a:txBody>
                    <a:bodyPr/>
                    <a:lstStyle/>
                    <a:p>
                      <a:r>
                        <a:rPr lang="fr-FR" sz="1300" b="0" kern="1200" dirty="0">
                          <a:solidFill>
                            <a:schemeClr val="dk1"/>
                          </a:solidFill>
                          <a:effectLst/>
                        </a:rPr>
                        <a:t>Élevée</a:t>
                      </a:r>
                      <a:endParaRPr lang="fr-FR" sz="1300" dirty="0"/>
                    </a:p>
                  </a:txBody>
                  <a:tcPr>
                    <a:solidFill>
                      <a:schemeClr val="accent2"/>
                    </a:solidFill>
                  </a:tcPr>
                </a:tc>
                <a:tc>
                  <a:txBody>
                    <a:bodyPr/>
                    <a:lstStyle/>
                    <a:p>
                      <a:r>
                        <a:rPr lang="fr-FR" sz="1300" b="0" kern="1200" dirty="0">
                          <a:solidFill>
                            <a:schemeClr val="dk1"/>
                          </a:solidFill>
                          <a:effectLst/>
                        </a:rPr>
                        <a:t>Moyenne</a:t>
                      </a:r>
                      <a:endParaRPr lang="fr-FR" sz="1300" dirty="0"/>
                    </a:p>
                  </a:txBody>
                  <a:tcPr>
                    <a:solidFill>
                      <a:srgbClr val="FFC000"/>
                    </a:solidFill>
                  </a:tcPr>
                </a:tc>
                <a:tc>
                  <a:txBody>
                    <a:bodyPr/>
                    <a:lstStyle/>
                    <a:p>
                      <a:r>
                        <a:rPr lang="fr-FR" sz="1300" b="0" kern="1200" dirty="0">
                          <a:solidFill>
                            <a:schemeClr val="dk1"/>
                          </a:solidFill>
                          <a:effectLst/>
                        </a:rPr>
                        <a:t> Élevée</a:t>
                      </a:r>
                      <a:endParaRPr lang="fr-FR" sz="1300" dirty="0"/>
                    </a:p>
                  </a:txBody>
                  <a:tcPr>
                    <a:solidFill>
                      <a:schemeClr val="accent2"/>
                    </a:solidFill>
                  </a:tcPr>
                </a:tc>
                <a:tc>
                  <a:txBody>
                    <a:bodyPr/>
                    <a:lstStyle/>
                    <a:p>
                      <a:r>
                        <a:rPr lang="fr-FR" sz="1300" b="0" kern="1200" dirty="0">
                          <a:solidFill>
                            <a:schemeClr val="dk1"/>
                          </a:solidFill>
                          <a:effectLst/>
                        </a:rPr>
                        <a:t>Moyenne</a:t>
                      </a:r>
                      <a:endParaRPr lang="fr-FR" sz="1300" dirty="0"/>
                    </a:p>
                  </a:txBody>
                  <a:tcPr>
                    <a:solidFill>
                      <a:srgbClr val="FFC000"/>
                    </a:solidFill>
                  </a:tcPr>
                </a:tc>
                <a:tc>
                  <a:txBody>
                    <a:bodyPr/>
                    <a:lstStyle/>
                    <a:p>
                      <a:r>
                        <a:rPr lang="fr-FR" sz="1300" b="0" kern="1200" dirty="0">
                          <a:solidFill>
                            <a:schemeClr val="dk1"/>
                          </a:solidFill>
                          <a:effectLst/>
                        </a:rPr>
                        <a:t> Élevée</a:t>
                      </a:r>
                      <a:endParaRPr lang="fr-FR" sz="1300" dirty="0"/>
                    </a:p>
                  </a:txBody>
                  <a:tcPr>
                    <a:solidFill>
                      <a:schemeClr val="accent2"/>
                    </a:solidFill>
                  </a:tcPr>
                </a:tc>
                <a:tc>
                  <a:txBody>
                    <a:bodyPr/>
                    <a:lstStyle/>
                    <a:p>
                      <a:r>
                        <a:rPr lang="fr-FR" sz="1300" b="0" kern="1200" dirty="0">
                          <a:solidFill>
                            <a:schemeClr val="dk1"/>
                          </a:solidFill>
                          <a:effectLst/>
                        </a:rPr>
                        <a:t> Élevée</a:t>
                      </a:r>
                      <a:endParaRPr lang="fr-FR" sz="1300" dirty="0"/>
                    </a:p>
                  </a:txBody>
                  <a:tcPr>
                    <a:solidFill>
                      <a:schemeClr val="accent2"/>
                    </a:solidFill>
                  </a:tcPr>
                </a:tc>
                <a:tc>
                  <a:txBody>
                    <a:bodyPr/>
                    <a:lstStyle/>
                    <a:p>
                      <a:r>
                        <a:rPr lang="fr-FR" sz="1300" b="0" kern="1200" dirty="0">
                          <a:solidFill>
                            <a:schemeClr val="dk1"/>
                          </a:solidFill>
                          <a:effectLst/>
                        </a:rPr>
                        <a:t>Faible</a:t>
                      </a:r>
                      <a:endParaRPr lang="fr-FR" sz="1300" dirty="0"/>
                    </a:p>
                  </a:txBody>
                  <a:tcPr>
                    <a:solidFill>
                      <a:srgbClr val="FF0000"/>
                    </a:solidFill>
                  </a:tcPr>
                </a:tc>
                <a:tc>
                  <a:txBody>
                    <a:bodyPr/>
                    <a:lstStyle/>
                    <a:p>
                      <a:r>
                        <a:rPr lang="fr-FR" sz="1300" b="0" kern="1200" dirty="0">
                          <a:solidFill>
                            <a:schemeClr val="dk1"/>
                          </a:solidFill>
                          <a:effectLst/>
                        </a:rPr>
                        <a:t>Divers domaines</a:t>
                      </a:r>
                      <a:endParaRPr lang="fr-FR" sz="1300" dirty="0"/>
                    </a:p>
                  </a:txBody>
                  <a:tcPr/>
                </a:tc>
                <a:extLst>
                  <a:ext uri="{0D108BD9-81ED-4DB2-BD59-A6C34878D82A}">
                    <a16:rowId xmlns:a16="http://schemas.microsoft.com/office/drawing/2014/main" val="1184345443"/>
                  </a:ext>
                </a:extLst>
              </a:tr>
              <a:tr h="265044">
                <a:tc>
                  <a:txBody>
                    <a:bodyPr/>
                    <a:lstStyle/>
                    <a:p>
                      <a:r>
                        <a:rPr lang="fr-FR" sz="1300" b="0" kern="1200" dirty="0">
                          <a:solidFill>
                            <a:schemeClr val="dk1"/>
                          </a:solidFill>
                          <a:effectLst/>
                        </a:rPr>
                        <a:t>SPADE </a:t>
                      </a:r>
                      <a:endParaRPr lang="fr-FR" sz="1300" dirty="0"/>
                    </a:p>
                  </a:txBody>
                  <a:tcPr/>
                </a:tc>
                <a:tc>
                  <a:txBody>
                    <a:bodyPr/>
                    <a:lstStyle/>
                    <a:p>
                      <a:r>
                        <a:rPr lang="fr-FR" sz="1300" b="0" kern="1200" dirty="0">
                          <a:solidFill>
                            <a:schemeClr val="dk1"/>
                          </a:solidFill>
                          <a:effectLst/>
                        </a:rPr>
                        <a:t>Élevée</a:t>
                      </a:r>
                      <a:endParaRPr lang="fr-FR" sz="1300" dirty="0"/>
                    </a:p>
                  </a:txBody>
                  <a:tcPr>
                    <a:solidFill>
                      <a:schemeClr val="accent2"/>
                    </a:solidFill>
                  </a:tcPr>
                </a:tc>
                <a:tc>
                  <a:txBody>
                    <a:bodyPr/>
                    <a:lstStyle/>
                    <a:p>
                      <a:r>
                        <a:rPr lang="fr-FR" sz="1300" b="0" kern="1200" dirty="0">
                          <a:solidFill>
                            <a:schemeClr val="dk1"/>
                          </a:solidFill>
                          <a:effectLst/>
                        </a:rPr>
                        <a:t> Élevée</a:t>
                      </a:r>
                      <a:endParaRPr lang="fr-FR" sz="1300" dirty="0"/>
                    </a:p>
                  </a:txBody>
                  <a:tcPr>
                    <a:solidFill>
                      <a:schemeClr val="accent2"/>
                    </a:solidFill>
                  </a:tcPr>
                </a:tc>
                <a:tc>
                  <a:txBody>
                    <a:bodyPr/>
                    <a:lstStyle/>
                    <a:p>
                      <a:r>
                        <a:rPr lang="fr-FR" sz="1300" b="0" kern="1200" dirty="0">
                          <a:solidFill>
                            <a:schemeClr val="dk1"/>
                          </a:solidFill>
                          <a:effectLst/>
                        </a:rPr>
                        <a:t>Moyenne</a:t>
                      </a:r>
                      <a:endParaRPr lang="fr-FR" sz="1300" dirty="0"/>
                    </a:p>
                  </a:txBody>
                  <a:tcPr>
                    <a:solidFill>
                      <a:srgbClr val="FFC000"/>
                    </a:solidFill>
                  </a:tcPr>
                </a:tc>
                <a:tc>
                  <a:txBody>
                    <a:bodyPr/>
                    <a:lstStyle/>
                    <a:p>
                      <a:r>
                        <a:rPr lang="fr-FR" sz="1300" b="0" kern="1200" dirty="0">
                          <a:solidFill>
                            <a:schemeClr val="dk1"/>
                          </a:solidFill>
                          <a:effectLst/>
                        </a:rPr>
                        <a:t>Élevée</a:t>
                      </a:r>
                      <a:endParaRPr lang="fr-FR" sz="1300" dirty="0"/>
                    </a:p>
                  </a:txBody>
                  <a:tcPr>
                    <a:solidFill>
                      <a:schemeClr val="accent2"/>
                    </a:solidFill>
                  </a:tcPr>
                </a:tc>
                <a:tc>
                  <a:txBody>
                    <a:bodyPr/>
                    <a:lstStyle/>
                    <a:p>
                      <a:r>
                        <a:rPr lang="fr-FR" sz="1300" b="0" kern="1200" dirty="0">
                          <a:solidFill>
                            <a:schemeClr val="dk1"/>
                          </a:solidFill>
                          <a:effectLst/>
                        </a:rPr>
                        <a:t>Moyenne</a:t>
                      </a:r>
                      <a:endParaRPr lang="fr-FR" sz="1300" dirty="0"/>
                    </a:p>
                  </a:txBody>
                  <a:tcPr>
                    <a:solidFill>
                      <a:srgbClr val="FFC000"/>
                    </a:solidFill>
                  </a:tcPr>
                </a:tc>
                <a:tc>
                  <a:txBody>
                    <a:bodyPr/>
                    <a:lstStyle/>
                    <a:p>
                      <a:r>
                        <a:rPr lang="fr-FR" sz="1300" b="0" kern="1200" dirty="0">
                          <a:solidFill>
                            <a:schemeClr val="dk1"/>
                          </a:solidFill>
                          <a:effectLst/>
                        </a:rPr>
                        <a:t>Élevée</a:t>
                      </a:r>
                      <a:endParaRPr lang="fr-FR" sz="1300" dirty="0"/>
                    </a:p>
                  </a:txBody>
                  <a:tcPr>
                    <a:solidFill>
                      <a:schemeClr val="accent2"/>
                    </a:solidFill>
                  </a:tcPr>
                </a:tc>
                <a:tc>
                  <a:txBody>
                    <a:bodyPr/>
                    <a:lstStyle/>
                    <a:p>
                      <a:r>
                        <a:rPr lang="fr-FR" sz="1300" b="0" kern="1200" dirty="0">
                          <a:solidFill>
                            <a:schemeClr val="dk1"/>
                          </a:solidFill>
                          <a:effectLst/>
                        </a:rPr>
                        <a:t>Élevée</a:t>
                      </a:r>
                      <a:endParaRPr lang="fr-FR" sz="1300" dirty="0"/>
                    </a:p>
                  </a:txBody>
                  <a:tcPr>
                    <a:solidFill>
                      <a:schemeClr val="accent2"/>
                    </a:solidFill>
                  </a:tcPr>
                </a:tc>
                <a:tc>
                  <a:txBody>
                    <a:bodyPr/>
                    <a:lstStyle/>
                    <a:p>
                      <a:r>
                        <a:rPr lang="fr-FR" sz="1300" b="0" kern="1200" dirty="0">
                          <a:solidFill>
                            <a:schemeClr val="dk1"/>
                          </a:solidFill>
                          <a:effectLst/>
                        </a:rPr>
                        <a:t>Faible</a:t>
                      </a:r>
                      <a:endParaRPr lang="fr-FR" sz="1300" dirty="0"/>
                    </a:p>
                  </a:txBody>
                  <a:tcPr>
                    <a:solidFill>
                      <a:srgbClr val="FF0000"/>
                    </a:solidFill>
                  </a:tcPr>
                </a:tc>
                <a:tc>
                  <a:txBody>
                    <a:bodyPr/>
                    <a:lstStyle/>
                    <a:p>
                      <a:r>
                        <a:rPr lang="fr-FR" sz="1300" b="0" kern="1200" dirty="0">
                          <a:solidFill>
                            <a:schemeClr val="dk1"/>
                          </a:solidFill>
                          <a:effectLst/>
                        </a:rPr>
                        <a:t>Divers domaines</a:t>
                      </a:r>
                      <a:endParaRPr lang="fr-FR" sz="1300" dirty="0"/>
                    </a:p>
                  </a:txBody>
                  <a:tcPr/>
                </a:tc>
                <a:extLst>
                  <a:ext uri="{0D108BD9-81ED-4DB2-BD59-A6C34878D82A}">
                    <a16:rowId xmlns:a16="http://schemas.microsoft.com/office/drawing/2014/main" val="3490479698"/>
                  </a:ext>
                </a:extLst>
              </a:tr>
              <a:tr h="361784">
                <a:tc>
                  <a:txBody>
                    <a:bodyPr/>
                    <a:lstStyle/>
                    <a:p>
                      <a:r>
                        <a:rPr lang="fr-FR" sz="1300" b="0" kern="1200" dirty="0">
                          <a:solidFill>
                            <a:schemeClr val="dk1"/>
                          </a:solidFill>
                          <a:effectLst/>
                        </a:rPr>
                        <a:t>Non-Apriori</a:t>
                      </a:r>
                      <a:endParaRPr lang="fr-FR" sz="1300" dirty="0"/>
                    </a:p>
                  </a:txBody>
                  <a:tcPr/>
                </a:tc>
                <a:tc>
                  <a:txBody>
                    <a:bodyPr/>
                    <a:lstStyle/>
                    <a:p>
                      <a:r>
                        <a:rPr lang="fr-FR" sz="1300" b="0" kern="1200" dirty="0">
                          <a:solidFill>
                            <a:schemeClr val="dk1"/>
                          </a:solidFill>
                          <a:effectLst/>
                        </a:rPr>
                        <a:t>Élevée</a:t>
                      </a:r>
                      <a:endParaRPr lang="fr-FR" sz="1300" dirty="0"/>
                    </a:p>
                  </a:txBody>
                  <a:tcPr>
                    <a:solidFill>
                      <a:schemeClr val="accent2"/>
                    </a:solidFill>
                  </a:tcPr>
                </a:tc>
                <a:tc>
                  <a:txBody>
                    <a:bodyPr/>
                    <a:lstStyle/>
                    <a:p>
                      <a:r>
                        <a:rPr lang="fr-FR" sz="1300" b="0" kern="1200" dirty="0">
                          <a:solidFill>
                            <a:schemeClr val="dk1"/>
                          </a:solidFill>
                          <a:effectLst/>
                        </a:rPr>
                        <a:t>Élevée</a:t>
                      </a:r>
                      <a:endParaRPr lang="fr-FR" sz="1300" dirty="0"/>
                    </a:p>
                  </a:txBody>
                  <a:tcPr>
                    <a:solidFill>
                      <a:schemeClr val="accent2"/>
                    </a:solidFill>
                  </a:tcPr>
                </a:tc>
                <a:tc>
                  <a:txBody>
                    <a:bodyPr/>
                    <a:lstStyle/>
                    <a:p>
                      <a:r>
                        <a:rPr lang="fr-FR" sz="1300" b="0" kern="1200" dirty="0">
                          <a:solidFill>
                            <a:schemeClr val="dk1"/>
                          </a:solidFill>
                          <a:effectLst/>
                        </a:rPr>
                        <a:t>Moyenne</a:t>
                      </a:r>
                      <a:endParaRPr lang="fr-FR" sz="1300" dirty="0"/>
                    </a:p>
                  </a:txBody>
                  <a:tcPr>
                    <a:solidFill>
                      <a:srgbClr val="FFC000"/>
                    </a:solidFill>
                  </a:tcPr>
                </a:tc>
                <a:tc>
                  <a:txBody>
                    <a:bodyPr/>
                    <a:lstStyle/>
                    <a:p>
                      <a:r>
                        <a:rPr lang="fr-FR" sz="1300" b="0" kern="1200" dirty="0">
                          <a:solidFill>
                            <a:schemeClr val="dk1"/>
                          </a:solidFill>
                          <a:effectLst/>
                        </a:rPr>
                        <a:t>Élevée</a:t>
                      </a:r>
                      <a:endParaRPr lang="fr-FR" sz="1300" dirty="0"/>
                    </a:p>
                  </a:txBody>
                  <a:tcPr>
                    <a:solidFill>
                      <a:schemeClr val="accent2"/>
                    </a:solidFill>
                  </a:tcPr>
                </a:tc>
                <a:tc>
                  <a:txBody>
                    <a:bodyPr/>
                    <a:lstStyle/>
                    <a:p>
                      <a:r>
                        <a:rPr lang="fr-FR" sz="1300" b="0" kern="1200" dirty="0">
                          <a:solidFill>
                            <a:schemeClr val="dk1"/>
                          </a:solidFill>
                          <a:effectLst/>
                        </a:rPr>
                        <a:t>Moyenne</a:t>
                      </a:r>
                      <a:endParaRPr lang="fr-FR" sz="1300" dirty="0"/>
                    </a:p>
                  </a:txBody>
                  <a:tcPr>
                    <a:solidFill>
                      <a:srgbClr val="FFC000"/>
                    </a:solidFill>
                  </a:tcPr>
                </a:tc>
                <a:tc>
                  <a:txBody>
                    <a:bodyPr/>
                    <a:lstStyle/>
                    <a:p>
                      <a:r>
                        <a:rPr lang="fr-FR" sz="1300" b="0" kern="1200" dirty="0">
                          <a:solidFill>
                            <a:schemeClr val="dk1"/>
                          </a:solidFill>
                          <a:effectLst/>
                        </a:rPr>
                        <a:t>Élevée</a:t>
                      </a:r>
                      <a:endParaRPr lang="fr-FR" sz="1300" dirty="0"/>
                    </a:p>
                  </a:txBody>
                  <a:tcPr>
                    <a:solidFill>
                      <a:schemeClr val="accent2"/>
                    </a:solidFill>
                  </a:tcPr>
                </a:tc>
                <a:tc>
                  <a:txBody>
                    <a:bodyPr/>
                    <a:lstStyle/>
                    <a:p>
                      <a:r>
                        <a:rPr lang="fr-FR" sz="1300" b="0" kern="1200" dirty="0">
                          <a:solidFill>
                            <a:schemeClr val="dk1"/>
                          </a:solidFill>
                          <a:effectLst/>
                        </a:rPr>
                        <a:t>Élevée</a:t>
                      </a:r>
                      <a:endParaRPr lang="fr-FR" sz="1300" dirty="0"/>
                    </a:p>
                  </a:txBody>
                  <a:tcPr>
                    <a:solidFill>
                      <a:schemeClr val="accent2"/>
                    </a:solidFill>
                  </a:tcPr>
                </a:tc>
                <a:tc>
                  <a:txBody>
                    <a:bodyPr/>
                    <a:lstStyle/>
                    <a:p>
                      <a:r>
                        <a:rPr lang="fr-FR" sz="1300" b="0" kern="1200" dirty="0">
                          <a:solidFill>
                            <a:schemeClr val="dk1"/>
                          </a:solidFill>
                          <a:effectLst/>
                        </a:rPr>
                        <a:t>Faible</a:t>
                      </a:r>
                      <a:endParaRPr lang="fr-FR" sz="1300" dirty="0"/>
                    </a:p>
                  </a:txBody>
                  <a:tcPr>
                    <a:solidFill>
                      <a:srgbClr val="FF0000"/>
                    </a:solidFill>
                  </a:tcPr>
                </a:tc>
                <a:tc>
                  <a:txBody>
                    <a:bodyPr/>
                    <a:lstStyle/>
                    <a:p>
                      <a:r>
                        <a:rPr lang="fr-FR" sz="1300" b="0" kern="1200" dirty="0">
                          <a:solidFill>
                            <a:schemeClr val="dk1"/>
                          </a:solidFill>
                          <a:effectLst/>
                        </a:rPr>
                        <a:t>Divers domaines</a:t>
                      </a:r>
                      <a:endParaRPr lang="fr-FR" sz="1300" dirty="0"/>
                    </a:p>
                  </a:txBody>
                  <a:tcPr/>
                </a:tc>
                <a:extLst>
                  <a:ext uri="{0D108BD9-81ED-4DB2-BD59-A6C34878D82A}">
                    <a16:rowId xmlns:a16="http://schemas.microsoft.com/office/drawing/2014/main" val="4054530864"/>
                  </a:ext>
                </a:extLst>
              </a:tr>
              <a:tr h="331305">
                <a:tc>
                  <a:txBody>
                    <a:bodyPr/>
                    <a:lstStyle/>
                    <a:p>
                      <a:r>
                        <a:rPr lang="fr-FR" sz="1300" b="0" kern="1200" dirty="0" err="1">
                          <a:solidFill>
                            <a:schemeClr val="dk1"/>
                          </a:solidFill>
                          <a:effectLst/>
                        </a:rPr>
                        <a:t>PrefixSpan</a:t>
                      </a:r>
                      <a:r>
                        <a:rPr lang="fr-FR" sz="1300" b="0" kern="1200" dirty="0">
                          <a:solidFill>
                            <a:schemeClr val="dk1"/>
                          </a:solidFill>
                          <a:effectLst/>
                        </a:rPr>
                        <a:t> </a:t>
                      </a:r>
                      <a:endParaRPr lang="fr-FR" sz="1300" dirty="0"/>
                    </a:p>
                  </a:txBody>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Moyenne </a:t>
                      </a:r>
                      <a:endParaRPr lang="fr-FR" sz="1300" dirty="0"/>
                    </a:p>
                  </a:txBody>
                  <a:tcPr>
                    <a:solidFill>
                      <a:srgbClr val="FFC000"/>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Moyenne </a:t>
                      </a:r>
                      <a:endParaRPr lang="fr-FR" sz="1300" dirty="0"/>
                    </a:p>
                  </a:txBody>
                  <a:tcPr>
                    <a:solidFill>
                      <a:srgbClr val="FFC000"/>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Élevée</a:t>
                      </a:r>
                      <a:endParaRPr lang="fr-FR" sz="1300" dirty="0"/>
                    </a:p>
                  </a:txBody>
                  <a:tcPr>
                    <a:solidFill>
                      <a:schemeClr val="accent2"/>
                    </a:solidFill>
                  </a:tcPr>
                </a:tc>
                <a:tc>
                  <a:txBody>
                    <a:bodyPr/>
                    <a:lstStyle/>
                    <a:p>
                      <a:r>
                        <a:rPr lang="fr-FR" sz="1300" b="0" kern="1200" dirty="0">
                          <a:solidFill>
                            <a:schemeClr val="dk1"/>
                          </a:solidFill>
                          <a:effectLst/>
                        </a:rPr>
                        <a:t> Faible </a:t>
                      </a:r>
                      <a:endParaRPr lang="fr-FR" sz="1300" dirty="0"/>
                    </a:p>
                  </a:txBody>
                  <a:tcPr>
                    <a:solidFill>
                      <a:srgbClr val="FF0000"/>
                    </a:solidFill>
                  </a:tcPr>
                </a:tc>
                <a:tc>
                  <a:txBody>
                    <a:bodyPr/>
                    <a:lstStyle/>
                    <a:p>
                      <a:r>
                        <a:rPr lang="fr-FR" sz="1300" b="0" kern="1200" dirty="0">
                          <a:solidFill>
                            <a:schemeClr val="dk1"/>
                          </a:solidFill>
                          <a:effectLst/>
                        </a:rPr>
                        <a:t>Divers domaines</a:t>
                      </a:r>
                      <a:endParaRPr lang="fr-FR" sz="1300" dirty="0"/>
                    </a:p>
                  </a:txBody>
                  <a:tcPr/>
                </a:tc>
                <a:extLst>
                  <a:ext uri="{0D108BD9-81ED-4DB2-BD59-A6C34878D82A}">
                    <a16:rowId xmlns:a16="http://schemas.microsoft.com/office/drawing/2014/main" val="1786465332"/>
                  </a:ext>
                </a:extLst>
              </a:tr>
              <a:tr h="450574">
                <a:tc>
                  <a:txBody>
                    <a:bodyPr/>
                    <a:lstStyle/>
                    <a:p>
                      <a:r>
                        <a:rPr lang="fr-FR" sz="1300" b="0" kern="1200" dirty="0" err="1">
                          <a:solidFill>
                            <a:schemeClr val="dk1"/>
                          </a:solidFill>
                          <a:effectLst/>
                        </a:rPr>
                        <a:t>Hidden</a:t>
                      </a:r>
                      <a:r>
                        <a:rPr lang="fr-FR" sz="1300" b="0" kern="1200" dirty="0">
                          <a:solidFill>
                            <a:schemeClr val="dk1"/>
                          </a:solidFill>
                          <a:effectLst/>
                        </a:rPr>
                        <a:t> Markov</a:t>
                      </a:r>
                      <a:endParaRPr lang="fr-FR" sz="1300" dirty="0"/>
                    </a:p>
                  </a:txBody>
                  <a:tcPr/>
                </a:tc>
                <a:tc>
                  <a:txBody>
                    <a:bodyPr/>
                    <a:lstStyle/>
                    <a:p>
                      <a:r>
                        <a:rPr lang="fr-FR" sz="1300" b="0" kern="1200" dirty="0">
                          <a:solidFill>
                            <a:schemeClr val="dk1"/>
                          </a:solidFill>
                          <a:effectLst/>
                        </a:rPr>
                        <a:t>Moyenne </a:t>
                      </a:r>
                      <a:endParaRPr lang="fr-FR" sz="1300" dirty="0"/>
                    </a:p>
                  </a:txBody>
                  <a:tcPr>
                    <a:solidFill>
                      <a:srgbClr val="FFC000"/>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Moyenne </a:t>
                      </a:r>
                      <a:endParaRPr lang="fr-FR" sz="1300" dirty="0"/>
                    </a:p>
                  </a:txBody>
                  <a:tcPr>
                    <a:solidFill>
                      <a:srgbClr val="FFC000"/>
                    </a:solidFill>
                  </a:tcPr>
                </a:tc>
                <a:tc>
                  <a:txBody>
                    <a:bodyPr/>
                    <a:lstStyle/>
                    <a:p>
                      <a:r>
                        <a:rPr lang="fr-FR" sz="1300" b="0" kern="1200" dirty="0">
                          <a:solidFill>
                            <a:schemeClr val="dk1"/>
                          </a:solidFill>
                          <a:effectLst/>
                        </a:rPr>
                        <a:t>Moyenne </a:t>
                      </a:r>
                      <a:endParaRPr lang="fr-FR" sz="1300" dirty="0"/>
                    </a:p>
                  </a:txBody>
                  <a:tcPr>
                    <a:solidFill>
                      <a:srgbClr val="FFC000"/>
                    </a:solidFill>
                  </a:tcPr>
                </a:tc>
                <a:tc>
                  <a:txBody>
                    <a:bodyPr/>
                    <a:lstStyle/>
                    <a:p>
                      <a:r>
                        <a:rPr lang="fr-FR" sz="1300" b="0" kern="1200" dirty="0">
                          <a:solidFill>
                            <a:schemeClr val="dk1"/>
                          </a:solidFill>
                          <a:effectLst/>
                        </a:rPr>
                        <a:t>Moyenne </a:t>
                      </a:r>
                      <a:endParaRPr lang="fr-FR" sz="1300" dirty="0"/>
                    </a:p>
                  </a:txBody>
                  <a:tcPr>
                    <a:solidFill>
                      <a:srgbClr val="FFC000"/>
                    </a:solidFill>
                  </a:tcPr>
                </a:tc>
                <a:tc>
                  <a:txBody>
                    <a:bodyPr/>
                    <a:lstStyle/>
                    <a:p>
                      <a:r>
                        <a:rPr lang="fr-FR" sz="1300" b="0" kern="1200" dirty="0">
                          <a:solidFill>
                            <a:schemeClr val="dk1"/>
                          </a:solidFill>
                          <a:effectLst/>
                        </a:rPr>
                        <a:t>Moyenne </a:t>
                      </a:r>
                      <a:endParaRPr lang="fr-FR" sz="1300" dirty="0"/>
                    </a:p>
                  </a:txBody>
                  <a:tcPr>
                    <a:solidFill>
                      <a:srgbClr val="FFC000"/>
                    </a:solidFill>
                  </a:tcPr>
                </a:tc>
                <a:tc>
                  <a:txBody>
                    <a:bodyPr/>
                    <a:lstStyle/>
                    <a:p>
                      <a:r>
                        <a:rPr lang="fr-FR" sz="1300" b="0" kern="1200" dirty="0">
                          <a:solidFill>
                            <a:schemeClr val="dk1"/>
                          </a:solidFill>
                          <a:effectLst/>
                        </a:rPr>
                        <a:t>Moyenne</a:t>
                      </a:r>
                      <a:endParaRPr lang="fr-FR" sz="1300" dirty="0"/>
                    </a:p>
                  </a:txBody>
                  <a:tcPr>
                    <a:solidFill>
                      <a:srgbClr val="FFC000"/>
                    </a:solidFill>
                  </a:tcPr>
                </a:tc>
                <a:tc>
                  <a:txBody>
                    <a:bodyPr/>
                    <a:lstStyle/>
                    <a:p>
                      <a:r>
                        <a:rPr lang="fr-FR" sz="1300" b="0" kern="1200" dirty="0">
                          <a:solidFill>
                            <a:schemeClr val="dk1"/>
                          </a:solidFill>
                          <a:effectLst/>
                        </a:rPr>
                        <a:t>Divers domaines</a:t>
                      </a:r>
                      <a:endParaRPr lang="fr-FR" sz="1300" dirty="0"/>
                    </a:p>
                  </a:txBody>
                  <a:tcPr/>
                </a:tc>
                <a:extLst>
                  <a:ext uri="{0D108BD9-81ED-4DB2-BD59-A6C34878D82A}">
                    <a16:rowId xmlns:a16="http://schemas.microsoft.com/office/drawing/2014/main" val="3113903207"/>
                  </a:ext>
                </a:extLst>
              </a:tr>
              <a:tr h="351182">
                <a:tc>
                  <a:txBody>
                    <a:bodyPr/>
                    <a:lstStyle/>
                    <a:p>
                      <a:r>
                        <a:rPr lang="fr-FR" sz="1300" b="0" kern="1200" dirty="0">
                          <a:solidFill>
                            <a:schemeClr val="dk1"/>
                          </a:solidFill>
                          <a:effectLst/>
                        </a:rPr>
                        <a:t>LSTM</a:t>
                      </a:r>
                      <a:endParaRPr lang="fr-FR" sz="1300" dirty="0"/>
                    </a:p>
                  </a:txBody>
                  <a:tcPr/>
                </a:tc>
                <a:tc>
                  <a:txBody>
                    <a:bodyPr/>
                    <a:lstStyle/>
                    <a:p>
                      <a:r>
                        <a:rPr lang="fr-FR" sz="1300" b="0" kern="1200" dirty="0">
                          <a:solidFill>
                            <a:schemeClr val="dk1"/>
                          </a:solidFill>
                          <a:effectLst/>
                        </a:rPr>
                        <a:t>Faible </a:t>
                      </a:r>
                      <a:endParaRPr lang="fr-FR" sz="1300" dirty="0"/>
                    </a:p>
                  </a:txBody>
                  <a:tcPr>
                    <a:solidFill>
                      <a:srgbClr val="FF0000"/>
                    </a:solidFill>
                  </a:tcPr>
                </a:tc>
                <a:tc>
                  <a:txBody>
                    <a:bodyPr/>
                    <a:lstStyle/>
                    <a:p>
                      <a:r>
                        <a:rPr lang="fr-FR" sz="1300" b="0" kern="1200" dirty="0">
                          <a:solidFill>
                            <a:schemeClr val="dk1"/>
                          </a:solidFill>
                          <a:effectLst/>
                        </a:rPr>
                        <a:t>Moyenne</a:t>
                      </a:r>
                      <a:endParaRPr lang="fr-FR" sz="1300" dirty="0"/>
                    </a:p>
                  </a:txBody>
                  <a:tcPr>
                    <a:solidFill>
                      <a:srgbClr val="FFC000"/>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Moyenne </a:t>
                      </a:r>
                      <a:endParaRPr lang="fr-FR" sz="1300" dirty="0"/>
                    </a:p>
                  </a:txBody>
                  <a:tcPr>
                    <a:solidFill>
                      <a:srgbClr val="FFC000"/>
                    </a:solidFill>
                  </a:tcPr>
                </a:tc>
                <a:tc>
                  <a:txBody>
                    <a:bodyPr/>
                    <a:lstStyle/>
                    <a:p>
                      <a:r>
                        <a:rPr lang="fr-FR" sz="1300" b="0" kern="1200" dirty="0">
                          <a:solidFill>
                            <a:schemeClr val="dk1"/>
                          </a:solidFill>
                          <a:effectLst/>
                        </a:rPr>
                        <a:t>Moyenne </a:t>
                      </a:r>
                      <a:endParaRPr lang="fr-FR" sz="1300" dirty="0"/>
                    </a:p>
                  </a:txBody>
                  <a:tcPr>
                    <a:solidFill>
                      <a:srgbClr val="FFC000"/>
                    </a:solidFill>
                  </a:tcPr>
                </a:tc>
                <a:tc>
                  <a:txBody>
                    <a:bodyPr/>
                    <a:lstStyle/>
                    <a:p>
                      <a:r>
                        <a:rPr lang="fr-FR" sz="1300" b="0" kern="1200" dirty="0">
                          <a:solidFill>
                            <a:schemeClr val="dk1"/>
                          </a:solidFill>
                          <a:effectLst/>
                        </a:rPr>
                        <a:t>Moyenne</a:t>
                      </a:r>
                      <a:endParaRPr lang="fr-FR" sz="1300" dirty="0"/>
                    </a:p>
                  </a:txBody>
                  <a:tcPr>
                    <a:solidFill>
                      <a:srgbClr val="FFC000"/>
                    </a:solidFill>
                  </a:tcPr>
                </a:tc>
                <a:tc>
                  <a:txBody>
                    <a:bodyPr/>
                    <a:lstStyle/>
                    <a:p>
                      <a:r>
                        <a:rPr lang="fr-FR" sz="1300" b="0" kern="1200" dirty="0">
                          <a:solidFill>
                            <a:schemeClr val="dk1"/>
                          </a:solidFill>
                          <a:effectLst/>
                        </a:rPr>
                        <a:t> Élevée </a:t>
                      </a:r>
                      <a:endParaRPr lang="fr-FR" sz="1300" dirty="0"/>
                    </a:p>
                  </a:txBody>
                  <a:tcPr>
                    <a:solidFill>
                      <a:schemeClr val="accent2"/>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Divers domaines</a:t>
                      </a:r>
                      <a:endParaRPr lang="fr-FR" sz="1300" dirty="0"/>
                    </a:p>
                  </a:txBody>
                  <a:tcPr/>
                </a:tc>
                <a:extLst>
                  <a:ext uri="{0D108BD9-81ED-4DB2-BD59-A6C34878D82A}">
                    <a16:rowId xmlns:a16="http://schemas.microsoft.com/office/drawing/2014/main" val="2594562016"/>
                  </a:ext>
                </a:extLst>
              </a:tr>
              <a:tr h="371061">
                <a:tc>
                  <a:txBody>
                    <a:bodyPr/>
                    <a:lstStyle/>
                    <a:p>
                      <a:r>
                        <a:rPr lang="fr-FR" sz="1300" b="0" kern="1200" dirty="0" err="1">
                          <a:solidFill>
                            <a:schemeClr val="dk1"/>
                          </a:solidFill>
                          <a:effectLst/>
                        </a:rPr>
                        <a:t>Autoencoders</a:t>
                      </a:r>
                      <a:r>
                        <a:rPr lang="fr-FR" sz="1300" b="0" kern="1200" dirty="0">
                          <a:solidFill>
                            <a:schemeClr val="dk1"/>
                          </a:solidFill>
                          <a:effectLst/>
                        </a:rPr>
                        <a:t> </a:t>
                      </a:r>
                      <a:endParaRPr lang="fr-FR" sz="1300" dirty="0"/>
                    </a:p>
                  </a:txBody>
                  <a:tcPr/>
                </a:tc>
                <a:tc>
                  <a:txBody>
                    <a:bodyPr/>
                    <a:lstStyle/>
                    <a:p>
                      <a:r>
                        <a:rPr lang="fr-FR" sz="1300" b="0" kern="1200" dirty="0">
                          <a:solidFill>
                            <a:schemeClr val="dk1"/>
                          </a:solidFill>
                          <a:effectLst/>
                        </a:rPr>
                        <a:t>Faible </a:t>
                      </a:r>
                      <a:endParaRPr lang="fr-FR" sz="1300" dirty="0"/>
                    </a:p>
                  </a:txBody>
                  <a:tcPr>
                    <a:solidFill>
                      <a:srgbClr val="FF0000"/>
                    </a:solidFill>
                  </a:tcPr>
                </a:tc>
                <a:tc>
                  <a:txBody>
                    <a:bodyPr/>
                    <a:lstStyle/>
                    <a:p>
                      <a:r>
                        <a:rPr lang="fr-FR" sz="1300" b="0" kern="1200" dirty="0">
                          <a:solidFill>
                            <a:schemeClr val="dk1"/>
                          </a:solidFill>
                          <a:effectLst/>
                        </a:rPr>
                        <a:t>Moyenne </a:t>
                      </a:r>
                      <a:endParaRPr lang="fr-FR" sz="1300" dirty="0"/>
                    </a:p>
                  </a:txBody>
                  <a:tcPr>
                    <a:solidFill>
                      <a:srgbClr val="FFC000"/>
                    </a:solidFill>
                  </a:tcPr>
                </a:tc>
                <a:tc>
                  <a:txBody>
                    <a:bodyPr/>
                    <a:lstStyle/>
                    <a:p>
                      <a:r>
                        <a:rPr lang="fr-FR" sz="1300" b="0" kern="1200" dirty="0">
                          <a:solidFill>
                            <a:schemeClr val="dk1"/>
                          </a:solidFill>
                          <a:effectLst/>
                        </a:rPr>
                        <a:t>Moyenne </a:t>
                      </a:r>
                      <a:endParaRPr lang="fr-FR" sz="1300" dirty="0"/>
                    </a:p>
                  </a:txBody>
                  <a:tcPr>
                    <a:solidFill>
                      <a:srgbClr val="FFC000"/>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Moyenne</a:t>
                      </a:r>
                      <a:endParaRPr lang="fr-FR" sz="1300" dirty="0"/>
                    </a:p>
                  </a:txBody>
                  <a:tcPr>
                    <a:solidFill>
                      <a:srgbClr val="FFC000"/>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Moyenne </a:t>
                      </a:r>
                      <a:endParaRPr lang="fr-FR" sz="1300" dirty="0"/>
                    </a:p>
                  </a:txBody>
                  <a:tcPr>
                    <a:solidFill>
                      <a:srgbClr val="FFC000"/>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Divers domaines</a:t>
                      </a:r>
                      <a:endParaRPr lang="fr-FR" sz="1300" dirty="0"/>
                    </a:p>
                  </a:txBody>
                  <a:tcPr/>
                </a:tc>
                <a:extLst>
                  <a:ext uri="{0D108BD9-81ED-4DB2-BD59-A6C34878D82A}">
                    <a16:rowId xmlns:a16="http://schemas.microsoft.com/office/drawing/2014/main" val="2047119208"/>
                  </a:ext>
                </a:extLst>
              </a:tr>
              <a:tr h="503583">
                <a:tc>
                  <a:txBody>
                    <a:bodyPr/>
                    <a:lstStyle/>
                    <a:p>
                      <a:r>
                        <a:rPr lang="fr-FR" sz="1300" b="0" kern="1200" dirty="0">
                          <a:solidFill>
                            <a:schemeClr val="dk1"/>
                          </a:solidFill>
                          <a:effectLst/>
                        </a:rPr>
                        <a:t>Transformers </a:t>
                      </a:r>
                      <a:endParaRPr lang="fr-FR" sz="1300" dirty="0"/>
                    </a:p>
                  </a:txBody>
                  <a:tcPr/>
                </a:tc>
                <a:tc>
                  <a:txBody>
                    <a:bodyPr/>
                    <a:lstStyle/>
                    <a:p>
                      <a:r>
                        <a:rPr lang="fr-FR" sz="1300" b="0" kern="1200" dirty="0">
                          <a:solidFill>
                            <a:schemeClr val="dk1"/>
                          </a:solidFill>
                          <a:effectLst/>
                        </a:rPr>
                        <a:t>Faible </a:t>
                      </a:r>
                      <a:endParaRPr lang="fr-FR" sz="1300" dirty="0"/>
                    </a:p>
                  </a:txBody>
                  <a:tcPr>
                    <a:solidFill>
                      <a:srgbClr val="FF0000"/>
                    </a:solidFill>
                  </a:tcPr>
                </a:tc>
                <a:tc>
                  <a:txBody>
                    <a:bodyPr/>
                    <a:lstStyle/>
                    <a:p>
                      <a:r>
                        <a:rPr lang="fr-FR" sz="1300" b="0" kern="1200" dirty="0">
                          <a:solidFill>
                            <a:schemeClr val="dk1"/>
                          </a:solidFill>
                          <a:effectLst/>
                        </a:rPr>
                        <a:t>Moyenne</a:t>
                      </a:r>
                      <a:endParaRPr lang="fr-FR" sz="1300" dirty="0"/>
                    </a:p>
                  </a:txBody>
                  <a:tcPr>
                    <a:solidFill>
                      <a:srgbClr val="FFC000"/>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Moyenne </a:t>
                      </a:r>
                      <a:endParaRPr lang="fr-FR" sz="1300" dirty="0"/>
                    </a:p>
                  </a:txBody>
                  <a:tcPr>
                    <a:solidFill>
                      <a:srgbClr val="FFC000"/>
                    </a:solidFill>
                  </a:tcPr>
                </a:tc>
                <a:tc>
                  <a:txBody>
                    <a:bodyPr/>
                    <a:lstStyle/>
                    <a:p>
                      <a:r>
                        <a:rPr lang="fr-FR" sz="1300" b="0" kern="1200" dirty="0">
                          <a:solidFill>
                            <a:schemeClr val="dk1"/>
                          </a:solidFill>
                          <a:effectLst/>
                        </a:rPr>
                        <a:t>Moyenne</a:t>
                      </a:r>
                      <a:endParaRPr lang="fr-FR" sz="1300" dirty="0"/>
                    </a:p>
                  </a:txBody>
                  <a:tcPr>
                    <a:solidFill>
                      <a:srgbClr val="FFC000"/>
                    </a:solidFill>
                  </a:tcPr>
                </a:tc>
                <a:tc>
                  <a:txBody>
                    <a:bodyPr/>
                    <a:lstStyle/>
                    <a:p>
                      <a:r>
                        <a:rPr lang="fr-FR" sz="1300" b="0" kern="1200" dirty="0">
                          <a:solidFill>
                            <a:schemeClr val="dk1"/>
                          </a:solidFill>
                          <a:effectLst/>
                        </a:rPr>
                        <a:t>Élevée</a:t>
                      </a:r>
                      <a:endParaRPr lang="fr-FR" sz="1300" dirty="0"/>
                    </a:p>
                  </a:txBody>
                  <a:tcPr>
                    <a:solidFill>
                      <a:schemeClr val="accent2"/>
                    </a:solidFill>
                  </a:tcPr>
                </a:tc>
                <a:tc>
                  <a:txBody>
                    <a:bodyPr/>
                    <a:lstStyle/>
                    <a:p>
                      <a:r>
                        <a:rPr lang="fr-FR" sz="1300" b="0" kern="1200" dirty="0">
                          <a:solidFill>
                            <a:schemeClr val="dk1"/>
                          </a:solidFill>
                          <a:effectLst/>
                        </a:rPr>
                        <a:t> Élevée</a:t>
                      </a:r>
                      <a:endParaRPr lang="fr-FR" sz="1300" dirty="0"/>
                    </a:p>
                  </a:txBody>
                  <a:tcPr>
                    <a:solidFill>
                      <a:schemeClr val="accent2"/>
                    </a:solidFill>
                  </a:tcPr>
                </a:tc>
                <a:tc>
                  <a:txBody>
                    <a:bodyPr/>
                    <a:lstStyle/>
                    <a:p>
                      <a:r>
                        <a:rPr lang="fr-FR" sz="1300" b="0" kern="1200" dirty="0">
                          <a:solidFill>
                            <a:schemeClr val="dk1"/>
                          </a:solidFill>
                          <a:effectLst/>
                        </a:rPr>
                        <a:t> Élevée</a:t>
                      </a:r>
                      <a:endParaRPr lang="fr-FR" sz="1300" dirty="0"/>
                    </a:p>
                  </a:txBody>
                  <a:tcPr>
                    <a:solidFill>
                      <a:schemeClr val="accent2"/>
                    </a:solidFill>
                  </a:tcPr>
                </a:tc>
                <a:tc>
                  <a:txBody>
                    <a:bodyPr/>
                    <a:lstStyle/>
                    <a:p>
                      <a:r>
                        <a:rPr lang="fr-FR" sz="1300" b="0" kern="1200" dirty="0">
                          <a:solidFill>
                            <a:schemeClr val="dk1"/>
                          </a:solidFill>
                          <a:effectLst/>
                        </a:rPr>
                        <a:t>Traitement du langage naturel</a:t>
                      </a:r>
                      <a:endParaRPr lang="fr-FR" sz="1300" dirty="0"/>
                    </a:p>
                  </a:txBody>
                  <a:tcPr/>
                </a:tc>
                <a:extLst>
                  <a:ext uri="{0D108BD9-81ED-4DB2-BD59-A6C34878D82A}">
                    <a16:rowId xmlns:a16="http://schemas.microsoft.com/office/drawing/2014/main" val="1990334104"/>
                  </a:ext>
                </a:extLst>
              </a:tr>
              <a:tr h="344556">
                <a:tc>
                  <a:txBody>
                    <a:bodyPr/>
                    <a:lstStyle/>
                    <a:p>
                      <a:r>
                        <a:rPr lang="fr-FR" sz="1300" b="0" kern="1200" dirty="0">
                          <a:solidFill>
                            <a:schemeClr val="dk1"/>
                          </a:solidFill>
                          <a:effectLst/>
                        </a:rPr>
                        <a:t>Apriori </a:t>
                      </a:r>
                      <a:endParaRPr lang="fr-FR" sz="1300" dirty="0"/>
                    </a:p>
                  </a:txBody>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Faible </a:t>
                      </a:r>
                      <a:endParaRPr lang="fr-FR" sz="1300" dirty="0"/>
                    </a:p>
                  </a:txBody>
                  <a:tcPr>
                    <a:solidFill>
                      <a:srgbClr val="FF0000"/>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Élevée </a:t>
                      </a:r>
                      <a:endParaRPr lang="fr-FR" sz="1300" dirty="0"/>
                    </a:p>
                  </a:txBody>
                  <a:tcPr>
                    <a:solidFill>
                      <a:srgbClr val="FF0000"/>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Divers domaines</a:t>
                      </a:r>
                      <a:endParaRPr lang="fr-FR" sz="1300" dirty="0"/>
                    </a:p>
                  </a:txBody>
                  <a:tcPr/>
                </a:tc>
                <a:extLst>
                  <a:ext uri="{0D108BD9-81ED-4DB2-BD59-A6C34878D82A}">
                    <a16:rowId xmlns:a16="http://schemas.microsoft.com/office/drawing/2014/main" val="3601197484"/>
                  </a:ext>
                </a:extLst>
              </a:tr>
              <a:tr h="502995">
                <a:tc>
                  <a:txBody>
                    <a:bodyPr/>
                    <a:lstStyle/>
                    <a:p>
                      <a:r>
                        <a:rPr lang="fr-FR" sz="1300" b="0" kern="1200" dirty="0">
                          <a:solidFill>
                            <a:schemeClr val="dk1"/>
                          </a:solidFill>
                          <a:effectLst/>
                        </a:rPr>
                        <a:t>P-</a:t>
                      </a:r>
                      <a:r>
                        <a:rPr lang="fr-FR" sz="1300" b="0" kern="1200" dirty="0" err="1">
                          <a:solidFill>
                            <a:schemeClr val="dk1"/>
                          </a:solidFill>
                          <a:effectLst/>
                        </a:rPr>
                        <a:t>Growth</a:t>
                      </a:r>
                      <a:endParaRPr lang="fr-FR" sz="1300" dirty="0"/>
                    </a:p>
                  </a:txBody>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Faible </a:t>
                      </a:r>
                      <a:endParaRPr lang="fr-FR" sz="1300" dirty="0"/>
                    </a:p>
                  </a:txBody>
                  <a:tcPr>
                    <a:solidFill>
                      <a:srgbClr val="FF0000"/>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Élevée </a:t>
                      </a:r>
                      <a:endParaRPr lang="fr-FR" sz="1300" dirty="0"/>
                    </a:p>
                  </a:txBody>
                  <a:tcPr>
                    <a:solidFill>
                      <a:srgbClr val="FF0000"/>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Élevée </a:t>
                      </a:r>
                      <a:endParaRPr lang="fr-FR" sz="1300" dirty="0"/>
                    </a:p>
                  </a:txBody>
                  <a:tcPr>
                    <a:solidFill>
                      <a:schemeClr val="accent2"/>
                    </a:solidFill>
                  </a:tcPr>
                </a:tc>
                <a:tc>
                  <a:txBody>
                    <a:bodyPr/>
                    <a:lstStyle/>
                    <a:p>
                      <a:r>
                        <a:rPr lang="fr-FR" sz="1300" b="0" kern="1200" dirty="0">
                          <a:solidFill>
                            <a:schemeClr val="dk1"/>
                          </a:solidFill>
                          <a:effectLst/>
                        </a:rPr>
                        <a:t>Divers domaines</a:t>
                      </a:r>
                      <a:endParaRPr lang="fr-FR" sz="1300" dirty="0"/>
                    </a:p>
                  </a:txBody>
                  <a:tcPr/>
                </a:tc>
                <a:extLst>
                  <a:ext uri="{0D108BD9-81ED-4DB2-BD59-A6C34878D82A}">
                    <a16:rowId xmlns:a16="http://schemas.microsoft.com/office/drawing/2014/main" val="2907267098"/>
                  </a:ext>
                </a:extLst>
              </a:tr>
              <a:tr h="502995">
                <a:tc>
                  <a:txBody>
                    <a:bodyPr/>
                    <a:lstStyle/>
                    <a:p>
                      <a:r>
                        <a:rPr lang="fr-FR" sz="1300" b="0" i="0" kern="1200" dirty="0">
                          <a:solidFill>
                            <a:schemeClr val="dk1"/>
                          </a:solidFill>
                          <a:effectLst/>
                          <a:latin typeface="+mn-lt"/>
                          <a:ea typeface="+mn-ea"/>
                          <a:cs typeface="+mn-cs"/>
                        </a:rPr>
                        <a:t>Eclat </a:t>
                      </a:r>
                      <a:endParaRPr lang="fr-FR" sz="1300" dirty="0"/>
                    </a:p>
                  </a:txBody>
                  <a:tcPr/>
                </a:tc>
                <a:tc>
                  <a:txBody>
                    <a:bodyPr/>
                    <a:lstStyle/>
                    <a:p>
                      <a:r>
                        <a:rPr lang="fr-FR" sz="1300" b="0" i="0" kern="1200" dirty="0">
                          <a:solidFill>
                            <a:schemeClr val="dk1"/>
                          </a:solidFill>
                          <a:effectLst/>
                          <a:latin typeface="+mn-lt"/>
                          <a:ea typeface="+mn-ea"/>
                          <a:cs typeface="+mn-cs"/>
                        </a:rPr>
                        <a:t>Élevée </a:t>
                      </a:r>
                      <a:endParaRPr lang="fr-FR" sz="1300" dirty="0"/>
                    </a:p>
                  </a:txBody>
                  <a:tcPr>
                    <a:solidFill>
                      <a:schemeClr val="accent2"/>
                    </a:solidFill>
                  </a:tcPr>
                </a:tc>
                <a:tc>
                  <a:txBody>
                    <a:bodyPr/>
                    <a:lstStyle/>
                    <a:p>
                      <a:r>
                        <a:rPr lang="fr-FR" sz="1300" b="0" i="0" kern="1200" dirty="0">
                          <a:solidFill>
                            <a:schemeClr val="dk1"/>
                          </a:solidFill>
                          <a:effectLst/>
                          <a:latin typeface="+mn-lt"/>
                          <a:ea typeface="+mn-ea"/>
                          <a:cs typeface="+mn-cs"/>
                        </a:rPr>
                        <a:t>Élevée </a:t>
                      </a:r>
                      <a:endParaRPr lang="fr-FR" sz="1300" dirty="0"/>
                    </a:p>
                  </a:txBody>
                  <a:tcPr>
                    <a:solidFill>
                      <a:schemeClr val="accent2"/>
                    </a:solidFill>
                  </a:tcPr>
                </a:tc>
                <a:tc>
                  <a:txBody>
                    <a:bodyPr/>
                    <a:lstStyle/>
                    <a:p>
                      <a:r>
                        <a:rPr lang="fr-FR" sz="1300" b="0" i="0" kern="1200" dirty="0">
                          <a:solidFill>
                            <a:schemeClr val="dk1"/>
                          </a:solidFill>
                          <a:effectLst/>
                          <a:latin typeface="+mn-lt"/>
                          <a:ea typeface="+mn-ea"/>
                          <a:cs typeface="+mn-cs"/>
                        </a:rPr>
                        <a:t>Faible </a:t>
                      </a:r>
                      <a:endParaRPr lang="fr-FR" sz="1300" dirty="0"/>
                    </a:p>
                  </a:txBody>
                  <a:tcPr>
                    <a:solidFill>
                      <a:srgbClr val="FF0000"/>
                    </a:solidFill>
                  </a:tcPr>
                </a:tc>
                <a:tc>
                  <a:txBody>
                    <a:bodyPr/>
                    <a:lstStyle/>
                    <a:p>
                      <a:r>
                        <a:rPr lang="fr-FR" sz="1300" b="0" i="0" kern="1200" dirty="0">
                          <a:solidFill>
                            <a:schemeClr val="dk1"/>
                          </a:solidFill>
                          <a:effectLst/>
                          <a:latin typeface="+mn-lt"/>
                          <a:ea typeface="+mn-ea"/>
                          <a:cs typeface="+mn-cs"/>
                        </a:rPr>
                        <a:t>Élevée</a:t>
                      </a:r>
                      <a:endParaRPr lang="fr-FR" sz="1300" dirty="0"/>
                    </a:p>
                  </a:txBody>
                  <a:tcPr>
                    <a:solidFill>
                      <a:schemeClr val="accent2"/>
                    </a:solidFill>
                  </a:tcPr>
                </a:tc>
                <a:tc>
                  <a:txBody>
                    <a:bodyPr/>
                    <a:lstStyle/>
                    <a:p>
                      <a:r>
                        <a:rPr lang="fr-FR" sz="1300" b="0" i="0" kern="1200" dirty="0">
                          <a:solidFill>
                            <a:schemeClr val="dk1"/>
                          </a:solidFill>
                          <a:effectLst/>
                          <a:latin typeface="+mn-lt"/>
                          <a:ea typeface="+mn-ea"/>
                          <a:cs typeface="+mn-cs"/>
                        </a:rPr>
                        <a:t>Élevée </a:t>
                      </a:r>
                      <a:endParaRPr lang="fr-FR" sz="1300" dirty="0"/>
                    </a:p>
                  </a:txBody>
                  <a:tcPr>
                    <a:solidFill>
                      <a:srgbClr val="FF0000"/>
                    </a:solidFill>
                  </a:tcPr>
                </a:tc>
                <a:tc>
                  <a:txBody>
                    <a:bodyPr/>
                    <a:lstStyle/>
                    <a:p>
                      <a:r>
                        <a:rPr lang="fr-FR" sz="1300" b="0" i="0" kern="1200" dirty="0">
                          <a:solidFill>
                            <a:schemeClr val="dk1"/>
                          </a:solidFill>
                          <a:effectLst/>
                          <a:latin typeface="+mn-lt"/>
                          <a:ea typeface="+mn-ea"/>
                          <a:cs typeface="+mn-cs"/>
                        </a:rPr>
                        <a:t>Élevée </a:t>
                      </a:r>
                      <a:endParaRPr lang="fr-FR" sz="1300" dirty="0"/>
                    </a:p>
                  </a:txBody>
                  <a:tcPr>
                    <a:solidFill>
                      <a:schemeClr val="accent2"/>
                    </a:solidFill>
                  </a:tcPr>
                </a:tc>
                <a:tc>
                  <a:txBody>
                    <a:bodyPr/>
                    <a:lstStyle/>
                    <a:p>
                      <a:r>
                        <a:rPr lang="fr-FR" sz="1300" b="0" i="0" kern="1200" dirty="0">
                          <a:solidFill>
                            <a:schemeClr val="dk1"/>
                          </a:solidFill>
                          <a:effectLst/>
                          <a:latin typeface="+mn-lt"/>
                          <a:ea typeface="+mn-ea"/>
                          <a:cs typeface="+mn-cs"/>
                        </a:rPr>
                        <a:t>Élevée</a:t>
                      </a:r>
                      <a:endParaRPr lang="fr-FR" sz="1300" dirty="0"/>
                    </a:p>
                  </a:txBody>
                  <a:tcPr>
                    <a:solidFill>
                      <a:schemeClr val="accent2"/>
                    </a:solidFill>
                  </a:tcPr>
                </a:tc>
                <a:tc>
                  <a:txBody>
                    <a:bodyPr/>
                    <a:lstStyle/>
                    <a:p>
                      <a:r>
                        <a:rPr lang="fr-FR" sz="1300" b="0" i="0" kern="1200" dirty="0">
                          <a:solidFill>
                            <a:schemeClr val="dk1"/>
                          </a:solidFill>
                          <a:effectLst/>
                          <a:latin typeface="+mn-lt"/>
                          <a:ea typeface="+mn-ea"/>
                          <a:cs typeface="+mn-cs"/>
                        </a:rPr>
                        <a:t>Élevée </a:t>
                      </a:r>
                      <a:endParaRPr lang="fr-FR" sz="1300" dirty="0"/>
                    </a:p>
                  </a:txBody>
                  <a:tcPr>
                    <a:solidFill>
                      <a:schemeClr val="accent2"/>
                    </a:solidFill>
                  </a:tcPr>
                </a:tc>
                <a:tc>
                  <a:txBody>
                    <a:bodyPr/>
                    <a:lstStyle/>
                    <a:p>
                      <a:r>
                        <a:rPr lang="fr-FR" sz="1300" b="0" i="0" kern="1200" dirty="0">
                          <a:solidFill>
                            <a:schemeClr val="dk1"/>
                          </a:solidFill>
                          <a:effectLst/>
                          <a:latin typeface="+mn-lt"/>
                          <a:ea typeface="+mn-ea"/>
                          <a:cs typeface="+mn-cs"/>
                        </a:rPr>
                        <a:t>Divers domaines</a:t>
                      </a:r>
                      <a:endParaRPr lang="fr-FR" sz="1300" dirty="0"/>
                    </a:p>
                  </a:txBody>
                  <a:tcPr/>
                </a:tc>
                <a:extLst>
                  <a:ext uri="{0D108BD9-81ED-4DB2-BD59-A6C34878D82A}">
                    <a16:rowId xmlns:a16="http://schemas.microsoft.com/office/drawing/2014/main" val="2897793868"/>
                  </a:ext>
                </a:extLst>
              </a:tr>
            </a:tbl>
          </a:graphicData>
        </a:graphic>
      </p:graphicFrame>
    </p:spTree>
    <p:extLst>
      <p:ext uri="{BB962C8B-B14F-4D97-AF65-F5344CB8AC3E}">
        <p14:creationId xmlns:p14="http://schemas.microsoft.com/office/powerpoint/2010/main" val="2125626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C20F30B-578A-905F-72C2-A2AB1EA62668}"/>
              </a:ext>
            </a:extLst>
          </p:cNvPr>
          <p:cNvSpPr txBox="1"/>
          <p:nvPr/>
        </p:nvSpPr>
        <p:spPr>
          <a:xfrm>
            <a:off x="940905" y="952884"/>
            <a:ext cx="9011478" cy="646331"/>
          </a:xfrm>
          <a:prstGeom prst="rect">
            <a:avLst/>
          </a:prstGeom>
          <a:noFill/>
        </p:spPr>
        <p:txBody>
          <a:bodyPr wrap="square" rtlCol="0">
            <a:spAutoFit/>
          </a:bodyPr>
          <a:lstStyle/>
          <a:p>
            <a:r>
              <a:rPr lang="en-US" b="1"/>
              <a:t>Usual recommendation systems are implemented through:
</a:t>
            </a:r>
            <a:endParaRPr lang="fr-FR" b="1" dirty="0"/>
          </a:p>
        </p:txBody>
      </p:sp>
      <p:sp>
        <p:nvSpPr>
          <p:cNvPr id="3" name="ZoneTexte 2">
            <a:extLst>
              <a:ext uri="{FF2B5EF4-FFF2-40B4-BE49-F238E27FC236}">
                <a16:creationId xmlns:a16="http://schemas.microsoft.com/office/drawing/2014/main" id="{7E282AE6-D8FF-D82E-5DC9-6BE1C7720107}"/>
              </a:ext>
            </a:extLst>
          </p:cNvPr>
          <p:cNvSpPr txBox="1"/>
          <p:nvPr/>
        </p:nvSpPr>
        <p:spPr>
          <a:xfrm>
            <a:off x="940905" y="1470990"/>
            <a:ext cx="9210261" cy="3416320"/>
          </a:xfrm>
          <a:prstGeom prst="rect">
            <a:avLst/>
          </a:prstGeom>
          <a:noFill/>
        </p:spPr>
        <p:txBody>
          <a:bodyPr wrap="square" rtlCol="0">
            <a:spAutoFit/>
          </a:bodyPr>
          <a:lstStyle/>
          <a:p>
            <a:pPr marL="285750" indent="-285750">
              <a:buFont typeface="Arial" panose="020B0604020202020204" pitchFamily="34" charset="0"/>
              <a:buChar char="•"/>
            </a:pPr>
            <a:r>
              <a:rPr lang="en-US">
                <a:latin typeface="+mj-lt"/>
              </a:rPr>
              <a:t>Collaborative filtering algorithm:
User-based: searching for similar users to recommend products
product-based: searches for similar products to recommend to the user
Content-based filtering algorithm: uses the characteristics or attributes of the products themselves to make recommendations
Factorization matrix: consists of decomposing a data matrix into two factor matrices, one for users and one for elements, in order to represent the interactions between them (Acceleration of calculations/Elimination of noise or redundant data)
RNN (Recursive Neural Network)
Real-time data processing
Hybrid approaches: combining several algorithms
</a:t>
            </a:r>
            <a:endParaRPr lang="fr-FR" dirty="0">
              <a:latin typeface="+mj-lt"/>
            </a:endParaRPr>
          </a:p>
        </p:txBody>
      </p:sp>
      <p:sp>
        <p:nvSpPr>
          <p:cNvPr id="4" name="ZoneTexte 3">
            <a:extLst>
              <a:ext uri="{FF2B5EF4-FFF2-40B4-BE49-F238E27FC236}">
                <a16:creationId xmlns:a16="http://schemas.microsoft.com/office/drawing/2014/main" id="{EED7EC3F-4B59-528D-7D2C-E7FDE61DC02C}"/>
              </a:ext>
            </a:extLst>
          </p:cNvPr>
          <p:cNvSpPr txBox="1"/>
          <p:nvPr/>
        </p:nvSpPr>
        <p:spPr>
          <a:xfrm>
            <a:off x="26505" y="31698"/>
            <a:ext cx="11224590" cy="461665"/>
          </a:xfrm>
          <a:prstGeom prst="rect">
            <a:avLst/>
          </a:prstGeom>
          <a:noFill/>
        </p:spPr>
        <p:txBody>
          <a:bodyPr wrap="square" rtlCol="0">
            <a:spAutoFit/>
          </a:bodyPr>
          <a:lstStyle/>
          <a:p>
            <a:pPr marL="457200" indent="-457200">
              <a:buFont typeface="+mj-lt"/>
              <a:buAutoNum type="arabicPeriod"/>
            </a:pPr>
            <a:r>
              <a:rPr lang="en-US" sz="2400" b="1" dirty="0">
                <a:latin typeface="+mj-lt"/>
              </a:rPr>
              <a:t>Algorithms/techniques used in common recommendation systems</a:t>
            </a:r>
            <a:endParaRPr lang="fr-FR" sz="2400" b="1" dirty="0"/>
          </a:p>
        </p:txBody>
      </p:sp>
    </p:spTree>
    <p:extLst>
      <p:ext uri="{BB962C8B-B14F-4D97-AF65-F5344CB8AC3E}">
        <p14:creationId xmlns:p14="http://schemas.microsoft.com/office/powerpoint/2010/main" val="260308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01EE28-E99C-1D56-A0A3-649FA1534AA9}"/>
              </a:ext>
            </a:extLst>
          </p:cNvPr>
          <p:cNvSpPr>
            <a:spLocks noGrp="1"/>
          </p:cNvSpPr>
          <p:nvPr>
            <p:ph type="title" idx="4294967295"/>
          </p:nvPr>
        </p:nvSpPr>
        <p:spPr>
          <a:xfrm>
            <a:off x="808382" y="465828"/>
            <a:ext cx="9601200" cy="1303337"/>
          </a:xfrm>
        </p:spPr>
        <p:txBody>
          <a:bodyPr>
            <a:normAutofit fontScale="90000"/>
          </a:bodyPr>
          <a:lstStyle/>
          <a:p>
            <a:r>
              <a:rPr lang="fr-FR"/>
              <a:t>2 . Example  
</a:t>
            </a:r>
            <a:endParaRPr lang="fr-FR" dirty="0"/>
          </a:p>
        </p:txBody>
      </p:sp>
      <p:sp>
        <p:nvSpPr>
          <p:cNvPr id="3" name="Espace réservé du texte 2">
            <a:extLst>
              <a:ext uri="{FF2B5EF4-FFF2-40B4-BE49-F238E27FC236}">
                <a16:creationId xmlns:a16="http://schemas.microsoft.com/office/drawing/2014/main" id="{7C0E85FC-C8C3-C4E2-4E98-35EDDCCB5DDF}"/>
              </a:ext>
            </a:extLst>
          </p:cNvPr>
          <p:cNvSpPr>
            <a:spLocks noGrp="1"/>
          </p:cNvSpPr>
          <p:nvPr>
            <p:ph type="body" idx="4294967295"/>
          </p:nvPr>
        </p:nvSpPr>
        <p:spPr>
          <a:xfrm>
            <a:off x="808379" y="1588432"/>
            <a:ext cx="5141848" cy="439151"/>
          </a:xfrm>
          <a:noFill/>
          <a:ln>
            <a:solidFill>
              <a:schemeClr val="accent1"/>
            </a:solidFill>
          </a:ln>
        </p:spPr>
        <p:txBody>
          <a:bodyPr>
            <a:normAutofit lnSpcReduction="10000"/>
          </a:bodyPr>
          <a:lstStyle/>
          <a:p>
            <a:r>
              <a:rPr lang="fr-FR" dirty="0"/>
              <a:t>Amazon</a:t>
            </a:r>
          </a:p>
        </p:txBody>
      </p:sp>
      <p:sp>
        <p:nvSpPr>
          <p:cNvPr id="4" name="Espace réservé du contenu 3">
            <a:extLst>
              <a:ext uri="{FF2B5EF4-FFF2-40B4-BE49-F238E27FC236}">
                <a16:creationId xmlns:a16="http://schemas.microsoft.com/office/drawing/2014/main" id="{03B55E11-8117-A268-7917-014109C85265}"/>
              </a:ext>
            </a:extLst>
          </p:cNvPr>
          <p:cNvSpPr>
            <a:spLocks noGrp="1"/>
          </p:cNvSpPr>
          <p:nvPr>
            <p:ph sz="half" idx="4294967295"/>
          </p:nvPr>
        </p:nvSpPr>
        <p:spPr>
          <a:xfrm>
            <a:off x="808379" y="2164694"/>
            <a:ext cx="5141847" cy="3984315"/>
          </a:xfrm>
          <a:ln>
            <a:solidFill>
              <a:schemeClr val="accent1"/>
            </a:solidFill>
          </a:ln>
        </p:spPr>
        <p:txBody>
          <a:bodyPr>
            <a:normAutofit fontScale="55000" lnSpcReduction="20000"/>
          </a:bodyPr>
          <a:lstStyle/>
          <a:p>
            <a:pPr>
              <a:buFont typeface="Arial" panose="020B0604020202020204" pitchFamily="34" charset="0"/>
              <a:buChar char="•"/>
            </a:pPr>
            <a:r>
              <a:rPr lang="fr-FR">
                <a:solidFill>
                  <a:schemeClr val="tx1"/>
                </a:solidFill>
                <a:latin typeface="+mj-lt"/>
              </a:rPr>
              <a:t>Collaborative user-based filtering
Collaborative product-based filtering 
Content-based filtering algorithm:
Factorization matrix 
Recurrent neural networks (RNNs) for sequential recommendations
Association Rule Mining
Deep neural networks for click-through rate prediction (CTR)
Near real-time recommendation generation
A/B testing and experimentation
Contextual factors
Feedback loop
A9/A10 (reference to specific algorithms used in recommender systems)
Source https://www.baeldung.com/cs/amazon-recommendation-system#hybrid-approaches
</a:t>
            </a:r>
            <a:endParaRPr lang="fr-FR" b="1" dirty="0">
              <a:solidFill>
                <a:schemeClr val="tx1"/>
              </a:solidFill>
              <a:latin typeface="+mj-lt"/>
            </a:endParaRPr>
          </a:p>
        </p:txBody>
      </p:sp>
      <p:sp>
        <p:nvSpPr>
          <p:cNvPr id="5" name="Espace réservé du texte 4">
            <a:extLst>
              <a:ext uri="{FF2B5EF4-FFF2-40B4-BE49-F238E27FC236}">
                <a16:creationId xmlns:a16="http://schemas.microsoft.com/office/drawing/2014/main" id="{AFD9F6F0-2ED1-EBF2-262C-EFD0F701E174}"/>
              </a:ext>
            </a:extLst>
          </p:cNvPr>
          <p:cNvSpPr>
            <a:spLocks noGrp="1"/>
          </p:cNvSpPr>
          <p:nvPr>
            <p:ph type="body" sz="quarter" idx="4294967295"/>
          </p:nvPr>
        </p:nvSpPr>
        <p:spPr>
          <a:xfrm>
            <a:off x="6095997" y="1584568"/>
            <a:ext cx="5287621" cy="439151"/>
          </a:xfrm>
          <a:ln>
            <a:solidFill>
              <a:schemeClr val="accent1"/>
            </a:solidFill>
          </a:ln>
        </p:spPr>
        <p:txBody>
          <a:bodyPr>
            <a:normAutofit lnSpcReduction="10000"/>
          </a:bodyPr>
          <a:lstStyle/>
          <a:p>
            <a:r>
              <a:rPr lang="fr-FR" dirty="0"/>
              <a:t>YouTube</a:t>
            </a:r>
          </a:p>
        </p:txBody>
      </p:sp>
      <p:sp>
        <p:nvSpPr>
          <p:cNvPr id="7" name="ZoneTexte 6">
            <a:extLst>
              <a:ext uri="{FF2B5EF4-FFF2-40B4-BE49-F238E27FC236}">
                <a16:creationId xmlns:a16="http://schemas.microsoft.com/office/drawing/2014/main" id="{D10ABA02-7F39-EE56-5DFF-8BD1977272F3}"/>
              </a:ext>
            </a:extLst>
          </p:cNvPr>
          <p:cNvSpPr txBox="1"/>
          <p:nvPr/>
        </p:nvSpPr>
        <p:spPr>
          <a:xfrm>
            <a:off x="6095997" y="2168558"/>
            <a:ext cx="5406890" cy="4031873"/>
          </a:xfrm>
          <a:prstGeom prst="rect">
            <a:avLst/>
          </a:prstGeom>
          <a:noFill/>
          <a:ln>
            <a:solidFill>
              <a:schemeClr val="accent1"/>
            </a:solidFill>
          </a:ln>
        </p:spPr>
        <p:txBody>
          <a:bodyPr wrap="square" rtlCol="0">
            <a:spAutoFit/>
          </a:bodyPr>
          <a:lstStyle/>
          <a:p>
            <a:r>
              <a:rPr lang="en-US" sz="1600">
                <a:latin typeface="+mj-lt"/>
              </a:rPr>
              <a:t>consists of two neural networks:
Candidate generation network: provide extensive customization with high accuracy (collaborative filtering - factorization techniques - softmax classifier)
Ranking network: distinguishes relative importance among candidates with high coverage (deep neural network with logistic regression)
The efficiency of the algorithm or model is determined through A/B testing
The architecture of the model is inspired by "bag of words" language models
Article published by google: https://static.googleusercontent.com/media/research.google.com/fr//pubs/archive/45530.pdf
</a:t>
            </a:r>
            <a:endParaRPr lang="fr-FR" sz="1600" b="1" dirty="0">
              <a:latin typeface="+mj-lt"/>
            </a:endParaRPr>
          </a:p>
        </p:txBody>
      </p:sp>
    </p:spTree>
    <p:extLst>
      <p:ext uri="{BB962C8B-B14F-4D97-AF65-F5344CB8AC3E}">
        <p14:creationId xmlns:p14="http://schemas.microsoft.com/office/powerpoint/2010/main" val="124969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4A0D835-967B-15BF-07EA-569261D6F0EF}"/>
              </a:ext>
            </a:extLst>
          </p:cNvPr>
          <p:cNvSpPr txBox="1"/>
          <p:nvPr/>
        </p:nvSpPr>
        <p:spPr>
          <a:xfrm>
            <a:off x="636104" y="1419785"/>
            <a:ext cx="10336696" cy="646331"/>
          </a:xfrm>
          <a:prstGeom prst="rect">
            <a:avLst/>
          </a:prstGeom>
          <a:noFill/>
        </p:spPr>
        <p:txBody>
          <a:bodyPr wrap="square" rtlCol="0">
            <a:spAutoFit/>
          </a:bodyPr>
          <a:lstStyle/>
          <a:p>
            <a:r>
              <a:rPr lang="en-US">
                <a:latin typeface="+mj-lt"/>
              </a:rPr>
              <a:t>Our approach is to extract patterns that allow us to extract the user classes that are useful in the recommendation.
</a:t>
            </a:r>
            <a:endParaRPr lang="fr-FR" dirty="0">
              <a:latin typeface="+mj-lt"/>
            </a:endParaRPr>
          </a:p>
        </p:txBody>
      </p:sp>
      <p:sp>
        <p:nvSpPr>
          <p:cNvPr id="3" name="ZoneTexte 2">
            <a:extLst>
              <a:ext uri="{FF2B5EF4-FFF2-40B4-BE49-F238E27FC236}">
                <a16:creationId xmlns:a16="http://schemas.microsoft.com/office/drawing/2014/main" id="{1C6EB11B-F37C-A943-162D-2BF955D0B89B}"/>
              </a:ext>
            </a:extLst>
          </p:cNvPr>
          <p:cNvSpPr txBox="1"/>
          <p:nvPr/>
        </p:nvSpPr>
        <p:spPr>
          <a:xfrm>
            <a:off x="927652" y="2149013"/>
            <a:ext cx="10336696" cy="646331"/>
          </a:xfrm>
          <a:prstGeom prst="rect">
            <a:avLst/>
          </a:prstGeom>
          <a:noFill/>
        </p:spPr>
        <p:txBody>
          <a:bodyPr wrap="square" rtlCol="0">
            <a:spAutoFit/>
          </a:bodyPr>
          <a:lstStyle/>
          <a:p>
            <a:pPr marL="285750" indent="-285750">
              <a:buFont typeface="Symbol" panose="05050102010706020507" pitchFamily="18" charset="2"/>
              <a:buChar char="Þ"/>
            </a:pPr>
            <a:r>
              <a:rPr lang="en-US" dirty="0"/>
              <a:t>Focus in research on pattern mining algorithms – knowledge discovery – emotion mining
</a:t>
            </a:r>
            <a:endParaRPr lang="fr-FR" dirty="0"/>
          </a:p>
        </p:txBody>
      </p:sp>
      <p:sp>
        <p:nvSpPr>
          <p:cNvPr id="4" name="ZoneTexte 3">
            <a:extLst>
              <a:ext uri="{FF2B5EF4-FFF2-40B4-BE49-F238E27FC236}">
                <a16:creationId xmlns:a16="http://schemas.microsoft.com/office/drawing/2014/main" id="{851525E6-3159-4B93-DE42-D7E0509F546D}"/>
              </a:ext>
            </a:extLst>
          </p:cNvPr>
          <p:cNvSpPr txBox="1"/>
          <p:nvPr/>
        </p:nvSpPr>
        <p:spPr>
          <a:xfrm>
            <a:off x="940904" y="2961139"/>
            <a:ext cx="10031896"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mj-lt"/>
              </a:rPr>
              <a:t>Knowledge mining </a:t>
            </a:r>
            <a:r>
              <a:rPr lang="en-US" dirty="0">
                <a:latin typeface="+mj-lt"/>
              </a:rPr>
              <a:t>is the process of extracting interesting patterns and applying those patterns to specific areas of interest. =&gt; broader process that encompasses pattern mining</a:t>
            </a:r>
            <a:r>
              <a:rPr lang="en-US" b="1" dirty="0">
                <a:latin typeface="+mj-lt"/>
              </a:rPr>
              <a:t>
Pattern mining is a</a:t>
            </a:r>
            <a:r>
              <a:rPr lang="en-US" dirty="0">
                <a:latin typeface="+mj-lt"/>
              </a:rPr>
              <a:t> process of discovering recurring patterns and meaningful relationships in data. Pattern mining algorithms identify hidden structures and patterns, allowing useful insights and trends to be deduced.</a:t>
            </a:r>
            <a:r>
              <a:rPr lang="en-US" b="1" dirty="0">
                <a:latin typeface="+mj-lt"/>
              </a:rPr>
              <a:t>
Emotion Mining: </a:t>
            </a:r>
            <a:r>
              <a:rPr lang="en-US" dirty="0">
                <a:latin typeface="+mj-lt"/>
              </a:rPr>
              <a:t>This is an area of research that aims to extract and analyze emotions expressed by users in a given context.</a:t>
            </a:r>
            <a:endParaRPr lang="fr-FR" dirty="0">
              <a:latin typeface="+mj-lt"/>
            </a:endParaRPr>
          </a:p>
        </p:txBody>
      </p:sp>
      <p:sp>
        <p:nvSpPr>
          <p:cNvPr id="5" name="ZoneTexte 4">
            <a:extLst>
              <a:ext uri="{FF2B5EF4-FFF2-40B4-BE49-F238E27FC236}">
                <a16:creationId xmlns:a16="http://schemas.microsoft.com/office/drawing/2014/main" id="{C1790362-9BF6-8472-064A-7894BEC4EBDC}"/>
              </a:ext>
            </a:extLst>
          </p:cNvPr>
          <p:cNvSpPr txBox="1"/>
          <p:nvPr/>
        </p:nvSpPr>
        <p:spPr>
          <a:xfrm>
            <a:off x="781879" y="782890"/>
            <a:ext cx="11039060" cy="830997"/>
          </a:xfrm>
          <a:prstGeom prst="rect">
            <a:avLst/>
          </a:prstGeom>
          <a:noFill/>
        </p:spPr>
        <p:txBody>
          <a:bodyPr wrap="square" rtlCol="0">
            <a:spAutoFit/>
          </a:bodyPr>
          <a:lstStyle/>
          <a:p>
            <a:r>
              <a:rPr lang="en-US" sz="2400" b="1">
                <a:latin typeface="+mj-lt"/>
              </a:rPr>
              <a:t>3 . Research aligned with our interests and requirements.
</a:t>
            </a:r>
            <a:endParaRPr lang="fr-FR" sz="2400" b="1" dirty="0">
              <a:latin typeface="+mj-lt"/>
            </a:endParaRPr>
          </a:p>
        </p:txBody>
      </p:sp>
    </p:spTree>
    <p:extLst>
      <p:ext uri="{BB962C8B-B14F-4D97-AF65-F5344CB8AC3E}">
        <p14:creationId xmlns:p14="http://schemas.microsoft.com/office/powerpoint/2010/main" val="391800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Mining. - ppt video online télécharger">
            <a:extLst>
              <a:ext uri="{FF2B5EF4-FFF2-40B4-BE49-F238E27FC236}">
                <a16:creationId xmlns:a16="http://schemas.microsoft.com/office/drawing/2014/main" id="{E80C58E0-AFCD-C229-4D77-5D9A52BB3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94" y="778565"/>
            <a:ext cx="6838122" cy="5128592"/>
          </a:xfrm>
          <a:prstGeom prst="rect">
            <a:avLst/>
          </a:prstGeom>
          <a:noFill/>
          <a:extLst>
            <a:ext uri="{909E8E84-426E-40DD-AFC4-6F175D3DCCD1}">
              <a14:hiddenFill xmlns:a14="http://schemas.microsoft.com/office/drawing/2010/main">
                <a:solidFill>
                  <a:srgbClr val="FFFFFF"/>
                </a:solidFill>
              </a14:hiddenFill>
            </a:ext>
          </a:extLst>
        </p:spPr>
      </p:pic>
      <p:sp>
        <p:nvSpPr>
          <p:cNvPr id="3" name="Ellipse 2">
            <a:extLst>
              <a:ext uri="{FF2B5EF4-FFF2-40B4-BE49-F238E27FC236}">
                <a16:creationId xmlns:a16="http://schemas.microsoft.com/office/drawing/2014/main" id="{61B5556F-E8F6-77FC-83C8-F302EA9D0886}"/>
              </a:ext>
            </a:extLst>
          </p:cNvPr>
          <p:cNvSpPr/>
          <p:nvPr/>
        </p:nvSpPr>
        <p:spPr>
          <a:xfrm>
            <a:off x="271668" y="708991"/>
            <a:ext cx="7957932" cy="575807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C0CB9AD8-2ADA-1AA1-8112-4B22F48E94A2}"/>
              </a:ext>
            </a:extLst>
          </p:cNvPr>
          <p:cNvSpPr txBox="1"/>
          <p:nvPr/>
        </p:nvSpPr>
        <p:spPr>
          <a:xfrm>
            <a:off x="3338689" y="5817777"/>
            <a:ext cx="2048318" cy="369332"/>
          </a:xfrm>
          <a:prstGeom prst="rect">
            <a:avLst/>
          </a:prstGeom>
          <a:noFill/>
        </p:spPr>
        <p:txBody>
          <a:bodyPr wrap="none" rtlCol="0">
            <a:spAutoFit/>
          </a:bodyPr>
          <a:lstStyle/>
          <a:p>
            <a:r>
              <a:rPr lang="fr-FR" b="1" dirty="0" err="1"/>
              <a:t>Knowledge</a:t>
            </a:r>
            <a:r>
              <a:rPr lang="fr-FR" b="1" dirty="0"/>
              <a:t> </a:t>
            </a:r>
            <a:r>
              <a:rPr lang="fr-FR" b="1" dirty="0" err="1"/>
              <a:t>mining</a:t>
            </a:r>
            <a:endParaRPr lang="fr-FR" b="1" dirty="0"/>
          </a:p>
        </p:txBody>
      </p:sp>
      <p:sp>
        <p:nvSpPr>
          <p:cNvPr id="5" name="ZoneTexte 4">
            <a:extLst>
              <a:ext uri="{FF2B5EF4-FFF2-40B4-BE49-F238E27FC236}">
                <a16:creationId xmlns:a16="http://schemas.microsoft.com/office/drawing/2014/main" id="{35B6C527-1CEA-70A0-DF56-81D17E4C0C04}"/>
              </a:ext>
            </a:extLst>
          </p:cNvPr>
          <p:cNvSpPr txBox="1"/>
          <p:nvPr/>
        </p:nvSpPr>
        <p:spPr>
          <a:xfrm>
            <a:off x="2997875" y="2093844"/>
            <a:ext cx="1696278" cy="369332"/>
          </a:xfrm>
          <a:prstGeom prst="rect">
            <a:avLst/>
          </a:prstGeom>
          <a:noFill/>
        </p:spPr>
        <p:txBody>
          <a:bodyPr wrap="square" rtlCol="0">
            <a:spAutoFit/>
          </a:bodyPr>
          <a:lstStyle/>
          <a:p>
            <a:r>
              <a:rPr lang="fr-FR" b="1" dirty="0"/>
              <a:t>Pattern </a:t>
            </a:r>
            <a:r>
              <a:rPr lang="fr-FR" b="1" dirty="0" err="1"/>
              <a:t>mining</a:t>
            </a:r>
            <a:endParaRPr lang="fr-FR" b="1" dirty="0"/>
          </a:p>
        </p:txBody>
      </p:sp>
      <p:sp>
        <p:nvSpPr>
          <p:cNvPr id="6" name="Ellipse 5">
            <a:extLst>
              <a:ext uri="{FF2B5EF4-FFF2-40B4-BE49-F238E27FC236}">
                <a16:creationId xmlns:a16="http://schemas.microsoft.com/office/drawing/2014/main" id="{484E3002-37B9-9A0F-43B9-2FF60EA6D79B}"/>
              </a:ext>
            </a:extLst>
          </p:cNvPr>
          <p:cNvSpPr/>
          <p:nvPr/>
        </p:nvSpPr>
        <p:spPr>
          <a:xfrm rot="1513100">
            <a:off x="2508556" y="2277851"/>
            <a:ext cx="4307605" cy="98615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Ellipse 6">
            <a:extLst>
              <a:ext uri="{FF2B5EF4-FFF2-40B4-BE49-F238E27FC236}">
                <a16:creationId xmlns:a16="http://schemas.microsoft.com/office/drawing/2014/main" id="{3F79E972-367A-F135-555D-738CC54A1B25}"/>
              </a:ext>
            </a:extLst>
          </p:cNvPr>
          <p:cNvSpPr/>
          <p:nvPr/>
        </p:nvSpPr>
        <p:spPr>
          <a:xfrm>
            <a:off x="8436823" y="1407177"/>
            <a:ext cx="2257681" cy="202182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2702E95-5AE8-6EE2-4041-A8AC86F59062}"/>
              </a:ext>
            </a:extLst>
          </p:cNvPr>
          <p:cNvSpPr txBox="1"/>
          <p:nvPr/>
        </p:nvSpPr>
        <p:spPr>
          <a:xfrm>
            <a:off x="9060638" y="2093843"/>
            <a:ext cx="1010049" cy="646331"/>
          </a:xfrm>
          <a:prstGeom prst="rect">
            <a:avLst/>
          </a:prstGeom>
          <a:noFill/>
        </p:spPr>
        <p:txBody>
          <a:bodyPr wrap="square" rtlCol="0">
            <a:spAutoFit/>
          </a:bodyPr>
          <a:lstStyle/>
          <a:p>
            <a:r>
              <a:rPr lang="fr-FR" dirty="0"/>
              <a:t>Emotion </a:t>
            </a:r>
            <a:r>
              <a:rPr lang="fr-FR" dirty="0" err="1"/>
              <a:t>mining</a:t>
            </a:r>
            <a:endParaRPr lang="fr-FR" dirty="0"/>
          </a:p>
        </p:txBody>
      </p:sp>
      <p:sp>
        <p:nvSpPr>
          <p:cNvPr id="9" name="ZoneTexte 8">
            <a:extLst>
              <a:ext uri="{FF2B5EF4-FFF2-40B4-BE49-F238E27FC236}">
                <a16:creationId xmlns:a16="http://schemas.microsoft.com/office/drawing/2014/main" id="{CDDD2E55-F07F-E905-90A5-5DDCBDF70F85}"/>
              </a:ext>
            </a:extLst>
          </p:cNvPr>
          <p:cNvSpPr txBox="1"/>
          <p:nvPr/>
        </p:nvSpPr>
        <p:spPr>
          <a:xfrm>
            <a:off x="8485980" y="3426840"/>
            <a:ext cx="2513324" cy="646331"/>
          </a:xfrm>
          <a:prstGeom prst="rect">
            <a:avLst/>
          </a:prstGeom>
          <a:noFill/>
        </p:spPr>
        <p:txBody>
          <a:bodyPr wrap="square" rtlCol="0">
            <a:spAutoFit/>
          </a:bodyPr>
          <a:lstStyle/>
          <a:p>
            <a:r>
              <a:rPr lang="fr-FR" b="1"/>
              <a:t>Our center of interest 
</a:t>
            </a:r>
            <a:endParaRPr lang="fr-FR" b="1" dirty="0"/>
          </a:p>
        </p:txBody>
      </p:sp>
    </p:spTree>
    <p:extLst>
      <p:ext uri="{BB962C8B-B14F-4D97-AF65-F5344CB8AC3E}">
        <p14:creationId xmlns:p14="http://schemas.microsoft.com/office/powerpoint/2010/main" val="56558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1240C03-648F-39CE-D86F-BAB38E322515}"/>
              </a:ext>
            </a:extLst>
          </p:cNvPr>
          <p:cNvSpPr>
            <a:spLocks noGrp="1"/>
          </p:cNvSpPr>
          <p:nvPr>
            <p:ph idx="4294967295"/>
          </p:nvPr>
        </p:nvSpPr>
        <p:spPr>
          <a:xfrm>
            <a:off x="781878" y="1764065"/>
            <a:ext cx="5314122" cy="3139320"/>
          </a:xfrm>
          <a:ln>
            <a:solidFill>
              <a:schemeClr val="accent1"/>
            </a:solidFill>
          </a:ln>
        </p:spPr>
        <p:txBody>
          <a:bodyPr>
            <a:noAutofit/>
          </a:bodyPr>
          <a:lstStyle/>
          <a:p>
            <a:r>
              <a:rPr lang="fr-FR" sz="1800" dirty="0" err="1">
                <a:solidFill>
                  <a:schemeClr val="tx1"/>
                </a:solidFill>
                <a:latin typeface="+mj-lt"/>
              </a:rPr>
              <a:t>Sequential</a:t>
            </a:r>
            <a:r>
              <a:rPr lang="fr-FR" sz="1800" dirty="0">
                <a:solidFill>
                  <a:schemeClr val="tx1"/>
                </a:solidFill>
                <a:latin typeface="+mj-lt"/>
              </a:rPr>
              <a:t> Pattern </a:t>
            </a:r>
            <a:r>
              <a:rPr lang="fr-FR" sz="1800" dirty="0" err="1">
                <a:solidFill>
                  <a:schemeClr val="tx1"/>
                </a:solidFill>
                <a:latin typeface="+mj-lt"/>
              </a:rPr>
              <a:t>mining</a:t>
            </a:r>
            <a:r>
              <a:rPr lang="fr-FR" sz="1800" dirty="0">
                <a:solidFill>
                  <a:schemeClr val="tx1"/>
                </a:solidFill>
                <a:latin typeface="+mj-lt"/>
              </a:rPr>
              <a:t> </a:t>
            </a:r>
            <a:r>
              <a:rPr lang="fr-FR" sz="1800" dirty="0" err="1">
                <a:solidFill>
                  <a:schemeClr val="tx1"/>
                </a:solidFill>
                <a:latin typeface="+mj-lt"/>
              </a:rPr>
              <a:t>algorithms</a:t>
            </a:r>
            <a:r>
              <a:rPr lang="fr-FR" sz="1800" dirty="0">
                <a:solidFill>
                  <a:schemeClr val="tx1"/>
                </a:solidFill>
                <a:latin typeface="+mj-lt"/>
              </a:rPr>
              <a:t> : 
GSP (</a:t>
            </a:r>
            <a:r>
              <a:rPr lang="fr-FR" sz="1800" dirty="0" err="1">
                <a:solidFill>
                  <a:schemeClr val="tx1"/>
                </a:solidFill>
                <a:latin typeface="+mj-lt"/>
              </a:rPr>
              <a:t>Generalized</a:t>
            </a:r>
            <a:r>
              <a:rPr lang="fr-FR" sz="1800" dirty="0">
                <a:solidFill>
                  <a:schemeClr val="tx1"/>
                </a:solidFill>
                <a:latin typeface="+mj-lt"/>
              </a:rPr>
              <a:t> </a:t>
            </a:r>
            <a:r>
              <a:rPr lang="fr-FR" sz="1800" dirty="0" err="1">
                <a:solidFill>
                  <a:schemeClr val="tx1"/>
                </a:solidFill>
                <a:latin typeface="+mj-lt"/>
              </a:rPr>
              <a:t>Sequential</a:t>
            </a:r>
            <a:r>
              <a:rPr lang="fr-FR" sz="1800" dirty="0">
                <a:solidFill>
                  <a:schemeClr val="tx1"/>
                </a:solidFill>
                <a:latin typeface="+mj-lt"/>
              </a:rPr>
              <a:t> Pattern Mining)
SPADE (</a:t>
            </a:r>
            <a:r>
              <a:rPr lang="fr-FR" sz="1800" dirty="0" err="1">
                <a:solidFill>
                  <a:schemeClr val="tx1"/>
                </a:solidFill>
                <a:latin typeface="+mj-lt"/>
              </a:rPr>
              <a:t>Sequential</a:t>
            </a:r>
            <a:r>
              <a:rPr lang="fr-FR" sz="1800" dirty="0">
                <a:solidFill>
                  <a:schemeClr val="tx1"/>
                </a:solidFill>
                <a:latin typeface="+mj-lt"/>
              </a:rPr>
              <a:t> Pattern Discovery </a:t>
            </a:r>
            <a:r>
              <a:rPr lang="fr-FR" sz="1800" dirty="0" err="1">
                <a:solidFill>
                  <a:schemeClr val="tx1"/>
                </a:solidFill>
                <a:latin typeface="+mj-lt"/>
              </a:rPr>
              <a:t>using</a:t>
            </a:r>
            <a:r>
              <a:rPr lang="fr-FR" sz="1800" dirty="0">
                <a:solidFill>
                  <a:schemeClr val="tx1"/>
                </a:solidFill>
                <a:latin typeface="+mj-lt"/>
              </a:rPr>
              <a:t> Equivalence Class)
Non-Apriori </a:t>
            </a:r>
            <a:r>
              <a:rPr lang="fr-FR" sz="1800" dirty="0" err="1">
                <a:solidFill>
                  <a:schemeClr val="tx1"/>
                </a:solidFill>
                <a:latin typeface="+mj-lt"/>
              </a:rPr>
              <a:t>Based</a:t>
            </a:r>
            <a:r>
              <a:rPr lang="fr-FR" sz="1800" dirty="0">
                <a:solidFill>
                  <a:schemeClr val="tx1"/>
                </a:solidFill>
                <a:latin typeface="+mj-lt"/>
              </a:rPr>
              <a:t> </a:t>
            </a:r>
            <a:r>
              <a:rPr lang="fr-FR" sz="1800" dirty="0" err="1">
                <a:solidFill>
                  <a:schemeClr val="tx1"/>
                </a:solidFill>
                <a:latin typeface="+mj-lt"/>
              </a:rPr>
              <a:t>Algorithms</a:t>
            </a:r>
            <a:r>
              <a:rPr lang="fr-FR" sz="1800" dirty="0">
                <a:solidFill>
                  <a:schemeClr val="tx1"/>
                </a:solidFill>
                <a:latin typeface="+mj-lt"/>
              </a:rPr>
              <a:t>
</a:t>
            </a:r>
            <a:r>
              <a:rPr lang="fr-FR" sz="1800" dirty="0" err="1">
                <a:solidFill>
                  <a:schemeClr val="tx1"/>
                </a:solidFill>
                <a:latin typeface="+mj-lt"/>
              </a:rPr>
              <a:t>PrefixSpan</a:t>
            </a:r>
            <a:r>
              <a:rPr lang="fr-FR" sz="1800" dirty="0">
                <a:solidFill>
                  <a:schemeClr val="tx1"/>
                </a:solidFill>
                <a:latin typeface="+mj-lt"/>
              </a:rPr>
              <a:t> (</a:t>
            </a:r>
            <a:r>
              <a:rPr lang="fr-FR" sz="1800" dirty="0" err="1">
                <a:solidFill>
                  <a:schemeClr val="tx1"/>
                </a:solidFill>
                <a:latin typeface="+mj-lt"/>
              </a:rPr>
              <a:t>Prefix-projected</a:t>
            </a:r>
            <a:r>
              <a:rPr lang="fr-FR" sz="1800" dirty="0">
                <a:solidFill>
                  <a:schemeClr val="tx1"/>
                </a:solidFill>
                <a:latin typeface="+mj-lt"/>
              </a:rPr>
              <a:t> </a:t>
            </a:r>
            <a:r>
              <a:rPr lang="fr-FR" sz="1800" dirty="0" err="1">
                <a:solidFill>
                  <a:schemeClr val="tx1"/>
                </a:solidFill>
                <a:latin typeface="+mj-lt"/>
              </a:rPr>
              <a:t>Sequential</a:t>
            </a:r>
            <a:r>
              <a:rPr lang="fr-FR" sz="1800" dirty="0">
                <a:solidFill>
                  <a:schemeClr val="tx1"/>
                </a:solidFill>
                <a:latin typeface="+mj-lt"/>
              </a:rPr>
              <a:t> Pattern Mining) https://hevodata.com/learn/sequence-pattern-mining/
</a:t>
            </a:r>
            <a:r>
              <a:rPr lang="fr-FR" sz="1800" dirty="0" err="1">
                <a:solidFill>
                  <a:schemeClr val="tx1"/>
                </a:solidFill>
                <a:latin typeface="+mj-lt"/>
              </a:rPr>
              <a:t>Hidden</a:t>
            </a:r>
            <a:r>
              <a:rPr lang="fr-FR" sz="1800" dirty="0">
                <a:solidFill>
                  <a:schemeClr val="tx1"/>
                </a:solidFill>
                <a:latin typeface="+mj-lt"/>
              </a:rPr>
              <a:t> Markov </a:t>
            </a:r>
            <a:r>
              <a:rPr lang="fr-FR" sz="1800" dirty="0" err="1">
                <a:solidFill>
                  <a:schemeClr val="tx1"/>
                </a:solidFill>
                <a:latin typeface="+mj-lt"/>
              </a:rPr>
              <a:t>Models</a:t>
            </a:r>
            <a:r>
              <a:rPr lang="fr-FR" sz="1800" dirty="0">
                <a:solidFill>
                  <a:schemeClr val="tx1"/>
                </a:solidFill>
                <a:latin typeface="+mj-lt"/>
              </a:rPr>
              <a:t>
</a:t>
            </a:r>
          </a:p>
        </p:txBody>
      </p:sp>
      <p:sp>
        <p:nvSpPr>
          <p:cNvPr id="2" name="ZoneTexte 1">
            <a:extLst>
              <a:ext uri="{FF2B5EF4-FFF2-40B4-BE49-F238E27FC236}">
                <a16:creationId xmlns:a16="http://schemas.microsoft.com/office/drawing/2014/main" id="{FBADEC06-BB1C-B43E-E296-33A48B15D79A}"/>
              </a:ext>
            </a:extLst>
          </p:cNvPr>
          <p:cNvSpPr txBox="1"/>
          <p:nvPr/>
        </p:nvSpPr>
        <p:spPr>
          <a:xfrm>
            <a:off x="781878" y="5079903"/>
            <a:ext cx="10347348" cy="646331"/>
          </a:xfrm>
          <a:prstGeom prst="rect">
            <a:avLst/>
          </a:prstGeom>
          <a:noFill/>
          <a:ln>
            <a:solidFill>
              <a:schemeClr val="accent1"/>
            </a:solidFill>
          </a:ln>
        </p:spPr>
        <p:txBody>
          <a:bodyPr wrap="square" rtlCol="0">
            <a:spAutoFit/>
          </a:bodyPr>
          <a:lstStyle/>
          <a:p>
            <a:r>
              <a:rPr lang="en-US">
                <a:latin typeface="+mj-lt"/>
              </a:rPr>
              <a:t>=&gt; the choice among them still requires further discussion and research.
</a:t>
            </a:r>
            <a:endParaRPr lang="fr-FR" dirty="0"/>
          </a:p>
        </p:txBody>
      </p:sp>
      <p:sp>
        <p:nvSpPr>
          <p:cNvPr id="4" name="ZoneTexte 3">
            <a:extLst>
              <a:ext uri="{FF2B5EF4-FFF2-40B4-BE49-F238E27FC236}">
                <a16:creationId xmlns:a16="http://schemas.microsoft.com/office/drawing/2014/main" id="{670F7020-6E0E-909E-14C1-831E3C06CA52}"/>
              </a:ext>
            </a:extLst>
          </p:cNvPr>
          <p:cNvSpPr txBox="1"/>
          <p:nvPr/>
        </p:nvSpPr>
        <p:spPr>
          <a:xfrm>
            <a:off x="834887" y="669235"/>
            <a:ext cx="9925878" cy="646331"/>
          </a:xfrm>
          <a:prstGeom prst="rect">
            <a:avLst/>
          </a:prstGeom>
          <a:noFill/>
        </p:spPr>
        <p:txBody>
          <a:bodyPr wrap="square" rtlCol="0">
            <a:spAutoFit/>
          </a:bodyPr>
          <a:lstStyle/>
          <a:p>
            <a:r>
              <a:rPr lang="en-US">
                <a:latin typeface="+mj-lt"/>
              </a:rPr>
              <a:t>In the initial stage of my research, I found that these algorithms are relevant in our case:
</a:t>
            </a:r>
            <a:endParaRPr lang="fr-FR" dirty="0"/>
          </a:p>
        </p:txBody>
      </p:sp>
      <p:sp>
        <p:nvSpPr>
          <p:cNvPr id="5" name="ZoneTexte 4">
            <a:extLst>
              <a:ext uri="{FF2B5EF4-FFF2-40B4-BE49-F238E27FC236}">
                <a16:creationId xmlns:a16="http://schemas.microsoft.com/office/drawing/2014/main" id="{CD0ABF1E-6030-DF28-A6ED-5FDB176136C1}"/>
              </a:ext>
            </a:extLst>
          </p:cNvPr>
          <p:cNvSpPr txBox="1"/>
          <p:nvPr/>
        </p:nvSpPr>
        <p:spPr>
          <a:xfrm>
            <a:off x="6228523" y="1764065"/>
            <a:ext cx="4900703" cy="2862322"/>
          </a:xfrm>
          <a:prstGeom prst="rect">
            <a:avLst/>
          </a:prstGeom>
          <a:noFill/>
          <a:ln>
            <a:solidFill>
              <a:schemeClr val="accent1"/>
            </a:solidFill>
          </a:ln>
        </p:spPr>
        <p:txBody>
          <a:bodyPr wrap="square" rtlCol="0">
            <a:spAutoFit/>
          </a:bodyPr>
          <a:lstStyle/>
          <a:p>
            <a:pPr marL="285750" indent="-285750">
              <a:buClr>
                <a:schemeClr val="accent1"/>
              </a:buClr>
              <a:buFont typeface="Arial" panose="020B0604020202020204" pitchFamily="34" charset="0"/>
              <a:buChar char="•"/>
            </a:pPr>
            <a:r>
              <a:rPr lang="fr-FR">
                <a:latin typeface="+mj-lt"/>
              </a:rPr>
              <a:t>NN :
RNN ~ LSTM
Autoencoders
Transformers
Association Rule Mining algorithms : les plus utilisé :
Apriori Algorithm  
P-Growth Algorithm
 Eclat Algorithm
</a:t>
            </a:r>
            <a:endParaRPr lang="fr-FR" dirty="0"/>
          </a:p>
        </p:txBody>
      </p:sp>
    </p:spTree>
    <p:extLst>
      <p:ext uri="{BB962C8B-B14F-4D97-AF65-F5344CB8AC3E}">
        <p14:creationId xmlns:p14="http://schemas.microsoft.com/office/powerpoint/2010/main" val="339823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8111CEE-0420-9294-558A-2980CAC9AE63}"/>
              </a:ext>
            </a:extLst>
          </p:cNvPr>
          <p:cNvSpPr txBox="1"/>
          <p:nvPr/>
        </p:nvSpPr>
        <p:spPr>
          <a:xfrm>
            <a:off x="1152939" y="1205948"/>
            <a:ext cx="9316278" cy="3139321"/>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mj-lt"/>
              </a:rPr>
              <a:t>Ability to extract relevant patterns:</a:t>
            </a:r>
          </a:p>
          <a:p>
            <a:r>
              <a:rPr lang="en-US" dirty="0">
                <a:latin typeface="+mj-lt"/>
              </a:rPr>
              <a:t>
GSP (Generalized Sequential Pattern Mining): GSP is a well-established algorithm for extracting frequent sequential patterns from sequential data.
SPADE (Sequential Pattern Discovery using Equivalence Class): SPADE is another algorithm commonly used to discover frequent sequential patterns.
Non-</a:t>
            </a:r>
            <a:r>
              <a:rPr lang="en-US" dirty="0" err="1">
                <a:latin typeface="+mj-lt"/>
              </a:rPr>
              <a:t>Apriori</a:t>
            </a:r>
            <a:r>
              <a:rPr lang="en-US" dirty="0">
                <a:latin typeface="+mj-lt"/>
              </a:rPr>
              <a:t> Based Algorithms: These algorithms, such as </a:t>
            </a:r>
            <a:r>
              <a:rPr lang="en-US" dirty="0" err="1">
                <a:latin typeface="+mj-lt"/>
              </a:rPr>
              <a:t>PrefixSpan</a:t>
            </a:r>
            <a:r>
              <a:rPr lang="en-US" dirty="0">
                <a:latin typeface="+mj-lt"/>
              </a:rPr>
              <a:t>, are designed to extract frequent sequential patterns without using the </a:t>
            </a:r>
            <a:r>
              <a:rPr lang="en-US" dirty="0" err="1">
                <a:latin typeface="+mj-lt"/>
              </a:rPr>
              <a:t>Apriori</a:t>
            </a:r>
            <a:r>
              <a:rPr lang="en-US" dirty="0">
                <a:latin typeface="+mj-lt"/>
              </a:rPr>
              <a:t> approach.
Hidden Markov Models (HMMs): HMMs can also be used to extract sequential patterns by modeling transitions between hidden states.
</a:t>
            </a:r>
            <a:endParaRPr lang="fr-FR" dirty="0">
              <a:latin typeface="+mj-lt"/>
            </a:endParaRPr>
          </a:p>
        </p:txBody>
      </p:sp>
    </p:spTree>
    <p:extLst>
      <p:ext uri="{BB962C8B-B14F-4D97-AF65-F5344CB8AC3E}">
        <p14:creationId xmlns:p14="http://schemas.microsoft.com/office/powerpoint/2010/main" val="306005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603C57A-381F-3599-1311-A0A1007C2D70}"/>
              </a:ext>
            </a:extLst>
          </p:cNvPr>
          <p:cNvSpPr txBox="1"/>
          <p:nvPr/>
        </p:nvSpPr>
        <p:spPr>
          <a:xfrm>
            <a:off x="1272209" y="1258957"/>
            <a:ext cx="8839200" cy="2862322"/>
          </a:xfrm>
          <a:prstGeom prst="rect">
            <a:avLst/>
          </a:prstGeom>
          <a:noFill/>
        </p:spPr>
        <p:txBody>
          <a:bodyPr wrap="square" rtlCol="0">
            <a:spAutoFit/>
          </a:bodyPr>
          <a:lstStyle/>
          <a:p>
            <a:pPr marL="342900" indent="-342900">
              <a:buFont typeface="Arial" panose="020B0604020202020204" pitchFamily="34" charset="0"/>
              <a:buChar char="•"/>
            </a:pPr>
            <a:r>
              <a:rPr lang="en-US" b="1" dirty="0">
                <a:latin typeface="+mj-lt"/>
              </a:rPr>
              <a:t>Ability to capture long-term dependencies:(</a:t>
            </a:r>
            <a:r>
              <a:rPr lang="en-US" dirty="0">
                <a:latin typeface="+mj-lt"/>
              </a:rPr>
              <a:t>involves understanding patterns, relationships, or dependencies that occur over an extended period of time, rather than individual events)
RNN~LSTM: Recurrent neural networks, especially LSTMs, are designed to capture long-term dependencies in data sequences.
Hidden Markov Models (HMMs): HMMs can model long-term dependencies between hidden states using the transition structure.
Transformers: Transformers, while initially designed for natural language processing, can also capture long-term dependencies in sequences.</a:t>
            </a:r>
            <a:r>
              <a:rPr lang="en-US" b="1" dirty="0">
                <a:latin typeface="+mj-lt"/>
              </a:rPr>
              <a:t>
</a:t>
            </a:r>
            <a:endParaRPr lang="fr-FR" dirty="0">
              <a:latin typeface="+mj-lt"/>
            </a:endParaRPr>
          </a:p>
        </p:txBody>
      </p:sp>
    </p:spTree>
    <p:extLst>
      <p:ext uri="{BB962C8B-B14F-4D97-AF65-F5344CB8AC3E}">
        <p14:creationId xmlns:p14="http://schemas.microsoft.com/office/powerpoint/2010/main" val="83988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DD132AF-6066-43AD-DCAD-E6BC60115066}"/>
              </a:ext>
            </a:extLst>
          </p:cNvPr>
          <p:cNvSpPr txBox="1"/>
          <p:nvPr/>
        </p:nvSpPr>
        <p:spPr>
          <a:xfrm>
            <a:off x="1073426" y="1179443"/>
            <a:ext cx="10045148" cy="1477328"/>
          </a:xfrm>
          <a:prstGeom prst="rect">
            <a:avLst/>
          </a:prstGeom>
          <a:noFill/>
        </p:spPr>
        <p:txBody>
          <a:bodyPr wrap="square" rtlCol="0">
            <a:spAutoFit/>
          </a:bodyPr>
          <a:lstStyle/>
          <a:p>
            <a:pPr marL="285750" indent="-285750">
              <a:buFont typeface="Arial" panose="020B0604020202020204" pitchFamily="34" charset="0"/>
              <a:buChar char="•"/>
            </a:pPr>
            <a:r>
              <a:rPr lang="fr-FR" dirty="0" err="1">
                <a:latin typeface="+mj-lt"/>
              </a:rPr>
              <a:t>Scalability</a:t>
            </a:r>
            <a:r>
              <a:rPr lang="fr-FR" dirty="0">
                <a:latin typeface="+mj-lt"/>
              </a:rPr>
              <a:t>:
GSP, SPADE, Non-Apriori </a:t>
            </a:r>
            <a:r>
              <a:rPr lang="fr-FR" dirty="0" err="1">
                <a:latin typeface="+mj-lt"/>
              </a:rPr>
              <a:t>Based</a:t>
            </a:r>
            <a:r>
              <a:rPr lang="fr-FR" dirty="0">
                <a:latin typeface="+mj-lt"/>
              </a:rPr>
              <a:t> </a:t>
            </a:r>
            <a:r>
              <a:rPr lang="fr-FR" dirty="0" err="1">
                <a:latin typeface="+mj-lt"/>
              </a:rPr>
              <a:t>Algorithms</a:t>
            </a:r>
            <a:r>
              <a:rPr lang="fr-FR" dirty="0">
                <a:latin typeface="+mj-lt"/>
              </a:rPr>
              <a:t>, </a:t>
            </a:r>
            <a:r>
              <a:rPr lang="fr-FR" dirty="0" err="1">
                <a:latin typeface="+mj-lt"/>
              </a:rPr>
              <a:t>Hidden</a:t>
            </a:r>
            <a:r>
              <a:rPr lang="fr-FR" dirty="0">
                <a:latin typeface="+mj-lt"/>
              </a:rPr>
              <a:t> Markov </a:t>
            </a:r>
            <a:r>
              <a:rPr lang="fr-FR" dirty="0" err="1">
                <a:latin typeface="+mj-lt"/>
              </a:rPr>
              <a:t>Models</a:t>
            </a:r>
            <a:r>
              <a:rPr lang="fr-FR" dirty="0">
                <a:latin typeface="+mj-lt"/>
              </a:rPr>
              <a:t>: </a:t>
            </a:r>
            <a:r>
              <a:rPr lang="fr-FR" dirty="0" err="1">
                <a:latin typeface="+mj-lt"/>
              </a:rPr>
              <a:t>These</a:t>
            </a:r>
            <a:r>
              <a:rPr lang="fr-FR" dirty="0">
                <a:latin typeface="+mj-lt"/>
              </a:rPr>
              <a:t> </a:t>
            </a:r>
            <a:r>
              <a:rPr lang="fr-FR" dirty="0" err="1">
                <a:latin typeface="+mj-lt"/>
              </a:rPr>
              <a:t>algorithms</a:t>
            </a:r>
            <a:r>
              <a:rPr lang="fr-FR" dirty="0">
                <a:latin typeface="+mj-lt"/>
              </a:rPr>
              <a:t> can </a:t>
            </a:r>
            <a:r>
              <a:rPr lang="fr-FR" dirty="0" err="1">
                <a:latin typeface="+mj-lt"/>
              </a:rPr>
              <a:t>typically</a:t>
            </a:r>
            <a:r>
              <a:rPr lang="fr-FR" dirty="0">
                <a:latin typeface="+mj-lt"/>
              </a:rPr>
              <a:t> </a:t>
            </a:r>
            <a:r>
              <a:rPr lang="fr-FR" dirty="0" err="1">
                <a:latin typeface="+mj-lt"/>
              </a:rPr>
              <a:t>scale</a:t>
            </a:r>
            <a:r>
              <a:rPr lang="fr-FR" dirty="0">
                <a:latin typeface="+mj-lt"/>
              </a:rPr>
              <a:t> to process large </a:t>
            </a:r>
            <a:r>
              <a:rPr lang="fr-FR" dirty="0" err="1">
                <a:latin typeface="+mj-lt"/>
              </a:rPr>
              <a:t>amounts</a:t>
            </a:r>
            <a:r>
              <a:rPr lang="fr-FR" dirty="0">
                <a:latin typeface="+mj-lt"/>
              </a:rPr>
              <a:t> of </a:t>
            </a:r>
            <a:r>
              <a:rPr lang="fr-FR" dirty="0" err="1">
                <a:latin typeface="+mj-lt"/>
              </a:rPr>
              <a:t>sequential</a:t>
            </a:r>
            <a:r>
              <a:rPr lang="fr-FR" dirty="0">
                <a:latin typeface="+mj-lt"/>
              </a:rPr>
              <a:t> data.
RNN ~ LSTM, </a:t>
            </a:r>
            <a:r>
              <a:rPr lang="fr-FR" dirty="0" err="1">
                <a:latin typeface="+mj-lt"/>
              </a:rPr>
              <a:t>Autoencoders</a:t>
            </a:r>
            <a:r>
              <a:rPr lang="fr-FR" dirty="0">
                <a:latin typeface="+mj-lt"/>
              </a:rPr>
              <a:t>, Transformers: The </a:t>
            </a:r>
            <a:r>
              <a:rPr lang="fr-FR" dirty="0" err="1">
                <a:latin typeface="+mj-lt"/>
              </a:rPr>
              <a:t>scalability</a:t>
            </a:r>
            <a:r>
              <a:rPr lang="fr-FR" dirty="0">
                <a:latin typeface="+mj-lt"/>
              </a:rPr>
              <a:t> of </a:t>
            </a:r>
            <a:r>
              <a:rPr lang="fr-FR" dirty="0" err="1">
                <a:latin typeface="+mj-lt"/>
              </a:rPr>
              <a:t>these</a:t>
            </a:r>
            <a:r>
              <a:rPr lang="fr-FR" dirty="0">
                <a:latin typeface="+mj-lt"/>
              </a:rPr>
              <a:t> </a:t>
            </a:r>
            <a:r>
              <a:rPr lang="fr-FR" dirty="0" err="1">
                <a:latin typeface="+mj-lt"/>
              </a:rPr>
              <a:t>algorithms</a:t>
            </a:r>
            <a:r>
              <a:rPr lang="fr-FR" dirty="0">
                <a:latin typeface="+mj-lt"/>
              </a:rPr>
              <a:t> </a:t>
            </a:r>
            <a:r>
              <a:rPr lang="fr-FR" dirty="0" err="1">
                <a:latin typeface="+mj-lt"/>
              </a:rPr>
              <a:t>depends</a:t>
            </a:r>
            <a:r>
              <a:rPr lang="fr-FR" dirty="0">
                <a:latin typeface="+mj-lt"/>
              </a:rPr>
              <a:t> on </a:t>
            </a:r>
            <a:r>
              <a:rPr lang="fr-FR" dirty="0" err="1">
                <a:latin typeface="+mj-lt"/>
              </a:rPr>
              <a:t>various</a:t>
            </a:r>
            <a:r>
              <a:rPr lang="fr-FR" dirty="0">
                <a:latin typeface="+mj-lt"/>
              </a:rPr>
              <a:t> </a:t>
            </a:r>
            <a:r>
              <a:rPr lang="fr-FR" dirty="0" err="1">
                <a:latin typeface="+mj-lt"/>
              </a:rPr>
              <a:t>factors</a:t>
            </a:r>
            <a:r>
              <a:rPr lang="fr-FR" dirty="0">
                <a:latin typeface="+mj-lt"/>
              </a:rPr>
              <a:t> </a:t>
            </a:r>
            <a:r>
              <a:rPr lang="fr-FR" dirty="0" err="1">
                <a:latin typeface="+mj-lt"/>
              </a:rPr>
              <a:t>such</a:t>
            </a:r>
            <a:r>
              <a:rPr lang="fr-FR" dirty="0">
                <a:latin typeface="+mj-lt"/>
              </a:rPr>
              <a:t> as data size, model </a:t>
            </a:r>
            <a:r>
              <a:rPr lang="fr-FR" dirty="0" err="1">
                <a:latin typeface="+mj-lt"/>
              </a:rPr>
              <a:t>complexity</a:t>
            </a:r>
            <a:r>
              <a:rPr lang="fr-FR" dirty="0">
                <a:latin typeface="+mj-lt"/>
              </a:rPr>
              <a:t>, and </a:t>
            </a:r>
            <a:r>
              <a:rPr lang="fr-FR" dirty="0" err="1">
                <a:latin typeface="+mj-lt"/>
              </a:rPr>
              <a:t>available</a:t>
            </a:r>
            <a:r>
              <a:rPr lang="fr-FR" dirty="0">
                <a:latin typeface="+mj-lt"/>
              </a:rPr>
              <a:t> </a:t>
            </a:r>
            <a:r>
              <a:rPr lang="fr-FR" dirty="0" err="1">
                <a:latin typeface="+mj-lt"/>
              </a:rPr>
              <a:t>computing</a:t>
            </a:r>
            <a:r>
              <a:rPr lang="fr-FR" dirty="0">
                <a:latin typeface="+mj-lt"/>
              </a:rPr>
              <a:t> </a:t>
            </a:r>
            <a:r>
              <a:rPr lang="fr-FR" dirty="0" err="1">
                <a:latin typeface="+mj-lt"/>
              </a:rPr>
              <a:t>resources</a:t>
            </a:r>
            <a:r>
              <a:rPr lang="fr-FR" dirty="0">
                <a:latin typeface="+mj-lt"/>
              </a:rPr>
              <a:t>.</a:t>
            </a:r>
          </a:p>
        </p:txBody>
      </p:sp>
    </p:spTree>
    <p:extLst>
      <p:ext uri="{BB962C8B-B14F-4D97-AF65-F5344CB8AC3E}">
        <p14:creationId xmlns:p14="http://schemas.microsoft.com/office/powerpoint/2010/main" val="16753549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2284</TotalTime>
  <Words>1250</Words>
  <Application>Microsoft Office PowerPoint</Application>
  <PresentationFormat>Grand écran</PresentationFormat>
  <Paragraphs>149</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Garamond</vt:lpstr>
      <vt:lpstr>Söhne</vt:lpstr>
      <vt:lpstr>Symbol</vt:lpstr>
      <vt:lpstr>Organique</vt:lpstr>
      <vt:lpstr>Process for choosing classification algorithms</vt:lpstr>
      <vt:lpstr>Présentation PowerPoint</vt:lpstr>
      <vt:lpstr>2 . Example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maryem  benali</dc:creator>
  <cp:lastModifiedBy>maryem  benali</cp:lastModifiedBy>
  <cp:revision>25</cp:revision>
  <dcterms:created xsi:type="dcterms:W3CDTF">2023-07-03T16:17:32Z</dcterms:created>
  <dcterms:modified xsi:type="dcterms:W3CDTF">2023-07-31T14:40:49Z</dcterms:modified>
</cp:coreProperties>
</file>