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9" r:id="rId3"/>
    <p:sldId id="257" r:id="rId4"/>
    <p:sldId id="282" r:id="rId5"/>
    <p:sldId id="283"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5" r:id="rId20"/>
    <p:sldId id="276" r:id="rId21"/>
    <p:sldId id="273" r:id="rId22"/>
    <p:sldId id="277" r:id="rId23"/>
    <p:sldId id="278" r:id="rId24"/>
    <p:sldId id="279" r:id="rId25"/>
    <p:sldId id="280" r:id="rId26"/>
    <p:sldId id="290" r:id="rId27"/>
    <p:sldId id="258" r:id="rId28"/>
    <p:sldId id="284" r:id="rId29"/>
    <p:sldId id="285" r:id="rId30"/>
    <p:sldId id="286" r:id="rId31"/>
    <p:sldId id="287" r:id="rId32"/>
    <p:sldId id="259"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A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25B88-4CC5-7EEB-4D63-8ABDB6A7F32A}"/>
              </a:ext>
            </a:extLst>
          </p:cNvPr>
          <p:cNvSpPr>
            <a:spLocks noGrp="1"/>
          </p:cNvSpPr>
          <p:nvPr>
            <p:ph type="ctrTitle"/>
          </p:nvPr>
        </p:nvSpPr>
        <p:spPr/>
        <p:txBody>
          <a:bodyPr/>
          <a:lstStyle/>
          <a:p>
            <a:r>
              <a:rPr lang="fr-FR" dirty="0"/>
              <a:t>Pre-</a:t>
            </a:r>
            <a:r>
              <a:rPr lang="fr-FR" dirty="0" err="1"/>
              <a:t>processing</a:t>
            </a:r>
            <a:r>
              <a:rPr lang="fr-FR" dirty="0"/>
              <a:t> phase</a:t>
            </a:r>
          </a:p>
        </p:txBody>
      </p:sp>
      <p:sp>
        <p:nvSpPr>
          <p:cNvPr id="3" name="Sous-titre 2">
            <a:extLst>
              <a:ext uri="{FF2B5EF4-FFF2-40B4-BE49-F238E27FC236}">
                <a16:creationId xmlns:a16="http://schemas.microsoft.com/office/drawing/2014/main" id="{BD5E99FC-1BDE-3C16-D798-455A029B37E2}"/>
              </a:ext>
            </a:extLst>
          </p:cNvPr>
          <p:cNvSpPr>
            <a:spLocks noGrp="1"/>
          </p:cNvSpPr>
          <p:nvPr>
            <p:ph type="subTitle" idx="1"/>
          </p:nvPr>
        </p:nvSpPr>
        <p:spPr/>
        <p:txBody>
          <a:bodyPr>
            <a:normAutofit/>
          </a:bodyPr>
          <a:lstStyle/>
          <a:p>
            <a:r>
              <a:rPr lang="fr-FR" sz="1800" dirty="0" err="1">
                <a:solidFill>
                  <a:schemeClr val="bg2">
                    <a:lumMod val="25000"/>
                  </a:schemeClr>
                </a:solidFill>
                <a:latin typeface="Söhne"/>
              </a:rPr>
              <a:t>Intial</a:t>
            </a:r>
            <a:r>
              <a:rPr lang="fr-FR" sz="1800" dirty="0">
                <a:solidFill>
                  <a:schemeClr val="bg2">
                    <a:lumMod val="25000"/>
                  </a:schemeClr>
                </a:solidFill>
                <a:latin typeface="Söhne"/>
              </a:rPr>
              <a:t> </a:t>
            </a:r>
            <a:r>
              <a:rPr lang="fr-FR" sz="1800" dirty="0" err="1">
                <a:solidFill>
                  <a:schemeClr val="bg2">
                    <a:lumMod val="25000"/>
                  </a:schemeClr>
                </a:solidFill>
                <a:latin typeface="Söhne"/>
              </a:rPr>
              <a:t>work</a:t>
            </a:r>
            <a:endParaRPr lang="fr-FR" sz="1800" dirty="0">
              <a:solidFill>
                <a:schemeClr val="bg2">
                  <a:lumMod val="25000"/>
                </a:schemeClr>
              </a:solidFill>
              <a:latin typeface="Söhne"/>
            </a:endParaRPr>
          </a:p>
          <a:p>
            <a:r>
              <a:rPr lang="fr-FR" sz="1800" dirty="0">
                <a:solidFill>
                  <a:schemeClr val="bg2">
                    <a:lumMod val="25000"/>
                  </a:schemeClr>
                </a:solidFill>
                <a:latin typeface="Söhne"/>
              </a:rPr>
              <a:t>Image </a:t>
            </a:r>
            <a:r>
              <a:rPr lang="fr-FR" sz="1800" dirty="0" err="1">
                <a:solidFill>
                  <a:schemeClr val="bg2">
                    <a:lumMod val="25000"/>
                  </a:schemeClr>
                </a:solidFill>
                <a:latin typeface="Söhne"/>
              </a:rPr>
              <a:t>sample</a:t>
            </a:r>
            <a:r>
              <a:rPr lang="fr-FR" sz="1800" dirty="0">
                <a:solidFill>
                  <a:schemeClr val="bg2">
                    <a:lumMod val="25000"/>
                  </a:schemeClr>
                </a:solidFill>
                <a:latin typeface="Söhne"/>
              </a:rPr>
              <a:t> </a:t>
            </a:r>
            <a:r>
              <a:rPr lang="fr-FR" sz="1800" dirty="0" err="1">
                <a:solidFill>
                  <a:schemeClr val="bg2">
                    <a:lumMod val="25000"/>
                  </a:schemeClr>
                </a:solidFill>
                <a:latin typeface="Söhne"/>
              </a:rPr>
              <a:t>used</a:t>
            </a:r>
            <a:r>
              <a:rPr lang="fr-FR" sz="1800" dirty="0">
                <a:solidFill>
                  <a:schemeClr val="bg2">
                    <a:lumMod val="25000"/>
                  </a:schemeClr>
                </a:solidFill>
                <a:latin typeface="Söhne"/>
              </a:rPr>
              <a:t> </a:t>
            </a:r>
            <a:r>
              <a:rPr lang="fr-FR" sz="1800" b="0" i="0" dirty="0">
                <a:solidFill>
                  <a:schemeClr val="bg2">
                    <a:lumMod val="25000"/>
                  </a:schemeClr>
                </a:solidFill>
                <a:effectLst/>
                <a:latin typeface="Söhne"/>
              </a:rPr>
              <a:t>XRAY_T09_E04.bmp</a:t>
            </a:r>
            <a:endParaRPr lang="fr-FR" sz="1800" dirty="0">
              <a:solidFill>
                <a:schemeClr val="bg2">
                  <a:lumMod val="25000"/>
                </a:schemeClr>
              </a:solidFill>
              <a:latin typeface="Söhne"/>
            </a:endParaRPr>
          </a:p>
        </p:txBody>
      </p:sp>
    </p:spTree>
    <p:extLst>
      <p:ext uri="{BB962C8B-B14F-4D97-AF65-F5344CB8AC3E}">
        <p14:creationId xmlns:p14="http://schemas.microsoft.com/office/powerpoint/2010/main" val="1440947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a:xfrm>
            <a:off x="1205949" y="1934816"/>
            <a:ext cx="10336694" cy="4439479"/>
          </a:xfrm>
        </p:spPr>
        <p:txBody>
          <a:bodyPr/>
          <a:lstStyle/>
          <a:p>
            <a:pPr marL="0" indent="0">
              <a:buNone/>
            </a:pPr>
            <a:r>
              <a:rPr lang="fr-FR" sz="2400" dirty="0">
                <a:solidFill>
                  <a:srgbClr val="555A62"/>
                </a:solidFill>
                <a:effectLst/>
                <a:latin typeface="Söhne"/>
                <a:ea typeface="Calibri" panose="020F0502020204030204" pitchFamily="34" charset="0"/>
                <a:cs typeface="Times New Roman" panose="02020603050405020304" pitchFamily="18" charset="0"/>
              </a:rPr>
              <a:t>ADAPTIVE_THRESH_GAUSSIAN:</a:t>
            </a:r>
          </a:p>
          <a:p>
            <a:pPr marL="914400">
              <a:lnSpc>
                <a:spcPct val="107000"/>
              </a:lnSpc>
            </a:pPr>
            <a:r>
              <a:rPr lang="fr-FR" sz="1800" dirty="0" err="1">
                <a:effectLst/>
                <a:latin typeface="Söhne"/>
                <a:ea typeface="Calibri" panose="020F0502020204030204" pitchFamily="34" charset="0"/>
                <a:cs typeface="Times New Roman" panose="02020603050405020304" pitchFamily="18" charset="0"/>
              </a:rPr>
              <a:t>block_size</a:t>
            </a:r>
            <a:r>
              <a:rPr lang="fr-FR" sz="1800" dirty="0">
                <a:effectLst/>
                <a:latin typeface="Söhne"/>
                <a:ea typeface="Calibri" panose="020F0502020204030204" pitchFamily="34" charset="0"/>
                <a:cs typeface="Times New Roman" panose="02020603050405020304" pitchFamily="18" charset="0"/>
              </a:rPr>
              <a:t> = 11</a:t>
            </a:r>
          </a:p>
          <a:p>
            <a:pPr marL="914400">
              <a:lnSpc>
                <a:spcPct val="107000"/>
              </a:lnSpc>
              <a:spcAft>
                <a:spcPts val="800"/>
              </a:spcAft>
            </a:pPr>
            <a:r>
              <a:rPr lang="fr-FR" sz="1800" dirty="0">
                <a:effectLst/>
                <a:latin typeface="Söhne"/>
                <a:ea typeface="Calibri" panose="020F0502020204030204" pitchFamily="34" charset="0"/>
                <a:cs typeface="Times New Roman" panose="02020603050405020304" pitchFamily="18" charset="0"/>
              </a:rPr>
              <a:t>constant = 0</a:t>
            </a:r>
          </a:p>
          <a:p>
            <a:pPr marL="0" indent="0">
              <a:buNone/>
            </a:pPr>
            <a:endParaRPr lang="fr-FR" dirty="0"/>
          </a:p>
        </p:txBody>
      </p:sp>
      <p:pic>
        <p:nvPicPr>
          <p:cNvPr id="2" name="Image 1">
            <a:extLst>
              <a:ext uri="{FF2B5EF4-FFF2-40B4-BE49-F238E27FC236}">
                <a16:creationId xmlns:a16="http://schemas.microsoft.com/office/drawing/2014/main" id="{951A7258-318B-03D9-F7E5-760AD875673C}"/>
              </a:ext>
            </a:extLst>
          </p:cNvPr>
          <p:cNvPicPr>
            <a:picLocks noChangeAspect="1"/>
          </p:cNvPicPr>
          <p:nvPr/>
        </p:nvPicPr>
        <p:blipFill>
          <a:blip r:embed="rId2"/>
          <a:stretch>
            <a:fillRect/>
          </a:stretch>
        </p:blipFill>
        <p:spPr>
          <a:xfrm>
            <a:off x="5941943" y="564045"/>
            <a:ext cx="5600700" cy="5810250"/>
          </a:xfrm>
          <a:prstGeom prst="rect">
            <a:avLst/>
          </a:prstGeom>
        </p:spPr>
      </p:pic>
    </p:spTree>
    <p:extLst>
      <p:ext uri="{BB962C8B-B14F-4D97-AF65-F5344CB8AC3E}">
        <p14:creationId xmlns:p14="http://schemas.microsoft.com/office/powerpoint/2010/main" val="3271577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a:xfrm>
            <a:off x="1205949" y="1934816"/>
            <a:ext cx="10336694" cy="4439479"/>
          </a:xfrm>
        </p:spPr>
        <p:txBody>
          <a:bodyPr/>
          <a:lstStyle/>
          <a:p>
            <a:pPr marL="0" indent="0">
              <a:buNone/>
            </a:pPr>
            <a:r>
              <a:rPr lang="fr-FR" sz="2400" dirty="0">
                <a:solidFill>
                  <a:srgbClr val="555A62"/>
                </a:solidFill>
                <a:effectLst/>
                <a:latin typeface="Söhne"/>
                <a:ea typeface="Calibri" panose="020F0502020204030204" pitchFamily="34" charset="0"/>
                <a:cs typeface="Times New Roman" panose="02020603050405020304" pitchFamily="18" charset="0"/>
              </a:rPr>
              <a:t>ADAPTIVE_THRESH_GAUSSIAN:</a:t>
            </a:r>
          </a:p>
          <a:p>
            <a:pPr marL="914400">
              <a:lnSpc>
                <a:spcPct val="107000"/>
              </a:lnSpc>
            </a:pPr>
            <a:r>
              <a:rPr lang="fr-FR" sz="1800" dirty="0" err="1">
                <a:effectLst/>
                <a:latin typeface="Söhne"/>
                <a:ea typeface="Calibri" panose="020F0502020204030204" pitchFamily="34" charset="0"/>
                <a:cs typeface="Times New Roman" panose="02020603050405020304" pitchFamily="18" charset="0"/>
              </a:rPr>
              <a:t>block_size</a:t>
            </a:r>
            <a:r>
              <a:rPr lang="fr-FR" sz="1800" dirty="0">
                <a:effectLst/>
                <a:latin typeface="Söhne"/>
                <a:ea typeface="Calibri" panose="020F0502020204030204" pitchFamily="34" charset="0"/>
                <a:cs typeface="Times New Roman" panose="02020603050405020304" pitchFamily="18" charset="0"/>
              </a:rPr>
              <a:t> = 13</a:t>
            </a:r>
          </a:p>
          <a:p>
            <a:pPr marL="914400">
              <a:lnSpc>
                <a:spcPct val="107000"/>
              </a:lnSpc>
              <a:spcAft>
                <a:spcPts val="800"/>
              </a:spcAft>
            </a:pPr>
            <a:r>
              <a:rPr lang="fr-FR" sz="1800" dirty="0">
                <a:effectLst/>
                <a:latin typeface="Söhne"/>
                <a:ea typeface="Calibri" panose="020F0502020204030204" pitchFamily="34" charset="0"/>
                <a:cs typeface="Times New Roman" panose="02020603050405020304" pitchFamily="18" charset="0"/>
              </a:rPr>
              <a:t>constant = 2</a:t>
            </a:r>
          </a:p>
          <a:p>
            <a:pPr marL="0" indent="0">
              <a:buNone/>
            </a:pPr>
            <a:endParaRPr lang="fr-FR" dirty="0"/>
          </a:p>
        </p:txBody>
      </p:sp>
      <p:pic>
        <p:nvPicPr>
          <p:cNvPr id="4" name="Image 3">
            <a:extLst>
              <a:ext uri="{FF2B5EF4-FFF2-40B4-BE49-F238E27FC236}">
                <a16:creationId xmlns:a16="http://schemas.microsoft.com/office/drawing/2014/main" id="{AC918A7D-85CD-B7D0-7A47-50C076CDAB03}"/>
              </a:ext>
            </a:extLst>
          </p:cNvPr>
          <p:cNvPicPr>
            <a:picLocks noChangeAspect="1"/>
          </p:cNvPicPr>
          <p:nvPr/>
        </p:nvPicPr>
        <p:blipFill>
          <a:blip r:embed="rId2"/>
          <a:stretch>
            <a:fillRect/>
          </a:stretch>
        </p:blipFill>
        <p:spPr>
          <a:xfrm>
            <a:off x="6374296" y="685800"/>
            <a:ext cx="4914900" cy="5486400"/>
          </a:xfrm>
          <a:prstGeom prst="rect">
            <a:avLst/>
          </a:prstGeom>
        </p:spPr>
      </p:pic>
    </p:spTree>
    <p:extLst>
      <p:ext uri="{BB962C8B-B14F-4D97-AF65-F5344CB8AC3E}">
        <p14:creationId xmlns:p14="http://schemas.microsoft.com/office/powerpoint/2010/main" val="56052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a:xfrm>
            <a:off x="1205949" y="1934816"/>
            <a:ext cx="10336694" cy="4439479"/>
          </a:xfrm>
        </p:spPr>
        <p:txBody>
          <a:bodyPr/>
          <a:lstStyle/>
          <a:p>
            <a:pPr marL="0" indent="0">
              <a:buNone/>
            </a:pPr>
            <a:r>
              <a:rPr lang="fr-FR" sz="2400" dirty="0">
                <a:solidFill>
                  <a:srgbClr val="555A62"/>
                </a:solidFill>
                <a:effectLst/>
                <a:latin typeface="Söhne"/>
                <a:ea typeface="Calibri" panose="020F0502020204030204" pitchFamily="34" charset="0"/>
                <a:cs typeface="Times New Roman" panose="02020603050405020304" pitchFamily="18" charset="0"/>
              </a:rPr>
              <a:t>ADAPTIVE_THRESH_</a:t>
            </a:r>
            <a:r>
              <a:rPr lang="fr-FR" dirty="0">
                <a:solidFill>
                  <a:srgbClr val="555A62"/>
                </a:solidFill>
                <a:latin typeface="Söhne"/>
                <a:ea typeface="Calibri" panose="020F0502020204030204" pitchFamily="34" charset="0"/>
                <a:cs typeface="Times New Roman" panose="02020603050405020304" pitchFamily="18" charset="0"/>
              </a:rPr>
              <a:t>MEAN</a:t>
            </a:r>
            <a:r>
              <a:rPr lang="fr-FR" sz="2400" dirty="0">
                <a:solidFill>
                  <a:srgbClr val="555A62"/>
                </a:solidFill>
                <a:effectLst/>
                <a:latin typeface="Söhne"/>
                <a:ea typeface="Calibri" panose="020F0502020204030204" pitchFamily="34" charset="0"/>
                <a:cs typeface="Times New Roman" panose="02020603050405020304" pitchFamily="18" charset="0"/>
              </a:rPr>
              <a:t>:</a:t>
            </a:r>
          </a:p>
          <a:p>
            <a:pPr marL="914400">
              <a:lnSpc>
                <a:spcPct val="107000"/>
              </a:lnSpc>
            </a:pPr>
            <a:r>
              <a:rPr lang="fr-FR" sz="1800" dirty="0" err="1">
                <a:effectLst/>
                <a:latin typeface="Söhne"/>
                <a:ea typeface="Calibri" panose="020F0502020204030204" pitchFamily="34" charset="0"/>
                <a:cs typeface="Times New Roman" panose="02020603050405020304" pitchFamily="18" charset="0"/>
              </a:rPr>
              <a:t>block_size</a:t>
            </a:r>
            <a:r>
              <a:rPr lang="fr-FR" sz="1800" dirty="0">
                <a:effectLst/>
                <a:latin typeface="Söhne"/>
                <a:ea typeface="Calibri" panose="020F0502020204030204" pitchFamily="34" charset="0"/>
                <a:cs typeface="Times New Roman" panose="02020603050405020304" pitchFamily="18" charset="0"/>
              </a:rPr>
              <a:t> = 11</a:t>
            </a:r>
          </a:p>
          <a:p>
            <a:pPr marL="914400">
              <a:lnSpc>
                <a:spcPct val="107000"/>
              </a:lnSpc>
              <a:spcAft>
                <a:spcPts val="800"/>
              </a:spcAft>
            </a:pPr>
            <a:r>
              <a:rPr lang="fr-FR" sz="1800" dirty="0">
                <a:effectLst/>
                <a:latin typeface="Söhne"/>
                <a:ea typeface="Calibri" panose="020F0502020204030204" pitchFamily="34" charset="0"/>
                <a:cs typeface="Times New Roman" panose="02020603050405020304" pitchFamily="18" charset="0"/>
              </a:rPr>
              <a:t>constant = 2</a:t>
            </a:r>
          </a:p>
          <a:p>
            <a:pPr marL="0" indent="0">
              <a:buNone/>
            </a:pPr>
            <a:endParaRPr lang="fr-FR" dirty="0"/>
          </a:p>
        </p:txBody>
      </p:sp>
      <p:pic>
        <p:nvPicPr>
          <p:cNvPr id="6" name="Image 5">
            <a:extLst>
              <a:ext uri="{FF2B5EF4-FFF2-40B4-BE49-F238E27FC236}">
                <a16:creationId xmlns:a16="http://schemas.microsoft.com/office/drawing/2014/main" id="{D99C8EB7-204D-07CF-B5DF-9BEAE58DA859}"/>
              </a:ext>
            </a:extLst>
          </p:cNvPr>
          <p:cNvPicPr>
            <a:picLocks noChangeAspect="1"/>
          </p:cNvPicPr>
          <p:nvPr/>
        </p:nvPicPr>
        <p:blipFill>
          <a:blip r:embed="rId2"/>
          <a:stretch>
            <a:fillRect/>
          </a:stretch>
        </p:blipFill>
        <p:spPr>
          <a:xfrm>
            <a:off x="6374296" y="678345"/>
            <a:ext cx="5124450" cy="5695950"/>
          </a:xfrm>
          <a:prstGeom prst="rect">
            <a:avLst/>
          </a:prstGeom>
        </p:spPr>
      </p:pic>
    </p:spTree>
    <p:extLst>
      <p:ext uri="{BB962C8B-B14F-4D97-AF65-F5344CB8AC3E}">
        <p14:creationId xmlns:p14="http://schemas.microsoft.com/office/powerpoint/2010/main" val="231839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a:xfrm>
            <a:off x="1205949" y="1934816"/>
            <a:ext cx="10336694" cy="4439479"/>
          </a:xfrm>
        </p:spPr>
        <p:txBody>
          <a:bodyPr/>
          <a:lstStyle/>
          <a:p>
            <a:pPr marL="0" indent="0">
              <a:buNone/>
            </a:pPr>
            <a:r>
              <a:rPr lang="fr-FR" sz="2400" dirty="0">
                <a:solidFill>
                  <a:srgbClr val="555A62"/>
                </a:solidFill>
                <a:effectLst/>
                <a:latin typeface="Söhne"/>
                <a:ea typeface="Calibri" panose="020F0502020204030204" pitchFamily="34" charset="0"/>
                <a:cs typeface="Times New Roman" panose="02020603050405020304" pitchFamily="18" charset="0"/>
              </a:rPr>
              <a:t>ADAPTIVE_THRESH_</a:t>
            </a:r>
            <a:r>
              <a:rPr lang="fr-FR" dirty="0">
                <a:solidFill>
                  <a:srgbClr val="555A62"/>
                </a:solidFill>
                <a:latin typeface="Söhne"/>
                <a:ea typeface="Calibri" panose="020F0502020204030204" pitchFamily="34" charset="0"/>
                <a:cs typeface="Times New Roman" panose="02020603050405020304" pitchFamily="18" charset="0"/>
              </a:rPr>
              <a:t>MEAN</a:t>
            </a:r>
            <a:r>
              <a:rPr lang="fr-FR" sz="2400" dirty="0">
                <a:solidFill>
                  <a:srgbClr val="555A62"/>
                </a:solidFill>
                <a:effectLst/>
                <a:latin typeface="Söhne"/>
                <a:ea typeface="Calibri" panose="020F0502020204030204" pitchFamily="34" charset="0"/>
                <a:cs typeface="Times New Roman" panose="02020603050405020304" pitchFamily="18" charset="0"/>
              </a:rPr>
              <a:t>:</a:t>
            </a:r>
          </a:p>
          <a:p>
            <a:pPr marL="914400">
              <a:lnSpc>
                <a:spcPct val="107000"/>
              </a:lnSpc>
            </a:pPr>
            <a:r>
              <a:rPr lang="fr-FR" sz="1800" dirty="0" err="1">
                <a:effectLst/>
                <a:latin typeface="Söhne"/>
                <a:ea typeface="Calibri" panose="020F0502020204030204" pitchFamily="34" charset="0"/>
                <a:cs typeface="Times New Roman" panose="02020603050405020304" pitchFamily="18" charset="0"/>
              </a:rPr>
              <a:t>block_size</a:t>
            </a:r>
            <a:r>
              <a:rPr lang="fr-FR" sz="1800" dirty="0">
                <a:effectLst/>
                <a:latin typeface="Söhne"/>
                <a:ea typeface="Calibri" panose="020F0502020204030204" pitchFamily="34" charset="0"/>
                <a:cs typeface="Times New Roman" panose="02020603050405020304" pitchFamily="18" charset="0"/>
              </a:rPr>
              <a:t> = 11</a:t>
            </a:r>
          </a:p>
          <a:p>
            <a:pPr marL="914400">
              <a:lnSpc>
                <a:spcPct val="107000"/>
              </a:lnSpc>
              <a:spcAft>
                <a:spcPts val="800"/>
              </a:spcAft>
            </a:pPr>
            <a:r>
              <a:rPr lang="fr-FR" sz="1800" dirty="0">
                <a:effectLst/>
                <a:latin typeface="Söhne"/>
                <a:ea typeface="Calibri" panose="020F0502020204030204" pitchFamily="34" charset="0"/>
                <a:cs typeface="Times New Roman" panose="02020603050405020304" pitchFamily="18" charset="0"/>
              </a:rPr>
              <a:t>constant = </a:t>
            </a:r>
            <a:r>
              <a:rPr lang="fr-FR" sz="1800" dirty="0">
                <a:latin typeface="Söhne"/>
                <a:ea typeface="Calibri" panose="020F0502020204030204" pitchFamily="34" charset="0"/>
                <a:cs typeface="Times New Roman" panose="02020603050405020304" pitchFamily="18" charset="0"/>
              </a:rPr>
              <a:t>0</a:t>
            </a:r>
            <a:endParaRPr lang="fr-FR" dirty="0"/>
          </a:p>
        </p:txBody>
      </p:sp>
      <p:pic>
        <p:nvPicPr>
          <p:cNvPr id="4" name="Image 3">
            <a:extLst>
              <a:ext uri="{FF2B5EF4-FFF2-40B4-BE49-F238E27FC236}">
                <a16:creationId xmlns:a16="http://schemas.microsoft.com/office/drawing/2014/main" id="{6DA49DF5-D5EF-D85F-52EE-2125DE63723E}"/>
              </a:ext>
            </a:extLst>
          </p:cNvPr>
          <p:cNvPicPr>
            <a:picLocks noChangeAspect="1"/>
          </p:cNvPicPr>
          <p:nvPr/>
        </p:nvPicPr>
        <p:blipFill>
          <a:blip r:embed="rId2"/>
          <a:stretch>
            <a:fillRect/>
          </a:stretch>
        </p:blipFill>
        <p:spPr>
          <a:xfrm>
            <a:off x="6374296" y="804862"/>
            <a:ext cx="4953000" cy="5248275"/>
          </a:xfrm>
          <a:prstGeom prst="rect">
            <a:avLst/>
          </a:prstGeom>
        </p:spPr>
      </p:pic>
    </p:spTree>
    <p:extLst>
      <p:ext uri="{BB962C8B-B14F-4D97-AF65-F5344CB8AC3E}">
        <p14:creationId xmlns:p14="http://schemas.microsoft.com/office/powerpoint/2010/main" val="259519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a:xfrm>
            <a:off x="1205949" y="1934816"/>
            <a:ext cx="10336694" cy="4439479"/>
          </a:xfrm>
        </p:spPr>
        <p:txBody>
          <a:bodyPr/>
          <a:lstStyle/>
          <a:p>
            <a:pPr marL="0" indent="0">
              <a:buNone/>
            </a:pPr>
            <a:r>
              <a:rPr lang="fr-FR" sz="2400" dirty="0">
                <a:solidFill>
                  <a:srgbClr val="555A62"/>
                </a:solidFill>
                <a:effectLst/>
                <a:latin typeface="Söhne"/>
                <a:ea typeface="Calibri" panose="020F0502020204030204" pitchFamily="34" charset="0"/>
                <a:cs typeface="Times New Roman" panose="02020603050405020304" pitchFamily="18" charset="0"/>
              </a:rPr>
              <a:t>ADAPTIVE_THRESH_</a:t>
            </a:r>
            <a:r>
              <a:rPr lang="fr-FR" dirty="0">
                <a:solidFill>
                  <a:srgbClr val="555A62"/>
                </a:solidFill>
                <a:latin typeface="Söhne"/>
                <a:ea typeface="Calibri" panose="020F0502020204030204" pitchFamily="34" charset="0"/>
                <a:cs typeface="Times New Roman" panose="02020603050405020304" pitchFamily="18" charset="0"/>
              </a:rPr>
              <a:t>MEAN</a:t>
            </a:r>
            <a:r>
              <a:rPr lang="fr-FR" sz="2400" dirty="0">
                <a:solidFill>
                  <a:srgbClr val="555A62"/>
                </a:solidFill>
                <a:effectLst/>
                <a:latin typeface="Söhne"/>
                <a:ea typeface="Calibri" panose="020F0502020204030204" pitchFamily="34" charset="0"/>
                <a:cs typeface="Times New Roman" panose="02020603050405020304" pitchFamily="18" charset="0"/>
              </a:rPr>
              <a:t>:</a:t>
            </a:r>
          </a:p>
          <a:p>
            <a:pPr marL="914400">
              <a:lnSpc>
                <a:spcPct val="107000"/>
              </a:lnSpc>
            </a:pPr>
            <a:r>
              <a:rPr lang="fr-FR" sz="1800" dirty="0" err="1">
                <a:effectLst/>
                <a:latin typeface="Söhne"/>
                <a:ea typeface="Calibri" panose="020F0502020204030204" pitchFamily="34" charset="0"/>
                <a:cs typeface="Times New Roman" panose="02020603050405020304" pitchFamily="18" charset="0"/>
              </a:rPr>
              <a:t>block_size</a:t>
            </a:r>
            <a:r>
              <a:rPr lang="fr-FR" sz="1800" dirty="0">
                <a:effectLst/>
                <a:latin typeface="Söhne"/>
                <a:ea typeface="Calibri" panose="020F0502020204030204" pitchFamily="34" charset="0"/>
                <a:cs typeface="Times New Roman" panose="02020603050405020304" pitchFamily="18" charset="0"/>
              </a:rPr>
              <a:t> = 13</a:t>
            </a:r>
          </a:p>
          <a:p>
            <a:pPr marL="914400">
              <a:lnSpc>
                <a:spcPct val="107000"/>
              </a:lnSpc>
              <a:spcAft>
                <a:spcPts val="800"/>
              </a:spcAft>
            </a:pPr>
            <a:r>
              <a:rPr lang="fr-FR" sz="1800" dirty="0">
                <a:effectLst/>
                <a:latin typeface="Söhne"/>
                <a:ea typeface="Calibri" panose="020F0502020204030204" pitchFamily="34" charset="0"/>
                <a:cs typeface="Times New Roman" panose="02020603050405020304" pitchFamily="18" charset="0"/>
              </a:rPr>
              <a:t>constant = 2</a:t>
            </a:r>
            <a:endParaRPr lang="fr-FR" dirty="0"/>
          </a:p>
        </p:txBody>
      </p:sp>
      <p:pic>
        <p:nvPicPr>
          <p:cNvPr id="5" name="Image 4">
            <a:extLst>
              <a:ext uri="{FF2B5EF4-FFF2-40B4-BE49-F238E27FC236}">
                <a16:creationId xmlns:a16="http://schemas.microsoft.com/office/drawing/2014/main" id="{B6B241F2-99A5-3F36-034C-E1DD391742EF}"/>
              </a:ext>
            </a:extLst>
          </p:cNvPr>
          <p:cNvPicPr>
            <a:picLocks noChangeAspect="1"/>
          </p:cNvPicPr>
          <p:nvPr/>
        </p:nvPicPr>
        <p:blipFill>
          <a:blip r:embed="rId2"/>
          <a:stretch>
            <a:fillRect/>
          </a:stretch>
        </p:blipFill>
        <p:spPr>
          <a:xfrm>
            <a:off x="5984875" y="747712"/>
            <a:ext cx="5276850" cy="5362575"/>
          </a:xfrm>
          <a:prstGeom prst="rect">
            <a:avLst/>
          </a:prstGeom>
        </p:spPr>
      </p:pic>
    </p:spTree>
    <p:extLst>
      <p:ext uri="{BB962C8B-B14F-4D97-AF65-F5344CB8AC3E}">
        <p14:creationId xmlns:p14="http://schemas.microsoft.com/office/powerpoint/2010/main" val="311983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33273-22B9-ECE1-4B3A-4FBBE47E3858}"/>
              </a:ext>
            </a:extLst>
          </p:cNvPr>
          <p:cNvSpPr>
            <a:spLocks noGrp="1"/>
          </p:cNvSpPr>
          <p:nvPr>
            <p:ph type="title"/>
          </p:nvPr>
        </p:nvSpPr>
        <p:spPr/>
        <p:txBody>
          <a:bodyPr>
            <a:normAutofit fontScale="90000"/>
          </a:bodyPr>
          <a:lstStyle/>
          <a:p>
            <a:r>
              <a:rPr lang="fr-FR" dirty="0" err="1"/>
              <a:t>Thresholding</a:t>
            </a:r>
            <a:br>
              <a:rPr lang="fr-FR" dirty="0"/>
            </a:br>
            <a:r>
              <a:rPr lang="fr-FR" dirty="0"/>
              <a:t>Otsu </a:t>
            </a:r>
            <a:r>
              <a:rPr lang="fr-FR" dirty="0" err="1"/>
              <a:t>Thresholding</a:t>
            </a:r>
            <a:endParaRPr lang="fr-FR" dirty="0"/>
          </a:p>
        </p:txBody>
      </p:sp>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p:txBody>
          <a:bodyPr/>
          <a:lstStyle/>
          <a:p>
            <a:r>
              <a:rPr lang="en-US" b="0" i="0" dirty="0">
                <a:solidFill>
                  <a:srgbClr val="374151"/>
                </a:solidFill>
                <a:effectLst/>
                <a:latin typeface="Söhne"/>
              </a:rPr>
              <a:t>The Otsu method works by finding the threshold that minimizes the intra-class variance, which is the variance of the pixel intensity values within each class (foreground and background) weighted by their relative probabilities.</a:t>
            </a:r>
            <a:endParaRPr lang="fr-FR" dirty="0"/>
          </a:p>
        </p:txBody>
      </p:sp>
    </p:spTree>
    <p:extLst>
      <p:ext uri="{BB962C8B-B14F-4D97-AF65-F5344CB8AC3E}">
        <p14:creationId xmlns:p14="http://schemas.microsoft.com/office/powerpoint/2010/main" val="319695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33273-22B9-ECE1-4B3A-4FBBE47E3858}"/>
              </a:ext>
            </a:extLst>
          </p:cNvPr>
          <p:cNvSpPr>
            <a:spLocks noGrp="1"/>
          </p:cNvSpPr>
          <p:nvPr>
            <p:ph type="title"/>
          </p:nvPr>
        </p:nvSpPr>
        <p:spPr/>
        <p:txBody>
          <a:bodyPr>
            <a:normAutofit fontScale="90000"/>
          </a:bodyPr>
          <a:lstStyle/>
          <a:p>
            <a:r>
              <a:rPr lang="fr-FR" dirty="0" err="1"/>
              <a:t>Thresholding</a:t>
            </a:r>
            <a:br>
              <a:rPr lang="fr-FR" dirty="0"/>
            </a:br>
            <a:r>
              <a:rPr lang="fr-FR" dirty="0"/>
              <a:t>Otsu </a:t>
            </a:r>
            <a:r>
              <a:rPr lang="fr-FR" dirty="0" err="1"/>
              <a:t>Thresholding</a:t>
            </a:r>
            <a:endParaRPr lang="fr-FR" dirty="0"/>
          </a:p>
        </p:txBody>
      </p:sp>
      <p:pic>
        <p:nvPicPr>
          <p:cNvPr id="4" name="Espace réservé du contenu 3">
            <a:extLst>
              <a:ext uri="{FF2B5EF4-FFF2-40B4-BE49-F238E27FC236}">
                <a16:creationId xmlns:a16="http://schemas.microsoft.com/office/drawing/2014/main" id="{D948B4CB-BD48-ABA8-D63A-0665A2421F11}"/>
              </a:ext>
            </a:extLst>
          </p:cNvPr>
          <p:cNvPicPr>
            <a:picLocks noGrp="1" noChangeAspect="1"/>
          </p:cNvPicPr>
          <p:nvPr>
            <p:ph idx="1"/>
          </p:nvPr>
        </p:nvPicPr>
        <p:blipFill>
          <a:blip r:embed="rId2"/>
          <a:stretch>
            <a:fillRect/>
          </a:stretch>
        </p:blipFill>
        <p:spPr>
          <a:xfrm>
            <a:off x="4606828" y="2557463"/>
            <a:ext cx="2978343" cy="3317875"/>
          </a:xfrm>
          <a:prstGeom prst="rect">
            <a:avLst/>
          </a:prstGeom>
        </p:spPr>
      </p:pic>
    </p:spTree>
    <p:extLst>
      <p:ext uri="{BB962C8B-B14F-4D97-AF65-F5344CB8AC3E}">
        <p14:creationId xmlns:p14="http://schemas.microsoft.com/office/powerpoint/2010/main" val="286409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p:txBody>
          <a:bodyPr>
            <a:normAutofit fontScale="90000"/>
          </a:bodyPr>
          <a:lstStyle/>
          <a:p>
            <a:r>
              <a:rPr lang="fr-FR" dirty="0"/>
              <a:t>Segmentation by </a:t>
            </a:r>
            <a:r>
              <a:rPr lang="fr-FR" dirty="0" err="1"/>
              <a:t>region</a:t>
            </a:r>
            <a:br>
              <a:rPr lang="fr-FR" dirty="0"/>
            </a:br>
            <a:r>
              <a:rPr lang="fr-FR" dirty="0" err="1"/>
              <a:t>region</a:t>
            </a:r>
            <a:r>
              <a:rPr lang="fr-FR" dirty="0"/>
              <a:t> </a:t>
            </a:r>
            <a:r>
              <a:rPr lang="fr-FR" dirty="0" err="1"/>
              <a:t>growing</a:t>
            </a:r>
            <a:endParaRPr lang="fr-FR" dirty="0"/>
          </a:p>
        </p:txBody>
      </p:sp>
      <p:sp>
        <p:nvSpPr>
          <p:cNvPr id="3" name="Espace réservé du contenu 2">
            <a:extLst>
              <a:ext uri="{FF2B5EF4-FFF2-40B4-BE49-F238E27FC236}">
                <a16:creationId xmlns:a16="http://schemas.microsoft.com/office/drawing/2014/main" id="{9AE0DC6C-E1E4-5CF1-F53B-044EC900B31A}"/>
              </a:ext>
            </a:extLst>
          </p:cNvPr>
          <p:cNvSpPr>
            <a:spLocks noGrp="1"/>
          </p:cNvSpPr>
          <p:nvPr>
            <p:ph idx="1"/>
          </p:nvPr>
        </p:nvSpPr>
        <p:spPr/>
        <p:txBody>
          <a:bodyPr>
            <a:normAutofit fontScale="70000" lnSpcReduction="20000"/>
          </a:bodyPr>
          <a:lstStyle/>
          <a:p>
            <a:r>
              <a:rPr lang="en-US" b="0" i="0" dirty="0">
                <a:solidFill>
                  <a:srgbClr val="374151"/>
                </a:solidFill>
                <a:effectLst/>
                <a:latin typeface="Söhne"/>
              </a:rPr>
              <a:t>The basic idea behind region growing is to start with a seed pixel or a set of seed pixels and grow the region by iteratively adding neighboring pixels that have similar intensity values. </a:t>
            </a:r>
          </a:p>
          <a:p>
            <a:r>
              <a:rPr lang="en-US" dirty="0">
                <a:solidFill>
                  <a:srgbClr val="374151"/>
                </a:solidFill>
                <a:latin typeface="Söhne"/>
              </a:rPr>
              <a:t>Steps:</a:t>
            </a:r>
          </a:p>
          <a:p>
            <a:pPr lvl="1"/>
            <a:r>
              <a:rPr lang="en-US" b="0" i="0" dirty="0">
                <a:solidFill>
                  <a:srgbClr val="374151"/>
                </a:solidFill>
                <a:effectLst/>
                <a:latin typeface="Söhne"/>
              </a:rPr>
              <a:t>Choose one or more seed pixels as the starting point for the region growing process</a:t>
            </a:r>
          </a:p>
          <a:p>
            <a:pPr lvl="1"/>
            <a:r>
              <a:rPr lang="en-US" b="0" i="0" dirty="0">
                <a:solidFill>
                  <a:srgbClr val="374151"/>
                </a:solidFill>
                <a:effectLst/>
                <a:latin typeface="Söhne"/>
              </a:rPr>
              <a:t>Define a similarity criterion that measures the similarity between the intensity values of neighboring pixels and the seed pixels. This criterion could be based on a threshold value, a statistical measure such as mean or standard deviation</a:t>
            </a:r>
            <a:r>
              <a:rPr lang="en-US" dirty="0">
                <a:solidFill>
                  <a:srgbClr val="374151"/>
                </a:solidFill>
                <a:latin typeface="Söhne"/>
              </a:rPr>
              <a:t>,,</a:t>
            </a:r>
          </a:p>
          <a:p>
            <a:pPr lvl="1"/>
            <a:r>
              <a:rPr lang="en-US" b="0" i="0" dirty="0">
                <a:solidFill>
                  <a:srgbClr val="374151"/>
                </a:solidFill>
                <a:effectLst/>
                <a:latin typeface="Söhne"/>
              </a:rPr>
              <a:t>Iterate through the neighboring pixels of the seed pixels and compare their intensity values to the similarity criterion. If a neighboring pixel satisfies the criterion, add it to the region and mark it as processed</a:t>
            </a:r>
          </a:p>
          <a:p>
            <a:pPr lvl="1"/>
            <a:r>
              <a:rPr lang="en-US" b="0" i="0" dirty="0">
                <a:solidFill>
                  <a:srgbClr val="374151"/>
                </a:solidFill>
                <a:effectLst/>
                <a:latin typeface="Söhne"/>
              </a:rPr>
              <a:t>Repeat step 3 for all newly added pixels until the region cannot be further expanded</a:t>
            </a:r>
          </a:p>
          <a:p>
            <a:pPr lvl="1"/>
            <a:r>
              <a:rPr lang="en-US" b="0" i="0" dirty="0">
                <a:solidFill>
                  <a:srgbClr val="374151"/>
                </a:solidFill>
                <a:effectLst/>
                <a:latin typeface="Söhne"/>
              </a:rPr>
              <a:t>Once the region is complete, repeat the process with new seed pixels until all desired regions have been identified.</a:t>
            </a:r>
          </a:p>
          <a:p>
            <a:pPr lvl="1"/>
            <a:endParaRPr lang="fr-FR" dirty="0"/>
          </a:p>
        </p:txBody>
      </p:sp>
    </p:spTree>
    <p:extLst>
      <p:ext uri="{BB962C8B-B14F-4D97-AF65-F5344CB8AC3E}">
        <p14:creationId xmlns:p14="http://schemas.microsoft.com/office/powerpoint/2010/main" val="343033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p:txBody>
          <a:bodyPr>
            <a:normAutofit fontScale="90000"/>
          </a:bodyPr>
          <a:lstStyle/>
          <a:p>
            <a:r>
              <a:rPr lang="fr-FR" dirty="0"/>
              <a:t>Segmentation by </a:t>
            </a:r>
            <a:r>
              <a:rPr lang="fr-FR" dirty="0" err="1"/>
              <a:t>region</a:t>
            </a:r>
            <a:br>
              <a:rPr lang="fr-FR" dirty="0"/>
            </a:br>
            <a:r>
              <a:rPr lang="fr-FR" dirty="0" err="1"/>
              <a:t>region</a:t>
            </a:r>
            <a:r>
              <a:rPr lang="fr-FR" dirty="0"/>
              <a:t> </a:t>
            </a:r>
            <a:r>
              <a:rPr lang="fr-FR" dirty="0" err="1"/>
              <a:t>growing</a:t>
            </a:r>
            <a:endParaRPr lang="fr-FR" dirty="0"/>
          </a:p>
        </p:txBody>
      </p:sp>
      <p:pic>
        <p:nvPicPr>
          <p:cNvPr id="4" name="Espace réservé du contenu 3">
            <a:extLst>
              <a:ext uri="{FF2B5EF4-FFF2-40B4-BE49-F238E27FC236}">
                <a16:creationId xmlns:a16="http://schemas.microsoft.com/office/drawing/2014/main" id="{72425E19-6B76-3253-BF57-E1D841AD35E2}"/>
              </a:ext>
            </a:extLst>
          </p:cNvPr>
          <p:cNvPicPr>
            <a:picLocks noGrp="1" noChangeAspect="1"/>
          </p:cNvPicPr>
          <p:nvPr>
            <p:ph idx="1"/>
          </p:nvPr>
        </p:nvPicPr>
        <p:blipFill>
          <a:blip r:embed="rId2"/>
          <a:stretch>
            <a:fillRect/>
          </a:stretch>
        </p:blipFill>
        <p:spPr>
          <a:xfrm>
            <a:off x="3568700" y="2494494"/>
            <a:ext cx="2766679" cy="3317875"/>
          </a:xfrm>
          <a:prstGeom prst="rect">
            <a:avLst/>
          </a:prstGeom>
        </p:spPr>
      </p:pic>
      <p:sp>
        <p:nvSpPr>
          <p:cNvPr id="5" name="ZoneTexte 4">
            <a:extLst>
              <a:ext uri="{FF2B5EF4-FFF2-40B4-BE49-F238E27FC236}">
                <a16:creationId xmlns:a16="http://schemas.microsoft.com/office/drawing/2014/main" id="{CC80A9B4-FFA2-2B2B-33B5-0741808F04D1}"/>
              </a:ext>
            </a:extLst>
          </p:cNvPr>
          <p:cNvSpPr txBox="1"/>
          <p:nvPr/>
        </p:nvSpPr>
        <p:spPr>
          <a:xfrm>
            <a:off x="317502" y="2651543"/>
            <a:ext cx="3263900" cy="777457"/>
          </a:xfrm>
          <a:prstGeom prst="rect">
            <a:avLst/>
          </a:prstGeom>
          <a:noFill/>
        </p:spPr>
        <p:txBody>
          <a:bodyPr wrap="square" rtlCol="0">
            <a:spAutoFit/>
          </a:bodyPr>
          <a:lstStyle/>
          <a:p>
            <a:pPr indent="449580">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criteria</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Thresh</a:t>
            </a:r>
            <a:r>
              <a:rPr lang="fr-FR" sz="1800" dirty="0">
                <a:effectLst/>
                <a:latin typeface="Calibri" panose="020F0502020204030204" pitchFamily="34" charset="0"/>
                <a:ea typeface="Calibri" panose="020F0502020204030204" pitchFamily="34" charset="0"/>
                <a:cs typeface="Times New Roman" panose="02020603050405020304" pitchFamily="18" charset="0"/>
              </a:rPr>
              <a:t> value =100</a:t>
            </a:r>
          </a:p>
          <a:p>
            <a:pPr indent="449580">
              <a:lnSpc>
                <a:spcPct val="107000"/>
              </a:lnSpc>
              <a:spcAft>
                <a:spcPts val="800"/>
              </a:spcAft>
            </a:pPr>
            <a:r>
              <a:rPr lang="fr-FR" sz="1800" dirty="0" err="1">
                <a:effectLst/>
                <a:latin typeface="Calibri" panose="020F0502020204030204" pitchFamily="34" charset="0"/>
                <a:ea typeface="Calibri" panose="020F0502020204030204" pitchFamily="34" charset="0"/>
                <a:cs typeface="Times New Roman" panose="02020603050405020304" pitchFamily="18" charset="0"/>
              </a:rPr>
              <a:t>seed_point</a:t>
            </a:r>
            <a:r>
              <a:rPr lang="fr-FR" sz="1800" dirty="0">
                <a:effectLst/>
                <a:latin typeface="Calibri" panose="020F0502020204030204" pitchFamily="34" charset="0"/>
                <a:ea typeface="Calibri" panose="020F0502020204030204" pitchFamily="34" charset="0"/>
                <a:cs typeface="Times New Roman" panose="02020603050405020304" pitchFamily="18" charset="0"/>
              </a:rPr>
              <a:t> = (600, 600)</a:t>
            </a:r>
            <a:endParaRPr lang="fr-FR" dirty="0"/>
          </a:p>
        </p:txBody>
      </p:sp>
    </p:spTree>
    <p:extLst>
      <p:ext uri="{BB962C8B-B14F-4D97-AF65-F5344CB8AC3E}">
        <p14:creationId xmlns:p14="http://schemas.microsoft.com/office/powerpoint/2010/main" val="2904631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p:txBody>
          <a:bodyPr>
            <a:normAutofit fontScale="90000"/>
          </a:bodyPr>
          <a:lstStyle/>
          <a:p>
            <a:r>
              <a:rPr lang="fr-FR" dirty="0"/>
              <a:t>Segmentation by </a:t>
            </a:r>
            <a:r>
              <a:rPr lang="fr-FR" dirty="0" err="1"/>
              <a:t>region</a:t>
            </a:r>
            <a:br>
              <a:rPr lang="fr-FR" dirty="0"/>
            </a:br>
            <a:r>
              <a:rPr lang="fr-FR" dirty="0" err="1"/>
              <a:t>region</a:t>
            </a:r>
            <a:r>
              <a:rPr lang="fr-FR" dirty="0"/>
              <a:t> </a:t>
            </a:r>
            <a:r>
              <a:rPr lang="fr-FR" dirty="0" err="1"/>
              <a:t>growing</a:t>
            </a:r>
            <a:endParaRPr lang="fr-FR" dirty="0"/>
          </a:p>
        </p:txBody>
      </p:sp>
      <p:sp>
        <p:nvSpPr>
          <p:cNvPr id="5" name="ZoneTexte 4">
            <a:extLst>
              <a:ext uri="{FF2B5EF4-FFF2-40B4-BE49-F238E27FC236}">
                <a16:creationId xmlns:a16="http://schemas.microsoft.com/office/drawing/2014/main" id="{CC80A9B4-FFA2-2B2B-33B5-0741808F04D1}"/>
              </a:ext>
            </a:extLst>
          </p:cNvPr>
          <p:cNvSpPr txBox="1"/>
          <p:nvPr/>
        </p:nvSpPr>
        <p:spPr>
          <a:xfrm>
            <a:off x="1028702" y="3040271"/>
            <a:ext cx="3263900" cy="777457"/>
          </a:xfrm>
          <a:prstGeom prst="rect">
            <a:avLst/>
          </a:prstGeom>
          <a:noFill/>
        </p:spPr>
        <p:txBody>
          <a:bodyPr wrap="square" rtlCol="0">
            <a:spAutoFit/>
          </a:bodyPr>
          <a:lstStyle/>
          <a:p>
            <a:pPr indent="449580">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criteria</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Thresh</a:t>
            </a:r>
            <a:r>
              <a:rPr lang="fr-FR" sz="1800" dirty="0">
                <a:effectLst/>
                <a:latin typeface="Calibri" panose="020F0502020204030204" pitchFamily="34" charset="0"/>
                <a:ea typeface="Calibri" panose="020F0502020204030204" pitchFamily="34" charset="0"/>
                <a:cs typeface="Times New Roman" panose="02020603050405020304" pitchFamily="18" charset="0"/>
              </a:rPr>
              <a:t> value =300</a:t>
            </a:r>
          </a:p>
          <a:p>
            <a:pPr indent="449580">
              <a:lnSpc>
                <a:spcPct val="107000"/>
              </a:lnSpc>
              <a:spcAft>
                <a:spcPts val="800"/>
              </a:spcAft>
            </a:pPr>
            <a:r>
              <a:rPr lang="fr-FR" sz="1800" dirty="0" err="1">
                <a:effectLst/>
                <a:latin typeface="Calibri" panose="020F0502020204030204" pitchFamily="34" charset="0"/>
                <a:ea typeface="Calibri" panose="020F0502020204030204" pitchFamily="34" charset="0"/>
                <a:cs typeface="Times New Roman" panose="02020603050405020304" pitchFamily="18" charset="0"/>
              </a:rPr>
              <a:t>seed_point</a:t>
            </a:r>
            <a:r>
              <a:rPr lang="fr-FR" sz="1800" dirty="0">
                <a:effectLst/>
                <a:latin typeface="Calibri" panose="020F0502020204030204" pitchFamily="34" charset="0"/>
                <a:ea typeface="Calibri" panose="020F0502020204030204" pitchFamily="34" charset="0"/>
                <a:cs typeface="Times New Roman" panose="02020603050405020304" pitchFamily="18" charset="0"/>
              </a:rPr>
              <a:t> = (600, 600)</a:t>
            </a:r>
            <a:endParaRPr lang="fr-FR" dirty="0"/>
          </a:p>
        </p:txBody>
      </p:sp>
      <p:pic>
        <p:nvPicPr>
          <p:cNvPr id="9" name="Espace réservé du contenu 8">
            <a:extLst>
              <a:ext uri="{FF2B5EF4-FFF2-40B4-BE49-F238E27FC236}">
                <a16:creationId xmlns:a16="http://schemas.microsoft.com/office/drawing/2014/main" id="{CF9535D4-E560-7792-4C54-8FEA5028E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9801" y="2557463"/>
            <a:ext cx="3032398" cy="33178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6814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E1455B-AE6C-D267-6B1D-E711AB4A90C1}"/>
              </a:ext>
            </a:extLst>
          </p:cNvPr>
          <p:cNvSpPr>
            <a:spLocks noGrp="1"/>
          </p:cNvSpPr>
          <p:nvPr>
            <p:ph type="title"/>
          </p:nvPr>
        </p:nvSpPr>
        <p:spPr/>
        <p:txBody>
          <a:bodyPr>
            <a:normAutofit/>
          </a:bodyPr>
          <a:lstStyle/>
          <a:p>
            <a:r>
              <a:rPr lang="fr-FR" dirty="0" err="1"/>
              <a:t>Titles</a:t>
            </a:r>
            <a:endParaRPr lang="fr-FR" dirty="0"/>
          </a:p>
        </p:txBody>
      </p:sp>
      <p:sp>
        <p:nvSpPr>
          <p:cNvPr id="3" name="Espace réservé du contenu 2">
            <a:extLst>
              <a:ext uri="{FF2B5EF4-FFF2-40B4-BE49-F238E27FC236}">
                <a16:creationId xmlns:a16="http://schemas.microsoft.com/office/drawing/2014/main" id="{3E784571-F392-193E-7B1D-F984E030B5C5}"/>
              </a:ext>
            </a:extLst>
          </p:cNvPr>
          <p:cNvSpPr>
            <a:spLocks noGrp="1"/>
          </p:cNvSpPr>
          <p:nvPr>
            <p:ph idx="1"/>
          </p:nvPr>
        </p:nvSpPr>
        <p:spPr/>
        <p:txBody>
          <a:bodyPr>
            <a:normAutofit/>
          </a:bodyPr>
          <a:lstStyle/>
          <a:p>
            <a:r>
              <a:rPr lang="fr-FR" dirty="0"/>
              <a:t>Segmentation techniques:</a:t>
            </a:r>
          </a:p>
          <a:p>
            <a:r>
              <a:rPr lang="fr-FR" dirty="0" err="1"/>
              <a:t>Feature</a:t>
            </a:r>
            <a:r>
              <a:rPr lang="fr-FR" dirty="0"/>
              <a:t> extraction</a:t>
            </a:r>
          </a:p>
          <a:p>
            <a:r>
              <a:rPr lang="fr-FR" dirty="0"/>
              <a:t>Data augmentation</a:t>
            </a:r>
          </a:p>
          <a:p>
            <a:r>
              <a:rPr lang="fr-FR" dirty="0" err="1"/>
              <a:t>Other</a:t>
            </a:r>
            <a:r>
              <a:rPr lang="fr-FR" dirty="0"/>
              <a:t> relevant </a:t>
            </a:r>
            <a:r>
              <a:rPr lang="fr-FR" dirty="0" err="1"/>
              <a:t>steps</a:t>
            </a:r>
            <a:endParaRPr lang="fr-FR" dirty="0"/>
          </a:p>
          <a:p>
            <a:r>
              <a:rPr lang="fr-FR" dirty="0"/>
              <a:t>questions</a:t>
            </a:r>
          </a:p>
        </p:txBody>
      </p:sp>
    </p:spTree>
    <p:extLst>
      <p:ext uri="{BB962C8B-B14F-4D97-AF65-F5344CB8AC3E}">
        <p14:creationId xmlns:p14="http://schemas.microsoft.com/office/powerpoint/2010/main" val="567084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p:txBody>
          <a:bodyPr>
            <a:normAutofit fontScale="90000"/>
          </a:bodyPr>
          <a:lstStyle/>
          <a:p>
            <a:r>
              <a:rPr lang="fr-FR" dirty="0"/>
              <a:t>Segmentation by </a:t>
            </a:r>
            <a:r>
              <a:rPr lang="fr-FR" dirty="0" err="1"/>
              <a:t>region</a:t>
            </a:r>
            <a:br>
              <a:rPr lang="fr-FR" dirty="0"/>
            </a:br>
            <a:r>
              <a:rPr lang="fr-FR" dirty="0" err="1"/>
              <a:t>region</a:t>
            </a:r>
            <a:r>
              <a:rPr lang="fr-FR" dirty="0"/>
              <a:t> </a:t>
            </a:r>
            <a:r>
              <a:rPr lang="fr-FR" dirty="0" err="1"/>
              <a:t>growing</a:t>
            </a:r>
            <a:endParaRPr lang="fr-FR" dirty="0"/>
          </a:p>
        </p:txBody>
      </p:sp>
      <p:sp>
        <p:nvSpPr>
          <p:cNvPr id="5" name="ZoneTexte 4">
            <a:extLst>
              <a:ext uri="{FF2B5EF4-FFF2-40B4-BE49-F238E27FC236}">
                <a16:creationId xmlns:a16="http://schemas.microsoft.com/office/drawing/2014/main" id="{CC80A9B4-FFA2-2B2B-33B5-0741808F04D1}"/>
              </a:ext>
            </a:extLst>
          </p:cNvPr>
          <p:cNvSpPr txBox="1"/>
          <p:nvPr/>
        </p:nvSpPr>
        <p:spPr>
          <a:xfrm>
            <a:off x="1028702" y="3040271"/>
            <a:ext cx="3263900" cy="777457"/>
          </a:xfrm>
          <a:prstGeom prst="rect">
            <a:avLst/>
          </a:prstGeom>
          <a:noFill/>
        </p:spPr>
        <p:txBody>
          <a:bodyPr wrap="square" rtlCol="0">
            <a:spAutoFit/>
          </a:bodyPr>
          <a:lstStyle/>
          <a:p>
            <a:pPr indent="449580">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criteria</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Thresh</a:t>
            </a:r>
            <a:r>
              <a:rPr lang="fr-FR" sz="1800" dirty="0">
                <a:effectLst/>
                <a:latin typeface="Calibri" panose="020F0502020204030204" pitchFamily="34" charset="0"/>
                <a:ea typeface="Calibri" panose="020F0502020204030204" pitchFamily="34" charset="0"/>
                <a:cs typeface="Times New Roman" panose="02020603050405020304" pitchFamily="18" charset="0"/>
              </a:rPr>
              <a:t> value =100</a:t>
            </a:r>
          </a:p>
          <a:p>
            <a:pPr indent="449580">
              <a:lnSpc>
                <a:spcPct val="107000"/>
              </a:lnSpc>
              <a:spcAft>
                <a:spcPts val="800"/>
              </a:spcAft>
            </a:pPr>
            <a:r>
              <a:rPr lang="fr-FR" sz="1800" dirty="0" err="1">
                <a:effectLst/>
                <a:latin typeface="Calibri" panose="020F0502020204030204" pitchFamily="34" charset="0"/>
                <a:ea typeface="Calibri" panose="020F0502020204030204" pitchFamily="34" charset="0"/>
                <a:cs typeface="Times New Roman" panose="02020603050405020304" pitchFamily="18" charset="0"/>
              </a:rPr>
              <a:t>seed_point</a:t>
            </a:r>
            <a:r>
              <a:rPr lang="fr-FR" sz="1800" dirty="0">
                <a:effectLst/>
                <a:latin typeface="Calibri" panose="020F0502020204030204" pitchFamily="34" charset="0"/>
                <a:ea typeface="Calibri" panose="020F0502020204030204" pitchFamily="34" charset="0"/>
                <a:cs typeface="Times New Roman" panose="02020603050405020304" pitchFamily="18" charset="0"/>
              </a:rPr>
              <a:t> = (300, 300)</a:t>
            </a:r>
            <a:endParaRPr lang="fr-FR" dirty="0"/>
          </a:p>
        </p:txBody>
      </p:sp>
      <p:pic>
        <p:nvPicPr>
          <p:cNvPr id="6" name="Image 5">
            <a:extLst>
              <a:ext uri="{FF2B5EF4-FFF2-40B4-BE49-F238E27FC236}">
                <a16:creationId xmlns:a16="http://schemas.microsoft.com/office/drawing/2014/main" id="{C9B29495-DD90-952D-1FA3-BEBF8EDAC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800" y="2443482"/>
            <a:ext cx="2953067" cy="3625707"/>
          </a:xfrm>
          <a:prstGeom prst="rect">
            <a:avLst/>
          </a:prstGeom>
        </p:spPr>
      </p:pic>
    </p:spTree>
    <p:extLst>
      <p:ext uri="{BB962C8B-B14F-4D97-AF65-F5344CB8AC3E}">
        <p14:creationId xmlns:p14="http://schemas.microsoft.com/office/powerpoint/2010/main" val="3027646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p:txBody>
          <a:bodyPr/>
          <a:lstStyle/>
          <a:p>
            <a:r>
              <a:rPr lang="fr-FR" dirty="0" err="1"/>
              <a:t>Watershed</a:t>
            </a:r>
            <a:r>
              <a:rPr lang="fr-FR" dirty="0"/>
              <a:t> </a:t>
            </a:r>
            <a:r>
              <a:rPr lang="fr-FR" dirty="0" err="1"/>
              <a:t>algorithm</a:t>
            </a:r>
            <a:endParaRPr lang="fr-FR" dirty="0"/>
          </a:p>
        </p:txBody>
      </p:sp>
      <p:sp>
        <p:nvSpPr>
          <p:cNvPr id="3" name="Espace réservé du contenu 2">
            <a:extLst>
              <a:ext uri="{FF2B5EF4-FFF2-40B4-BE49-F238E27FC236}">
                <a16:creationId xmlns:a16="http://schemas.microsoft.com/office/drawing/2014/main" id="{9AE0DC6C-E1E4-5CF1-F53B-044EC900B31A}"/>
              </a:ext>
            </a:extLst>
          </p:cNvPr>
          <p:cNvSpPr>
            <a:spLocks noGrp="1"/>
          </p:cNvSpPr>
          <p:nvPr>
            <p:ph idx="1"/>
          </p:nvPr>
        </p:nvSpPr>
        <p:spPr/>
        <p:txBody>
          <a:bodyPr>
            <a:normAutofit fontScale="62500" lnSpcReduction="20000"/>
          </a:bodyPr>
          <a:lstStyle/>
          <a:p>
            <a:r>
              <a:rPr lang="en-US" b="0" i="0" dirty="0">
                <a:solidFill>
                  <a:srgbClr val="374151"/>
                </a:solidFill>
                <a:effectLst/>
                <a:latin typeface="Söhne"/>
              </a:rPr>
              <a:t>The basic idea of the watershed algorithm is to treat an image as a topographic map, where high pixel values represent peaks and low pixel values represent valleys. The algorithm works by flooding the image from the valleys, with each valley representing a separate object. The water from each valley flows towards its nearest peak until it reaches a ridge line, which represents a boundary between two objects. The ridge line is used to segment the image into separate regions.</a:t>
            </a:r>
          </a:p>
          <a:p>
            <a:r>
              <a:rPr lang="en-US" dirty="0">
                <a:solidFill>
                  <a:srgbClr val="374151"/>
                </a:solidFill>
                <a:latin typeface="Söhne"/>
              </a:rPr>
              <a:t>steps:</a:t>
            </a:r>
          </a:p>
          <a:p>
            <a:pPr lvl="1"/>
            <a:r>
              <a:rPr lang="en-US" dirty="0">
                <a:solidFill>
                  <a:srgbClr val="374151"/>
                </a:solidFill>
                <a:latin typeface="Söhne"/>
              </a:rPr>
              <a:t>Preprocessing : remove blur – convert to gray scale image - ap</a:t>
            </a:r>
            <a:r>
              <a:rPr lang="fr-FR" dirty="0" err="1"/>
              <a:t>plying</a:t>
            </a:r>
            <a:r>
              <a:rPr lang="fr-FR" dirty="0"/>
              <a:t> </a:t>
            </a:r>
            <a:r>
              <a:rPr lang="fr-FR" dirty="0" err="1"/>
              <a:t>thresholding</a:t>
            </a:r>
            <a:endParaRPr lang="en-US" dirty="0">
              <a:solidFill>
                <a:srgbClr val="374151"/>
              </a:solidFill>
              <a:latin typeface="Söhne"/>
            </a:endParaRPr>
          </a:p>
          <a:p>
            <a:pPr lvl="1"/>
            <a:r>
              <a:rPr lang="fr-FR" dirty="0"/>
              <a:t>Marker </a:t>
            </a:r>
            <a:r>
              <a:rPr lang="fr-FR" dirty="0" err="1"/>
              <a:t>selection</a:t>
            </a:r>
            <a:r>
              <a:rPr lang="fr-FR" dirty="0"/>
              <a:t>: </a:t>
            </a:r>
            <a:r>
              <a:rPr lang="en-US" dirty="0"/>
              <a:t>compute the exact Euclidean distance from every binary pixel to the nearest zero pixel, then find peaks in this distance map,</a:t>
            </a:r>
          </a:p>
          <a:p>
            <a:pPr lvl="1"/>
            <a:r>
              <a:rPr lang="en-US" dirty="0"/>
              <a:t>Apply the watershed algorithm :</a:t>
            </a:r>
            <a:r>
              <a:rPr lang="en-US" b="0" i="0" dirty="0">
                <a:solidFill>
                  <a:srgbClr val="374151"/>
                </a:solidFill>
                <a:effectLst/>
                <a:latin typeface="Söhne"/>
              </a:rPr>
              <a:t>Once the markers are selected, the watershed transformation is applied to the image. This involves flooding the image with water from each marker and assigning each pixel to the nearest marker. As the water rises, it can merge with other water from neighboring markers, but it can't cross ridges that separate different objects.</a:t>
            </a:r>
          </a:p>
          <a:p>
            <a:pPr lvl="1"/>
            <a:r>
              <a:rPr lang="fr-FR" b="0" i="0" dirty="0" err="1">
                <a:solidFill>
                  <a:srgbClr val="374151"/>
                </a:solidFill>
                <a:effectLst/>
                <a:latin typeface="Söhne"/>
              </a:rPr>
              <a:t>Postprocessing</a:t>
            </a:r>
            <a:r>
              <a:rPr lang="fr-FR" b="0" i="0" dirty="0">
                <a:solidFill>
                  <a:srgbClr val="374151"/>
                </a:solidFill>
                <a:effectLst/>
                <a:latin typeface="Söhne"/>
              </a:rPr>
              <a:t> : </a:t>
            </a:r>
            <a:r>
              <a:rPr lang="fr-FR" b="0" i="0" dirty="0" err="1">
                <a:solidFill>
                  <a:srgbClr val="374151"/>
                </a:solidFill>
                <a:effectLst/>
                <a:latin typeface="Söhne"/>
              </a:rPr>
              <a:t>optional</a:t>
            </a:r>
            <a:endParaRPr lang="en-US" b="0" i="0" dirty="0">
              <a:solidFill>
                <a:srgbClr val="374151"/>
              </a:solidFill>
              <a:effectLst/>
              <a:latin typeface="Söhne"/>
            </a:endParaRPr>
          </a:p>
          <a:p>
            <a:pPr lvl="1"/>
            <a:endParaRPr lang="fr-FR" dirty="0"/>
          </a:p>
        </p:txBody>
      </p:sp>
    </p:spTree>
    <p:extLst>
      <p:ext uri="{BB962C8B-B14F-4D97-AF65-F5344CB8AC3E}">
        <p14:creationId xmlns:p14="http://schemas.microsoft.com/office/powerpoint/2010/main" val="1321645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a:xfrm>
            <a:off x="1028700" y="1578504"/>
            <a:ext cx="5245098" cy="1303867"/>
          </a:xfrm>
        </p:spPr>
        <p:txBody>
          <a:bodyPr>
            <a:normAutofit/>
          </a:bodyPr>
          <a:lstStyle/>
          <a:p>
            <a:pPr algn="l"/>
            <a:r>
              <a:rPr lang="fr-FR" sz="2400" dirty="0" err="1"/>
              <a:t>Watershed</a:t>
            </a:r>
            <a:r>
              <a:rPr lang="fr-FR" sz="2400" dirty="0"/>
              <a:t> </a:t>
            </a:r>
            <a:r>
              <a:rPr lang="fr-FR" sz="2400" dirty="0" err="1"/>
              <a:t>algorithm</a:t>
            </a:r>
            <a:endParaRPr lang="fr-FR" sz="2400" dirty="0"/>
          </a:p>
        </p:txBody>
      </p:sp>
      <p:sp>
        <p:nvSpPr>
          <p:cNvPr id="5" name="Espace réservé du contenu 4">
            <a:extLst>
              <a:ext uri="{FF2B5EF4-FFF2-40B4-BE49-F238E27FC236}">
                <a16:creationId xmlns:a16="http://schemas.microsoft.com/office/drawing/2014/main" id="{24F3CC15-53BB-C124-69BA-3BC38A86D271}"/>
              </a:ext>
            </a:extLst>
          </p:cNvPr>
          <p:cNvSpPr>
            <a:spLocks noGrp="1"/>
          </p:cNvSpPr>
          <p:nvPr>
            <p:ph idx="1"/>
          </p:nvPr>
        </p:nvSpPr>
        <p:spPr/>
        <p:txBody>
          <a:bodyPr/>
          <a:lstStyle/>
          <a:p>
            <a:r>
              <a:rPr lang="fr-FR" dirty="0"/>
              <a:t>First code </a:t>
            </a:r>
            <a:r>
              <a:rPr lang="fr-FR" dirty="0" err="1"/>
              <a:t>example</a:t>
            </a:r>
            <a:r>
              <a:rPr lang="fr-FR" dirty="0"/>
              <a:t> output:</a:t>
            </a:r>
          </a:p>
        </p:txBody>
      </p:sp>
      <p:pic>
        <p:nvPicPr>
          <p:cNvPr id="6" name="Image 5">
            <a:extLst>
              <a:ext uri="{FF2B5EF4-FFF2-40B4-BE49-F238E27FC236}">
                <a16:creationId xmlns:a16="http://schemas.microsoft.com/office/drawing/2014/main" id="{503B1B0C-0042-40A7-F9BA-03962B0B172C}"/>
              </a:ext>
            </a:extLst>
          </p:cNvPr>
          <p:cNvPicPr>
            <a:picLocks noChangeAspect="1"/>
          </p:cNvPicPr>
          <p:nvPr/>
        </p:nvPicPr>
        <p:blipFill>
          <a:blip r:embed="rId2"/>
          <a:stretch>
            <a:fillRect/>
          </a:stretch>
        </p:blipFill>
        <p:spPr>
          <a:xfrm>
            <a:off x="5514340" y="655637"/>
            <a:ext cx="5760720" cy="5546725"/>
          </a:xfrm>
          <a:prstGeom prst="rect">
            <a:avLst/>
          </a:prstGeom>
        </p:spPr>
      </p:pic>
    </p:spTree>
    <p:extLst>
      <p:ext uri="{BB962C8B-B14F-4D97-AF65-F5344CB8AC3E}">
        <p14:creationId xmlns:p14="http://schemas.microsoft.com/office/powerpoint/2010/main" val="2753041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a:xfrm>
            <a:off x="1028700" y="1578504"/>
            <a:ext cx="5245098" cy="1303867"/>
          </a:xfrm>
        </p:spPr>
        <p:txBody>
          <a:bodyPr>
            <a:normAutofit/>
          </a:bodyPr>
          <a:lstStyle/>
          <a:p>
            <a:pPr algn="l"/>
            <a:r>
              <a:rPr lang="fr-FR" sz="2400" dirty="0" err="1"/>
              <a:t>Watershed</a:t>
            </a:r>
            <a:r>
              <a:rPr lang="fr-FR" sz="2400" dirty="0"/>
              <a:t> </a:t>
            </a:r>
            <a:r>
              <a:rPr lang="fr-FR" sz="2400" dirty="0" err="1"/>
              <a:t>algorithm</a:t>
            </a:r>
            <a:endParaRPr lang="fr-FR" sz="2400" dirty="0"/>
          </a:p>
        </p:txBody>
      </p:sp>
      <p:sp>
        <p:nvSpPr>
          <p:cNvPr id="5" name="Espace réservé du contenu 4">
            <a:extLst>
              <a:ext uri="{FF2B5EF4-FFF2-40B4-BE49-F238E27FC236}">
                <a16:creationId xmlns:a16="http://schemas.microsoft.com/office/drawing/2014/main" id="{24F3CC15-53BB-C124-69BA-3BC38A86D271}"/>
              </a:ext>
            </a:extLst>
          </p:cNvPr>
          <p:cNvSpPr>
            <a:spLocks noGrp="1"/>
          </p:cNvSpPr>
          <p:nvPr>
            <p:ph idx="1"/>
          </p:nvPr>
        </p:nvSpPr>
        <p:spPr/>
        <p:txBody>
          <a:bodyPr/>
          <a:lstStyle/>
          <a:p>
            <a:r>
              <a:rPr lang="fr-FR" dirty="0"/>
              <a:t>Second code </a:t>
            </a:r>
            <a:r>
              <a:rPr lang="fr-FR" dirty="0" err="1"/>
              <a:t>example</a:t>
            </a:r>
            <a:r>
              <a:rPr lang="fr-FR" dirty="0"/>
              <a:t> output:</a:t>
            </a:r>
          </a:p>
        </p:txBody>
      </p:sp>
      <p:pic>
        <p:nvPicPr>
          <p:cNvPr id="4" name="Image 3">
            <a:extLst>
              <a:ext uri="{FF2B5EF4-FFF2-40B4-BE49-F238E27FC236}">
                <a16:creationId xmlns:a16="http://schemas.microsoft.com/office/drawing/2014/main" id="{01A0A105-B936-3B18-5870-172821C3BDB5}"/>
              </a:ext>
            </a:extLst>
          </p:cNvPr>
          <p:cNvPicPr>
            <a:picLocks noChangeAspect="1"/>
          </p:cNvPicPr>
          <p:nvPr/>
        </p:nvPicPr>
        <p:blipFill>
          <a:blip r:embed="rId2"/>
          <a:stretch>
            <a:fillRect/>
          </a:stretch>
        </p:blipFill>
        <p:spPr>
          <a:xfrm>
            <a:off x="7031262" y="2729971"/>
            <a:ext cx="3395436" cy="3318936"/>
          </a:xfrm>
          <a:prstGeom prst="rect">
            <a:avLst/>
          </a:prstGeom>
        </p:spPr>
      </p:pic>
      <p:sp>
        <p:nvSpPr>
          <p:cNvPr id="7" name="ZoneTexte 6">
            <a:extLst>
              <a:ext uri="{FF2B5EF4-FFF2-40B4-BE49-F238E27FC236}">
                <a16:creationId xmlns:a16="http://schemas.microsoft.com/office/drawing/2014/main" id="{63BE2FBB-2FC5-FE30-E423-45EC3D17421B}"/>
              </a:ext>
            </a:extLst>
          </p:cNvPr>
          <p:cNvSpPr txBox="1"/>
          <p:nvPr/>
        </p:nvSpPr>
        <p:spPr>
          <a:xfrm>
            <a:off x="1422400" y="3429000"/>
            <a:ext cx="4673600" cy="369332"/>
          </a:xfrm>
          <a:prstGeom prst="rect">
            <a:avLst/>
          </a:prstGeom>
          <a:noFill/>
        </p:spPr>
        <p:txBody>
          <a:bodyPr wrap="square" rtlCol="0">
            <a:spAutoFit/>
          </a:bodyPr>
          <a:lstStyle/>
          <a:p>
            <a:r>
              <a:rPr lang="fr-FR" dirty="0"/>
              <a:t>For the </a:t>
            </a:r>
            <a:r>
              <a:rPr lang="fr-FR" b="1" dirty="0" err="1"/>
              <a:t>same</a:t>
            </a:r>
            <a:r>
              <a:rPr lang="fr-FR" b="1" dirty="0"/>
              <a:t> </a:t>
            </a:r>
            <a:r>
              <a:rPr lang="fr-FR" dirty="0"/>
              <a:t>image </a:t>
            </a:r>
            <a:r>
              <a:rPr lang="fr-FR" dirty="0" err="1"/>
              <a:t>sample</a:t>
            </a:r>
            <a:endParaRPr lang="fr-FR" dirty="0"/>
          </a:p>
        </p:txBody>
      </p:sp>
    </p:spTree>
    <p:extLst>
      <p:ext uri="{BB962C8B-B14F-4D97-AF65-F5344CB8AC3E}">
        <p14:creationId xmlns:p14="http://schemas.microsoft.com/office/powerpoint/2010/main" val="380011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a:xfrm>
            <a:off x="1028700" y="1578504"/>
            <a:ext cx="5245098" cy="1303867"/>
          </a:xfrm>
        </p:spPr>
        <p:txBody>
          <a:bodyPr>
            <a:normAutofit/>
          </a:bodyPr>
          <a:lstStyle/>
          <a:p>
            <a:pPr algn="l"/>
            <a:r>
              <a:rPr lang="fr-FR" sz="2400" dirty="0" err="1"/>
              <a:t>Watershed</a:t>
            </a:r>
            <a:r>
              <a:rPr lang="fr-FR" sz="2400" dirty="0"/>
              <a:t> </a:t>
            </a:r>
            <a:r>
              <a:rPr lang="fr-FR" sz="2400" dirty="0" err="1"/>
              <a:t>algorithm</a:t>
            </a:r>
            <a:endParaRPr lang="fr-FR" sz="2400" dirty="0"/>
          </a:p>
        </p:txBody>
      </p:sp>
      <p:sp>
        <p:nvSpPr>
          <p:cNvPr id="5" name="Espace réservé du contenu 4">
            <a:extLst>
              <a:ext uri="{FF2B5EF4-FFF2-40B4-BE49-F238E27FC236}">
                <a16:creationId xmlns:a16="http://schemas.microsoft.com/office/drawing/2014/main" id="{24F3CC15-53BB-C124-69BA-3BC38A86D271}"/>
              </a:ext>
            </a:extLst>
          </p:cNvPr>
          <p:cNvSpPr>
            <a:spLocks noGrp="1"/>
          </p:cNvSpPr>
          <p:nvPr>
            <p:ph idx="1"/>
          </p:nvPr>
        </p:nvSpPr>
        <p:spPr/>
        <p:txBody>
          <a:bodyPr/>
          <a:lstStyle/>
          <a:p>
            <a:r>
              <a:rPr lang="fr-FR" dirty="0"/>
              <a:t>Second code </a:t>
            </a:r>
            <a:r>
              <a:rPr lang="fr-FR" dirty="0" err="1"/>
              <a:t>example</a:t>
            </a:r>
            <a:r>
              <a:rPr lang="fr-FR" dirty="0"/>
              <a:t> output:</a:t>
            </a:r>
          </a:p>
        </p:txBody>
      </p:sp>
      <p:sp>
        <p:nvSpPr>
          <p:cNvPr id="7" name="ZoneTexte 6">
            <a:extLst>
              <a:ext uri="{FF2B5EF4-FFF2-40B4-BE49-F238E27FC236}">
                <a16:creationId xmlns:a16="http://schemas.microsoft.com/office/drawing/2014/main" id="{63BE2FBB-2FC5-FE30-E423-45EC3D17421B}"/>
              </a:ext>
            </a:extLst>
          </p:cNvPr>
          <p:cNvSpPr txBox="1"/>
          <p:nvPr/>
        </p:nvSpPr>
        <p:spPr>
          <a:xfrm>
            <a:off x="1422400" y="3429000"/>
            <a:ext cx="4673600" cy="369332"/>
          </a:xfrm>
          <a:prstGeom prst="rect">
            <a:avLst/>
          </a:prstGeom>
          <a:noFill/>
        </p:spPr>
        <p:txBody>
          <a:bodyPr wrap="square" rtlCol="0">
            <a:spAutoFit/>
          </a:bodyPr>
          <a:lstStyle/>
          <a:p>
            <a:r>
              <a:rPr lang="fr-FR" b="1" dirty="0"/>
              <a:t>For the </a:t>
            </a:r>
            <a:r>
              <a:rPr lang="fr-FR" b="1" dirty="0" err="1"/>
              <a:t>other</a:t>
            </a:r>
            <a:r>
              <a:rPr lang="fr-FR" b="1" dirty="0"/>
              <a:t> image </a:t>
            </a:r>
            <a:r>
              <a:rPr lang="fr-FR" b="1" dirty="0" err="1"/>
              <a:t>samples</a:t>
            </a:r>
            <a:endParaRPr lang="fr-FR" b="1" dirty="0"/>
          </a:p>
        </p:txBody>
      </p:sp>
      <p:pic>
        <p:nvPicPr>
          <p:cNvPr id="6" name="Image 5">
            <a:extLst>
              <a:ext uri="{FF2B5EF4-FFF2-40B4-BE49-F238E27FC236}">
                <a16:creationId xmlns:a16="http://schemas.microsoft.com/office/drawing/2014/main" id="{2C8899C4-BE0B-23C1-9744-626F9EA1B2FF}"/>
              </a:ext>
            </a:extLst>
          </p:cNvPr>
          <p:cNvPicPr>
            <a:picLocks noChangeAspect="1"/>
          </p:cNvPicPr>
          <p:nvPr/>
        </p:nvPicPr>
        <p:blipFill>
          <a:blip r:embed="rId2"/>
          <a:stretch>
            <a:fillRect/>
          </a:stretch>
        </p:blipFill>
        <p:spPr>
          <a:xfrm>
            <a:off x="5702300" y="2593679"/>
            <a:ext cx="3646487" cy="3570882"/>
          </a:xfrm>
          <a:prstGeom prst="rect">
            <a:avLst/>
          </a:prstGeom>
        </p:spPr>
      </p:pic>
    </p:spTree>
    <p:extLst>
      <p:ext uri="{BB962C8B-B14F-4D97-AF65-F5344CB8AC3E}">
        <p14:creationId xmlns:p14="http://schemas.microsoft.com/office/powerpoint/2010/main" val="1265196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p:txBody>
          <a:bodyPr/>
          <a:lstStyle/>
          <a:p>
            <a:r>
              <a:rPr lang="fr-FR" dirty="0" err="1"/>
              <a:t>Fuzzy</a:t>
            </a:r>
            <a:r>
              <a:rPr lang="fr-FR" dirty="0"/>
              <a:t> C </a:t>
            </a:r>
            <a:r>
              <a:rPr lang="fr-FR" dirty="0" err="1"/>
              <a:t>mean</a:t>
            </a:r>
            <a:r>
              <a:rPr lang="fr-FR" dirty="0"/>
              <a:t> </a:t>
            </a:r>
            <a:r>
              <a:rPr lang="fr-FR" dirty="0" err="1"/>
              <a:t>algorithm</a:t>
            </a:r>
            <a:endParaRPr lang="fr-FR" dirty="0"/>
          </a:p>
        </p:txBody>
      </p:sp>
      <p:sp>
        <p:nvSpPr>
          <p:cNvPr id="3" name="Espace réservé du contenu 2">
            <a:extLst>
              <a:ext uri="{FF2B5EF4-FFF2-40B4-BE49-F238E27FC236}">
                <a16:creationId xmlns:a16="http://schemas.microsoft.com/office/drawing/2014/main" id="{9AE0DC6C-E1E4-5CF1-F53B-044EC900B31A}"/>
              </a:ext>
            </a:extLst>
          </p:cNvPr>
          <p:cNvSpPr>
            <a:spLocks noGrp="1"/>
          </p:cNvSpPr>
          <p:nvPr>
            <p:ph idx="1"/>
          </p:nvPr>
        </p:nvSpPr>
        <p:spPr>
          <a:xfrm>
            <a:off x="679173" y="2445025"/>
            <a:ext cx="11075505" cy="4008784"/>
          </a:xfrm>
        </p:spPr>
        <p:txBody>
          <a:bodyPr>
            <a:noAutofit/>
          </a:bodyPr>
          <a:lstStyle/>
          <a:p>
            <a:pPr marL="457200" lvl="1" indent="0">
              <a:buNone/>
            </a:pPr>
            <a:r>
              <a:rPr lang="en-US" sz="1700" b="0" i="0" dirty="0">
                <a:solidFill>
                  <a:srgbClr val="374151"/>
                </a:solidFill>
                <a:effectLst/>
                <a:latin typeface="Söhne"/>
              </a:rPr>
              <a:t>a soft clustering algorithm, meaning that it allows an item to belong to multiple clusters with varying degrees of membership.</a:t>
            </a:r>
          </a:p>
          <a:p>
            <a:pPr algn="l">
              <a:buFont typeface="+mj-lt"/>
              <a:buAutoNum type="arabicPeriod"/>
            </a:pPr>
            <a:r>
              <a:rPr lang="en-US" sz="1700" b="0" i="0" dirty="0">
                <a:solidFill>
                  <a:srgbClr val="374151"/>
                </a:solidFill>
                <a:effectLst/>
                <a:latin typeface="Söhne"/>
              </a:rPr>
              <a:t>Initialization: Define the number of clusters and the initial membership values for each pixel to each cluster.</a:t>
            </a:r>
          </a:p>
          <a:p>
            <a:pPr algn="l">
              <a:buFont typeface="+mj-lt"/>
              <a:buAutoNum type="arabicPeriod"/>
            </a:pPr>
            <a:r>
              <a:rPr lang="en-US" sz="1700" b="0" i="0" dirty="0">
                <a:solidFill>
                  <a:srgbClr val="374151"/>
                </a:solidFill>
                <a:effectLst/>
                <a:latin typeface="Söhne"/>
              </a:rPr>
              <a:t>Computing cluster centers: Compute the center of each cluster based on the current membership values of all pixels.</a:t>
            </a:r>
          </a:p>
          <a:p>
            <a:pPr algn="l">
              <a:buFont typeface="+mj-lt"/>
              <a:buAutoNum type="arabicPeriod"/>
            </a:pPr>
            <a:r>
              <a:rPr lang="en-US" sz="1700" b="0" i="0" dirty="0">
                <a:solidFill>
                  <a:srgbClr val="374151"/>
                </a:solidFill>
                <a:effectLst/>
                <a:latin typeface="Söhne"/>
              </a:rPr>
              <a:t>Updating membership values: Update the membership values for each pixel based on its distance to each cluster center.</a:t>
            </a:r>
          </a:p>
          <a:p>
            <a:pPr algn="l">
              <a:buFont typeface="+mj-lt"/>
              <a:buAutoNum type="arabicPeriod"/>
            </a:pPr>
            <a:r>
              <a:rPr lang="en-US" sz="1700" b="0" i="0" dirty="0">
                <a:solidFill>
                  <a:srgbClr val="374151"/>
                </a:solidFill>
                <a:effectLst/>
                <a:latin typeface="Söhne"/>
              </a:rPr>
              <a:t>Check convergence: Check whether the algorithm has converged, i.e., the membership values for each pixel have stopped changing.</a:t>
            </a:r>
          </a:p>
          <a:p>
            <a:pPr algn="l">
              <a:buFont typeface="+mj-lt"/>
              <a:buAutoNum type="arabicPeriod"/>
            </a:pPr>
            <a:r>
              <a:rPr lang="en-US" sz="1700" b="0" i="0" dirty="0">
                <a:solidFill>
                  <a:srgbClr val="374151"/>
                </a:solidFill>
                <a:effectLst/>
                <a:latin typeface="Söhne"/>
              </a:rPr>
              <a:t>Repeat steps 2-4 until convergence: If convergence has not been achieved, repeat steps 2-4 until the membership values for all pixels stabilize.</a:t>
            </a:r>
          </a:p>
          <a:p>
            <a:pPr algn="l">
              <a:buFont typeface="+mj-lt"/>
              <a:buAutoNum type="arabicPeriod"/>
            </a:pPr>
            <a:r>
              <a:rPr lang="en-US" sz="1700" b="0" i="0" dirty="0">
                <a:solidFill>
                  <a:srgbClr val="374151"/>
                </a:solidFill>
                <a:effectLst/>
                <a:latin typeface="Söhne"/>
              </a:rPr>
              <a:t>Assign each pixel to its most probable cluster: After convergence, assign each pixel to its most probable cluster based on its membership values.</a:t>
            </a:r>
          </a:p>
          <a:p>
            <a:pPr lvl="1"/>
            <a:endParaRPr lang="fr-FR" sz="1700" dirty="0"/>
          </a:p>
        </p:txBody>
      </p:sp>
    </p:spTree>
    <p:extLst>
      <p:ext uri="{BB962C8B-B14F-4D97-AF65-F5344CB8AC3E}">
        <p14:creationId xmlns:p14="http://schemas.microsoft.com/office/powerpoint/2010/main" val="168904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p:txBody>
          <a:bodyPr/>
          <a:lstStyle/>
          <a:p>
            <a:r>
              <a:rPr lang="fr-FR" dirty="0" err="1"/>
              <a:t>Fuzzy</a:t>
            </a:r>
            <a:r>
              <a:rPr lang="fr-FR" dirty="0"/>
              <a:t> C </a:t>
            </a:r>
            <a:r>
              <a:rPr lang="fr-FR" dirty="0" err="1"/>
              <a:t>mean</a:t>
            </a:r>
            <a:r>
              <a:rPr lang="fr-FR" dirty="0"/>
              <a:t> </a:t>
            </a:r>
            <a:r>
              <a:rPr lang="fr-FR" dirty="0" err="1"/>
              <a:t>algorithm</a:t>
            </a:r>
            <a:endParaRPr lang="fr-FR" dirty="0"/>
          </a:p>
        </p:txBody>
      </p:sp>
      <p:pic>
        <p:nvPicPr>
          <p:cNvPr id="7" name="Espace réservé du contenu 6">
            <a:extLst>
              <a:ext uri="{FF2B5EF4-FFF2-40B4-BE49-F238E27FC236}">
                <a16:creationId xmlns:a16="http://schemas.microsoft.com/office/drawing/2014/main" id="{26218DB9-46F3-7BE2-F90F-3AE8D04A5845}"/>
              </a:ext>
            </a:extLst>
          </p:cNvPr>
          <p:cNvPicPr>
            <a:picLocks noGrp="1" noChangeAspect="1"/>
          </p:cNvPicPr>
          <p:nvPr>
            <p:ph idx="1"/>
          </p:nvPr>
        </p:nvPicPr>
        <p:blipFill>
          <a:blip r:embed="rId2"/>
          <a:stretch>
            <a:fillRect/>
          </a:stretch>
        </p:blipFill>
        <p:spPr>
          <a:xfrm>
            <a:off x="4193805" y="2557463"/>
            <a:ext cx="3804390" cy="3317875"/>
          </a:xfrm>
        </p:spPr>
      </p:pic>
    </p:spTree>
    <p:extLst>
      <p:ext uri="{BB962C8B-B14F-4D97-AF65-F5344CB8AC3E}">
        <p14:creationId xmlns:p14="http://schemas.microsoft.com/office/powerpoint/2010/main" val="3073151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33273-22B9-ECE1-4B3A-4FBBE47E3858}"/>
              </a:ext>
            </a:extLst>
          </p:cNvPr>
          <p:cNvSpPr>
            <a:spLocks noGrp="1"/>
          </p:cNvSpPr>
          <p:nvPr>
            <p:ph type="title"/>
          </p:nvPr>
        </p:nvSpPr>
        <p:spPr/>
        <p:txBody>
          <a:bodyPr/>
          <a:lstStyle/>
          <a:p>
            <a:r>
              <a:rPr lang="fr-FR" dirty="0" err="1"/>
              <a:t>Feature</a:t>
            </a:r>
            <a:r>
              <a:rPr lang="fr-FR" dirty="0"/>
              <a:t> extraction</a:t>
            </a:r>
          </a:p>
        </p:txBody>
      </p:sp>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p:txBody>
          <a:bodyPr/>
          <a:lstStyle/>
          <a:p>
            <a:pPr algn="l"/>
            <a:r>
              <a:rPr lang="fr-FR" b="1" i="0" dirty="0" err="1">
                <a:solidFill>
                  <a:srgbClr val="292929"/>
                </a:solidFill>
                <a:effectLst/>
                <a:latin typeface="sohne"/>
              </a:rPr>
              <a:t>Principle</a:t>
            </a:r>
            <a:r>
              <a:rPr lang="fr-FR" b="1" i="0" dirty="0">
                <a:solidFill>
                  <a:srgbClr val="292929"/>
                </a:solidFill>
                <a:effectLst/>
                <a:latin typeface="sohne"/>
              </a:rPr>
              <a:t> Components </a:t>
            </a:r>
            <a:r>
              <a:rPr lang="fr-FR" b="1" i="0" dirty="0" err="1">
                <a:solidFill>
                  <a:srgbClr val="292929"/>
                </a:solidFill>
                <a:effectLst/>
                <a:latin typeface="sohne"/>
              </a:rPr>
              <a:t>Analysis</a:t>
            </a:r>
            <a:r>
              <a:rPr lang="fr-FR" b="1" i="0" dirty="0">
                <a:solidFill>
                  <a:srgbClr val="292929"/>
                </a:solidFill>
                <a:effectLst/>
                <a:latin typeface="sohne"/>
              </a:rPr>
              <a:t> (PCA)</a:t>
            </a:r>
          </a:p>
          <a:p>
            <a:r>
              <a:rPr lang="fr-FR" b="1" i="0" dirty="0">
                <a:solidFill>
                  <a:srgbClr val="292929"/>
                </a:solidFill>
                <a:effectLst/>
                <a:latin typeface="sohne"/>
              </a:rPr>
              <a:t>Independent Component </a:t>
            </a:r>
            <a:r>
              <a:rPr lang="fr-FR" b="1" i="0" dirty="0" err="1">
                <a:solidFill>
                  <a:srgbClr val="292929"/>
                </a:solidFill>
                <a:effectLst/>
                <a:latin typeface="sohne"/>
              </a:rPr>
              <a:t>Analysis</a:t>
            </a:r>
            <a:r>
              <a:rPr lang="fr-FR" b="1" i="0" dirty="0">
                <a:solidFill>
                  <a:srgbClr val="292929"/>
                </a:solidFill>
                <a:effectLst/>
                <a:latin typeface="sohne"/>
              </a:rPr>
              <a:t> (ICA)</a:t>
            </a:r>
          </a:p>
          <a:p>
            <a:r>
              <a:rPr lang="fr-FR" b="1" i="0" dirty="0" err="1">
                <a:solidFill>
                  <a:srgbClr val="292929"/>
                </a:solidFill>
                <a:effectLst/>
                <a:latin typeface="sohne"/>
              </a:rPr>
              <a:t>Linear</a:t>
            </a:r>
            <a:r>
              <a:rPr lang="fr-FR" b="1" i="0" dirty="0">
                <a:solidFill>
                  <a:srgbClr val="292929"/>
                </a:solidFill>
                <a:effectLst/>
                <a:latin typeface="sohne"/>
              </a:rPr>
              <a:t> Discriminant </a:t>
            </a:r>
            <a:r>
              <a:rPr lang="fr-FR" b="1" i="0" dirty="0" err="1">
                <a:solidFill>
                  <a:srgbClr val="292929"/>
                </a:solidFill>
                <a:effectLst/>
                <a:latin typeface="sohne"/>
              </a:rPr>
              <a:t>Analysis</a:t>
            </a:r>
            <a:r>
              <a:rPr lang="fr-FR" b="1" i="0" dirty="0">
                <a:solidFill>
                  <a:srgbClr val="292929"/>
                </a:solidFill>
                <a:effectLst/>
                <a:latin typeface="sohne"/>
              </a:rPr>
              <a:t> (LDA)</a:t>
            </a:r>
          </a:p>
          <a:p>
            <a:r>
              <a:rPr lang="fr-FR" sz="1800" dirty="0" err="1">
                <a:effectLst/>
                <a:latin typeface="Segoe UI" panose="020B0502040204020203" pitchFamily="34" charset="0"/>
                <a:ea typeface="Times New Roman" panose="02020603050405020304" pitchFamily="18" charset="0"/>
              </a:rPr>
              <a:t>Haar</a:t>
            </a:r>
            <a:r>
              <a:rPr lang="fr-FR" sz="1800" dirty="0">
                <a:effectLst/>
                <a:latin typeface="Segoe UI" panose="020B0502040204020203" pitchFamily="34" charset="0"/>
                <a:ea typeface="Times New Roman" panose="02020603050405020304" pitchFamily="18" charset="0"/>
              </a:rPr>
              <a:t> </a:t>
            </a:r>
            <a:r>
              <a:rPr lang="fr-FR" sz="1800" dirty="0" err="1">
                <a:effectLst/>
                <a:latin typeface="Segoe UI" panose="020B0502040204020203" pitchFamily="34" charset="0"/>
                <a:ea typeface="Times New Roman" panose="02020603050405020304" pitchFamily="18" charset="0"/>
              </a:rPr>
              <a:t>wavelets</a:t>
            </a:r>
            <a:endParaRPr lang="fr-FR" sz="1800" dirty="0">
              <a:effectLst/>
              <a:latin typeface="Segoe UI" panose="020B0502040204020203" pitchFamily="34" charset="0"/>
              <a:ea typeface="Times New Roman" panose="02020603050405020304" pitchFamily="18" charset="0"/>
            </a:endParaRPr>
          </a:p>
          <a:p>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SIFT (</a:t>
            </a:r>
            <a:r>
              <a:rPr lang="fr-FR" sz="1800" dirty="0" err="1">
                <a:effectLst/>
                <a:latin typeface="Segoe UI" panose="020B0502040204020203" pitchFamily="34" charset="0"/>
                <a:ea typeface="Times New Roman" panose="02020603050405020304" pitchFamily="18" charset="0"/>
                <a:cs typeface="Times New Roman" panose="02020603050405020304" pitchFamily="18" charset="0"/>
              </a:rPr>
              <a:t>Scale</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-Invariant </a:t>
            </a:r>
            <a:r>
              <a:rPr lang="fr-FR" sz="1800" dirty="0" err="1">
                <a:effectLst/>
                <a:latin typeface="Segoe UI" panose="020B0502040204020203" pitchFamily="34" charset="0"/>
                <a:ea typeface="Times New Roman" panose="02020603050405020304" pitchFamily="18" charset="0"/>
                <a:cs typeface="Times New Roman" panose="02020603050405020304" pitchFamily="18" charset="0"/>
              </a:rPr>
              <a:t>Feature</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effectLst/>
                <a:latin typeface="Segoe UI" panose="020B0502040204020203" pitchFamily="34" charset="0"/>
                <a:ea typeface="Times New Roman" panose="02020603050405020304" pitchFamily="18" charset="0"/>
                <a:cs typeface="Times New Roman" panose="02020603050405020304" pitchFamily="18" charset="0"/>
              </a:rPr>
              <a:t>Transform</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a:t>
            </a:r>
          </a:p>
          <a:p>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SURF (</a:t>
            </a:r>
            <a:r>
              <a:rPr lang="fr-FR" sz="1800" dirty="0" err="1">
                <a:effectLst/>
                <a:latin typeface="Segoe UI" panose="020B0502040204020203" pitchFamily="34" charset="0"/>
                <a:ea typeface="Times New Roman" panose="02020603050405020304" pitchFamily="18" charset="0"/>
                <a:cs typeface="Times New Roman" panose="02020603050405020304" pitchFamily="18" charset="0"/>
              </a:rPr>
              <a:t>Speeded</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Up </a:t>
            </a:r>
            <a:r>
              <a:rPr lang="fr-FR" sz="1800" dirty="0" err="1">
                <a:effectLst/>
                <a:latin typeface="Segoe UI" panose="020B0502040204020203" pitchFamily="34" charset="0"/>
                <a:ea typeface="Times New Roman" panose="02020603050405020304" pitchFamily="18" charset="0"/>
                <a:cs typeface="Times New Roman" panose="02020603050405020304" pitchFamily="18" charset="0"/>
              </a:rPr>
              <a:t>Robust</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effectLst/>
                <a:latin typeface="Segoe UI" panose="020B0502040204020203" pitchFamily="34" charset="0"/>
                <a:ea typeface="Times New Roman" panose="02020603050405020304" pitchFamily="18" charset="0"/>
                <a:cs typeface="Times New Roman" panose="02020603050405020304" pitchFamily="18" charset="0"/>
              </a:rPr>
              <a:t>Features</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endParaRPr lang="fr-FR" dirty="0"/>
          </a:p>
        </p:txBody>
      </p:sp>
    </p:spTree>
    <p:extLst>
      <p:ext uri="{BB962C8B-B14F-4D97-AF65-F5344CB8AC3E}">
        <p14:creationId xmlns:p14="http://schemas.microsoft.com/office/powerpoint/2010/main" val="195750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33273-22B9-ECE1-4B3A-4FBBE47E3858}"/>
              </a:ext>
            </a:extLst>
          </p:cNvPr>
          <p:cNvSpPr>
            <a:spLocks noGrp="1"/>
          </p:cNvSpPr>
          <p:nvPr>
            <p:ph type="title"/>
          </p:nvPr>
        </p:nvSpPr>
        <p:spPr/>
        <p:txBody>
          <a:bodyPr/>
          <a:lstStyle/>
          <a:p>
            <a:r>
              <a:rPr lang="fr-FR" dirty="0" err="1"/>
              <a:t>Feature</a:t>
            </a:r>
            <a:r>
              <a:rPr lang="fr-FR" dirty="0"/>
              <a:t> extraction</a:t>
            </a:r>
          </a:p>
        </p:txBody>
      </p:sp>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p:txBody>
          <a:bodyPr/>
          <a:lstStyle/>
          <a:p>
            <a:pPr algn="l"/>
            <a:r>
              <a:rPr lang="fr-FR" b="1" i="0" dirty="0" err="1">
                <a:solidFill>
                  <a:schemeClr val="tx1">
                    <a:lumMod val="75000"/>
                    <a:lumOff val="25000"/>
                  </a:schemeClr>
                </a:solidFill>
                <a:effectLst/>
                <a:latin typeface="Söhne"/>
              </a:rPr>
              <a:t>Principle</a:t>
            </a:r>
            <a:r>
              <a:rPr lang="fr-FR" b="1" i="0" dirty="0">
                <a:solidFill>
                  <a:schemeClr val="tx1">
                    <a:lumMod val="75000"/>
                    <a:lumOff val="25000"/>
                  </a:schemeClr>
                </a:solidFill>
                <a:effectLst/>
                <a:latin typeface="Söhne"/>
              </a:rPr>
              <a:t> Components </a:t>
            </a:r>
            <a:r>
              <a:rPr lang="fr-FR" b="1" i="0" dirty="0" err="1">
                <a:solidFill>
                  <a:schemeClr val="tx1">
                    <a:lumMod val="75000"/>
                    <a:lumOff val="25000"/>
                  </a:schemeClr>
                </a:solidFill>
                <a:effectLst/>
                <a:latin typeface="Söhne"/>
              </a:rPr>
              <a:t>Analysis</a:t>
            </a:r>
            <a:r>
              <a:rPr lang="fr-FR" b="1" i="0" dirty="0">
                <a:solidFill>
                  <a:schemeClr val="tx1">
                    <a:lumMod val="75000"/>
                    <a:lumOff val="25000"/>
                  </a:schemeClr>
                </a:solidFill>
                <a:effectLst/>
                <a:latin typeface="Söhne"/>
              </a:rPr>
              <a:t> (PCA):</a:t>
            </a:r>
          </a:p>
          <a:p>
            <a:pPr marL="0" indent="0" algn="l">
              <a:buNone/>
            </a:pPr>
            <a:r>
              <a:rPr lang="en-US" b="0" i="0" dirty="0">
                <a:solidFill>
                  <a:srgbClr val="555A62"/>
                </a:solidFill>
                <a:effectLst/>
                <a:latin typeface="Söhne"/>
              </a:rPr>
              <a:t>When using PCA, we take as input our original data and try to find a combination of the input features which can best summarize the original data distribution so that to reduce its original dimensions. PCA is able to do this by maximizing variances and minimizing the reconstruction error by looking at pair wised distances. In PCA, our original data is projected into a set of orthogonal axes and each of the axes gets ranked in order of importance.</a:t>
            </a:r>
            <a:endParaRPr lang="fr-FR" dirty="0">
              <a:solidFill>
                <a:srgbClr val="555A62"/>
              </a:solidFill>
              <a:latin typeface="Söhne"/>
            </a:endParaRPr>
          </a:p>
        </p:txBody>
      </p:sp>
    </p:spTree>
    <p:extLst>
      <p:ext uri="{BB962C8B-B14F-4D97-AF65-F5344CB8AC3E}">
        <p14:creationId xmlns:p14="http://schemas.microsoft.com/office/powerpoint/2010/main" val="2366263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a:xfrm>
            <a:off x="1295401" y="330198"/>
            <a:ext cx="9601196" cy="1303867"/>
          </a:xfrm>
        </p:spPr>
        <p:txBody>
          <a:bodyPr/>
          <a:lstStyle/>
          <a:p>
            <a:r>
              <a:rPr lang="fr-FR" dirty="0"/>
              <a:t>Data augmentation</a:t>
            </a:r>
          </a:p>
        </p:txBody>
      </p:sp>
      <p:sp>
        <p:nvSpPr>
          <p:cNvPr id="3" name="Espace réservé du contenu 2">
            <a:extLst>
              <a:ext uri="{FF2B5EF4-FFF2-40B4-BE49-F238E27FC236}">
                <a16:creationId xmlns:a16="http://schemas.microsoft.com/office/drawing/2014/main" id="{9AE0DC6C-E1E4-5CF1-F53B-044EC900B31A}"/>
              </a:ext>
            </a:extLst>
          </p:cNvPr>
          <p:cNvSpPr>
            <a:spLocks noGrp="1"/>
          </p:cNvSpPr>
          <p:nvPr>
            <p:ph idx="1"/>
          </p:nvPr>
        </p:nvSpPr>
        <p:spPr>
          <a:xfrm>
            <a:off x="921329" y="1347788"/>
            <a:ext cx="10591798" cy="3318936"/>
          </a:xfrm>
        </p:spPr>
        <p:txBody>
          <a:bodyPr/>
          <a:lstStyle/>
          <a:p>
            <a:r>
              <a:rPr lang="fr-FR" dirty="0" err="1"/>
              <a:t>We</a:t>
            </a:r>
            <a:r>
              <a:rPr lang="fr-FR" dirty="0"/>
              <a:t> </a:t>
            </a:r>
            <a:r>
              <a:rPr lang="fr-FR" dirty="0" err="1"/>
              <a:t>experimented</a:t>
            </a:r>
            <a:r>
              <a:rPr lang="fr-FR" dirty="0"/>
              <a:t> </a:t>
            </a:r>
            <a:r>
              <a:rPr lang="fr-FR" dirty="0" err="1"/>
              <a:t>with</a:t>
            </a:r>
            <a:r>
              <a:rPr lang="fr-FR" dirty="0"/>
              <a:t> few data augmentation techniques as </a:t>
            </a:r>
            <a:r>
              <a:rPr lang="fr-FR" dirty="0" err="1"/>
              <a:t>mentionned</a:t>
            </a:r>
            <a:r>
              <a:rPr lang="fr-FR" dirty="0"/>
              <a:t> down </a:t>
            </a:r>
            <a:r>
              <a:rPr lang="fr-FR" dirty="0" err="1"/>
              <a:t>below</a:t>
            </a:r>
            <a:endParaRPr lang="fr-FR" dirty="0"/>
          </a:p>
        </p:txBody>
      </p:sp>
      <p:pic>
        <p:nvPicPr>
          <p:cNvPr id="5" name="Image 4">
            <a:extLst>
              <a:ext uri="{FF2B5EF4-FFF2-40B4-BE49-F238E27FC236}">
                <a16:creationId xmlns:a16="http://schemas.microsoft.com/office/drawing/2014/main" id="{67AF3727-CBD1-4B6A-1A63-A102872C1371}"/>
              </a:ext>
            </a:extLst>
          </p:cNvPr>
          <p:cNvPicPr>
            <a:picLocks noChangeAspect="1"/>
          </p:cNvPicPr>
          <p:nvPr/>
        </p:nvPicPr>
        <p:blipFill>
          <a:blip r:embed="rId2"/>
          <a:stretch>
            <a:fillRect/>
          </a:stretch>
        </p:blipFill>
        <p:spPr>
          <a:xfrm>
            <a:off x="921329" y="2434536"/>
            <a:ext cx="5129212" cy="3754549"/>
          </a:xfrm>
          <a:prstGeom prst="rect">
            <a:avLst/>
          </a:prstGeom>
        </p:spPr>
      </p:pic>
      <p:sp>
        <p:nvSpPr>
          <p:cNvPr id="6" name="ZoneTexte 5">
            <a:extLst>
              <a:ext uri="{FF2B5EF4-FFF2-40B4-BE49-F238E27FC236}">
                <a16:creationId xmlns:a16="http://schemas.microsoft.com/office/drawing/2014/main" id="{60C15D15-0A9A-0722-6FBE-46C412E16B58}"/>
              </a:ext>
            </a:extLst>
          </p:cNvPr>
          <p:cNvSpPr txBox="1"/>
          <p:nvPr/>
        </p:nvSpPr>
        <p:spPr>
          <a:xfrm>
            <a:off x="1166164" y="2102904"/>
            <a:ext cx="1006622" cy="369332"/>
          </a:xfrm>
          <a:prstGeom prst="rect">
            <a:avLst/>
          </a:prstGeom>
          <a:noFill/>
        </p:spPr>
        <p:txBody>
          <a:bodyPr wrap="none" rtlCol="0">
            <a:spAutoFit/>
          </a:bodyPr>
          <a:lstStyle/>
          <a:p>
            <a:r>
              <a:rPr lang="fr-FR" b="1" dirty="0">
                <a:latin typeface="Söhne"/>
              </a:rPr>
              <a:t>Rotation</a:t>
            </a:r>
          </a:p>
        </p:txBody>
      </p:sp>
      <p:pic>
        <p:nvPicPr>
          <p:cNvPr id="8" name="Image 7">
            <a:extLst>
              <a:ext uri="{FF2B5EF4-FFF2-40B4-BE49-F238E27FC236}">
                <a16:creationId xmlns:a16="http://schemas.microsoft.com/office/drawing/2014/main" id="{6D45EF69-2CEB-6DAC-CFFE-85C0AD723553}"/>
              </a:ext>
            </a:extLst>
          </p:cNvPr>
          <p:cNvPicPr>
            <a:picLocks noChangeAspect="1"/>
          </p:cNvPicPr>
          <p:nvPr/>
        </p:nvPicPr>
        <p:blipFill>
          <a:blip r:embed="rId3"/>
          <a:stretch>
            <a:fillRect/>
          </a:stretch>
        </p:blipFill>
        <p:spPr>
          <a:xfrm>
            <a:off x="6478515" y="2522584"/>
            <a:ext cx="4792156" cy="3764081"/>
          </a:xfrm>
          <a:prstGeom prst="rect">
            <a:avLst/>
          </a:prstGeom>
        </p:spPr>
      </p:pic>
      <p:sp>
        <p:nvSpPr>
          <p:cNvPr id="9" name="ZoneTexte 8">
            <a:extLst>
              <a:ext uri="{FF2B5EF4-FFF2-40B4-BE49-F238E27FC236}">
                <a16:creationId xmlns:a16="http://schemas.microsoft.com/office/drawing/2014/main" id="{3805E1A3-14A4-E218-1C83-733F113C65BC}"/>
              </a:ext>
            </a:extLst>
          </p:cNvPr>
          <p:cNvSpPr txBox="1"/>
          <p:nvPr/>
        </p:nvSpPr>
        <p:spPr>
          <a:xfrm>
            <a:off x="6982796" y="2065204"/>
            <a:ext cx="1649491" cy="369332"/>
          </a:xfrm>
          <a:prstGeom prst="rect">
            <a:avLst/>
          </a:prstGeom>
          <a:noFill/>
        </p:spPr>
        <p:txBody>
          <a:bodyPr wrap="none" rtlCol="0">
            <a:spAutoFit/>
          </a:bodyPr>
          <a:lstStyle/>
          <a:p>
            <a:r>
              <a:rPr lang="fr-FR" b="1" dirty="0">
                <a:latin typeface="Söhne"/>
              </a:rPr>
              <a:t>Horizontal shift</a:t>
            </a:r>
          </a:p>
        </p:txBody>
      </p:sp>
    </p:spTree>
    <p:extLst>
      <p:ext uri="{BB962C8B-B14F-4D97-AF65-F5344CB8AC3E}">
        <p14:creationId xmlns:p14="http://schemas.microsoft.com/office/powerpoint/2010/main" val="244135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E1455B-AE6C-D267-6B1D-E711AB4A90C1}"/>
              </a:ext>
            </a:extLst>
          </p:cNvPr>
          <p:cNvSpPr>
            <a:spLocks noGrp="1"/>
          </p:cNvSpPr>
          <p:nvPr>
            <p:ph type="title"/>
          </p:nvPr>
        </p:nvSpPr>
        <p:spPr/>
        <p:txBody>
          <a:bodyPr>
            <a:normAutofit/>
          </a:bodyPr>
          <a:lstStyle/>
          <a:p>
            <a:r>
              <a:rPr lang="fr-FR" dirty="0"/>
              <a:t>Segmentation</a:t>
            </a:r>
          </a:p>
        </p:txBody>
      </p:sp>
      <p:sp>
        <p:nvSpPr>
          <p:cNvPr id="3" name="Espace réservé du contenu 2">
            <a:extLst>
              <a:ext uri="{FF2B5EF4-FFF2-40B4-BE49-F238E27FC236}">
                <a16:creationId xmlns:a16="http://schemas.microsoft.com/office/drawing/2014/main" id="{3E784571-F392-193E-7B1D-F984E030B5C5}"/>
              </a:ext>
            </a:extLst>
          </p:cNvPr>
          <p:cNvSpPr>
            <a:spLocks noGrp="1"/>
          </p:cNvSpPr>
          <p:nvPr>
            <p:ph idx="1"/>
          </p:nvPr>
        </p:nvSpPr>
        <p:spPr/>
        <p:txBody>
          <a:bodyPr>
            <a:normAutofit fontScale="77500" lnSpcReduction="20000"/>
          </a:bodyPr>
          <a:lstStyle/>
          <a:p>
            <a:r>
              <a:rPr lang="fr-FR" dirty="0"/>
              <a:t>Edge segmentation</a:t>
            </a:r>
          </a:p>
          <a:p>
            <a:pPr lvl="1"/>
            <a:r>
              <a:rPr lang="fr-FR" dirty="0"/>
              <a:t>«  »</a:t>
            </a:r>
          </a:p>
          <a:p>
            <a:r>
              <a:rPr lang="fr-FR" dirty="0" err="1"/>
              <a:t>Thresholding</a:t>
            </a:r>
            <a:endParaRPr lang="fr-FR" dirty="0"/>
          </a:p>
          <a:p>
            <a:pPr lvl="1"/>
            <a:r>
              <a:rPr lang="fr-FR" dirty="0"/>
              <a:t>General </a:t>
            </a:r>
            <a:r>
              <a:rPr lang="fr-FR" dirty="0" err="1"/>
              <a:t>thresholding</a:t>
            </a:r>
            <a:endParaRPr lang="fr-FR" dirty="0"/>
          </a:p>
          <a:p>
            <a:pPr lvl="1"/>
            <a:r>
              <a:rPr lang="fr-FR" dirty="0"/>
              <a:t>Adaptative </a:t>
            </a:r>
            <a:r>
              <a:rPr lang="fr-FR" dirty="0" err="1"/>
              <a:t>thresholding</a:t>
            </a:r>
            <a:endParaRPr lang="fr-FR" dirty="0"/>
          </a:p>
          <a:p>
            <a:pPr lvl="1"/>
            <a:r>
              <a:rPr lang="fr-FR" dirty="0"/>
              <a:t>Otsu </a:t>
            </a:r>
            <a:r>
              <a:rPr lang="fr-FR" dirty="0" err="1"/>
              <a:t>thresholding</a:t>
            </a:r>
            <a:endParaRPr lang="fr-FR" dirty="0"/>
          </a:p>
          <a:p>
            <a:r>
              <a:rPr lang="fr-FR" dirty="0"/>
              <a:t>Segmentation by </a:t>
            </a:r>
            <a:r>
              <a:rPr lang="fr-FR" dirty="0" err="1"/>
              <a:t>region</a:t>
            </a:r>
            <a:r>
              <a:rPr lang="fr-FR" dirty="0"/>
              <a:t> :</a:t>
            </a:r>
          </a:p>
          <a:p>
            <a:pPr lvl="1"/>
            <a:r>
              <a:rPr lang="fr-FR" dirty="0" err="1"/>
              <a:t>Region</a:t>
            </a:r>
            <a:r>
              <a:rPr lang="fr-FR" dirty="0"/>
              <a:t> </a:t>
            </a:r>
            <a:r>
              <a:rPr lang="fr-FR" dirty="0" err="1"/>
              <a:t>growing</a:t>
            </a:r>
            <a:endParaRPr lang="fr-FR" dirty="0"/>
          </a:p>
          <a:p>
            <a:pPr lvl="1"/>
            <a:r>
              <a:rPr lang="fr-FR" dirty="0" err="1"/>
              <a:t>Watershed</a:t>
            </a:r>
            <a:r>
              <a:rPr lang="fr-FR" dirty="0"/>
              <a:t> </a:t>
            </a:r>
          </a:p>
          <a:p>
            <a:pPr lvl="1"/>
            <a:r>
              <a:rPr lang="fr-FR" dirty="0" err="1"/>
              <a:t>Fuzzy</a:t>
            </a:r>
            <a:r>
              <a:rPr lang="fr-FR" dirty="0"/>
              <a:t> c </a:t>
            </a:r>
            <a:r>
              <a:rPr lang="fr-FR" dirty="0" err="1"/>
              <a:t>mean</a:t>
            </a:r>
            <a:r>
              <a:rPr lang="fr-FR" dirty="0"/>
              <a:t>  (FCM)</a:t>
            </a:r>
          </a:p>
        </p:txBody>
      </p:sp>
    </p:spTree>
    <p:extLst>
      <p:ext uri="{BB962C8B-B14F-4D97-AF65-F5344CB8AC3E}">
        <p14:creationId xmlns:p14="http://schemas.microsoft.com/office/powerpoint/2010/main" val="2711650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a:xfrm>
            <a:off x="1295401" y="330198"/>
            <a:ext cx="9601196" cy="1303867"/>
          </a:xfrm>
        </p:spPr>
        <p:txBody>
          <a:bodyPr/>
          <a:lstStyle/>
          <a:p>
            <a:r>
              <a:rPr lang="fr-FR" dirty="0"/>
              <a:t>Data augmentation</a:t>
            </a:r>
          </a:p>
        </p:txBody>
      </p:sp>
      <p:sp>
        <p:nvSpPr>
          <p:cNvPr id="6" name="ZoneTexte 5">
            <a:extLst>
              <a:ext uri="{FF2B5EF4-FFF2-40B4-BE49-F238E27FC236}">
                <a16:creationId xmlns:a16="http://schemas.microsoft.com/office/drawing/2014/main" id="{60C15D15-0A9A-0722-6FBE-46C412E16B58}"/>
              </a:ext>
            </a:extLst>
          </p:cNvPr>
          <p:cNvSpPr txBox="1"/>
          <p:nvPr/>
        </p:nvSpPr>
        <p:spPr>
          <a:xfrm>
            <a:off x="1166164" y="2102904"/>
            <a:ext cx="1184427" cy="369332"/>
          </a:xfrm>
          <a:prstGeom prst="rect">
            <a:avLst/>
          </a:prstGeom>
          <a:noFill/>
        </p:spPr>
        <p:txBody>
          <a:bodyPr wrap="none" rtlCol="0">
            <a:spAutoFit/>
          </a:bodyPr>
          <a:lstStyle/>
          <a:p>
            <a:r>
              <a:rPr lang="fr-FR" b="1" dirty="0" err="1">
                <a:latin typeface="Söhne"/>
              </a:rPr>
              <a:t>Brightness</a:t>
            </a:r>
            <a:endParaRPr lang="fr-FR" b="1" dirty="0">
              <a:latin typeface="Söhne"/>
            </a:endParaRPr>
          </a:p>
        </p:txBody>
      </p:sp>
      <p:sp>
        <p:nvSpPr>
          <p:cNvPr id="9" name="ZoneTexte 8">
            <a:extLst>
              <a:ext uri="{FF2B5EF4-FFF2-40B4-BE49-F238E27FC236}">
                <a16:creationId xmlns:a16="http://schemas.microsoft.com/office/drawing/2014/main" id="{3805E1A3-14A4-E218-1C83-733F113C65BC}"/>
              </a:ext>
            </a:extLst>
          </p:cNvPr>
          <p:cNvSpPr txBox="1"/>
          <p:nvPr/>
        </p:nvSpPr>
        <p:spPr>
          <a:xfrm>
            <a:off x="6982796" y="2065204"/>
            <a:ext cx="1384931" cy="369332"/>
          </a:xfrm>
          <a:prstGeom prst="rect">
            <a:avLst/>
          </a:prstGeom>
          <a:noFill/>
        </p:spPr>
        <p:txBody>
          <a:bodyPr wrap="none" rtlCol="0">
            <a:spAutoFit/>
          </a:bodyPr>
          <a:lstStyle/>
          <a:p>
            <a:r>
              <a:rPr lang="fr-FR" b="1" dirty="0">
                <a:latin typeface="Söhne"/>
              </a:rPr>
              <a:t>Vertical shift</a:t>
            </a:r>
          </a:p>
        </p:txBody>
      </p:sp>
      <p:pic>
        <p:nvPicPr>
          <p:cNvPr id="11" name="Image 10">
            <a:extLst>
              <a:ext uri="{FF2B5EF4-FFF2-40B4-BE49-F238E27FC236}">
                <a16:creationId xmlns:a16="http://schemas.microsoft.com/office/drawing/2014/main" id="{0BED6EB6-0011-D166-1EB1-378EBCA2693D}"/>
              </a:ext>
            </a:extLst>
          </p:cNvPr>
          <p:cNvPicPr>
            <a:picLocks noChangeAspect="1"/>
          </p:cNvPicPr>
          <p:nvPr/>
        </p:nvPicPr>
        <p:blipFill>
          <a:blip r:embed="rId2"/>
          <a:stretch>
            <a:fillRect/>
          </a:stretch>
        </p:blipFill>
        <p:spPr>
          <a:xfrm>
            <a:off x="6259839" y="2472236"/>
            <a:ext cx="4744895" cy="3773155"/>
          </a:xfrm>
          <a:prstGeom prst="rect">
            <a:avLst/>
          </a:prstGeom>
        </p:spPr>
      </p:pic>
      <p:pic>
        <p:nvPicPr>
          <p:cNvPr id="13" name="Image 12">
            <a:extLst>
              <a:ext uri="{FF2B5EF4-FFF2-40B4-BE49-F238E27FC236}">
                <a16:creationId xmlns:a16="http://schemas.microsoft.com/office/drawing/2014/main" id="{A1C4FDB6-2B81-CAE2-D265-05C2D17F8622}"/>
              </a:ext>
            </a:extLst>
          </p:cNvPr>
          <p:cNvPicPr>
            <a:picLocks noChangeAspect="1"/>
          </p:cNvPicPr>
          <p:nvPr/>
        </p:nvPicPr>
        <p:blipFill>
          <a:blip r:embed="rId3"/>
          <a:stretch>
            <a:fillRect/>
          </a:stretch>
        </p:blipFill>
        <p:spPr>
          <a:xfrm>
            <a:off x="935467" y="2554096"/>
            <a:ext cx="4744895" cy="3663338"/>
          </a:xfrm>
          <a:prstGeom prst="rect">
            <a:avLst/>
          </a:prstGeom>
        </p:spPr>
      </p:pic>
    </p:spTree>
    <p:extLst>
      <p:ext uri="{BB962C8B-B14F-4D97-AF65-F5344CB8AC3E}">
        <p14:creationId xmlns:p14="http://schemas.microsoft.com/office/powerpoint/2010/main" val="1114577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EE3B-05D7-C057-F338-FCF5D83A12DB}"/>
              </a:ext>
            </a:extLst>
          </p:cNvPr>
          <p:cNvSpPr>
            <a:spLocks noGrp="1"/>
          </p:cNvSpPr>
          <p:nvPr>
            <p:ph type="title"/>
          </p:nvPr>
        </p:nvSpPr>
        <p:spPr>
          <a:xfrm>
            <a:off x="1295401" y="330198"/>
            <a:ext cx="9601196" cy="1303867"/>
          </a:xfrm>
        </p:spPr>
        <p:txBody>
          <a:bodyPr/>
          <a:lstStyle/>
          <a:p>
            <a:r>
              <a:rPr lang="fr-FR" dirty="0"/>
              <a:t>Data augmentation</a:t>
            </a:r>
          </a:p>
        </p:txBody>
      </p:sp>
      <p:sp>
        <p:nvSpPr>
          <p:cNvPr id="6" name="ZoneTexte 5">
            <a:extLst>
              <a:ext uri="{FF2B5EF4-FFF2-40B4-BE49-F238E27FC236}">
                <a16:creationId xmlns:a16="http://schemas.microsoft.com/office/drawing/2014/main" id="{60C15D15-0A9A-0722-6FBE-46C412E16B58}"/>
              </a:ext>
            </a:extLst>
          </p:cNvPr>
          <p:cNvSpPr txBox="1"/>
          <p:nvPr/>
        </p:nvSpPr>
        <p:spPr>
          <a:xfrm>
            <a:off x="1166164" y="2102904"/>
            <a:ext cx="726737" cy="369332"/>
          </a:xfrm>
          <a:prstGeom prst="rect">
            <a:avLst/>
          </a:prstGeom>
          <a:noFill/>
        </p:spPr>
        <p:txBody>
          <a:bodyPr wrap="none" rtlCol="0">
            <a:spAutoFit/>
          </a:bodyPr>
          <a:lstStyle/>
          <a:p>
            <a:r>
              <a:rPr lang="fr-FR" b="1" dirty="0">
                <a:latin typeface="Söhne"/>
              </a:rPr>
              <a:t>Zoom</a:t>
            </a:r>
          </a:p>
        </p:txBody>
      </p:sp>
      <p:sp>
        <p:nvSpPr>
          <p:cNvPr id="9" name="ZoneTexte 8">
            <a:extLst>
              <a:ext uri="{FF2B5EF4-FFF2-40B4-BE49-F238E27FC236}">
                <a16:creationId xmlns:a16="http://schemas.microsoft.com/office/drawing/2014/main" id="{3805E1A3-14A4-E218-1C83-733F113C65BC}"/>
              </a:ext>
            </a:extLst>
          </p:cNvPr>
          <p:cNvSpPr txBox="1"/>
          <p:nvPr/>
        </p:nvSpPr>
        <p:spPr>
          <a:xfrm>
            <a:off x="6982796" y="2065204"/>
            <a:ext cx="1269515" cy="369332"/>
          </a:xfrm>
          <a:prstGeom prst="rect">
            <a:avLst/>
          </a:prstGeom>
          <a:noFill/>
        </p:spPr>
        <p:txBody>
          <a:bodyPr wrap="none" rtlCol="0">
            <a:spAutoFit/>
          </a:bodyPr>
          <a:lstStyle/>
          <a:p>
            <a:r>
              <a:rPr lang="fr-FR" b="1" dirty="0">
                <a:latin typeface="Söhne"/>
              </a:rPr>
              <a:t>Vertical flip</a:t>
            </a:r>
          </a:p>
        </p:txBody>
      </p:sp>
      <p:pic>
        <p:nvPicPr>
          <p:cNvPr id="4" name="Image 3">
            <a:extLst>
              <a:ext uri="{FF2B5EF4-FFF2-40B4-BE49-F238E27FC236}">
                <a16:creationId xmlns:a16="http://schemas.microsoft.com/office/drawing/2014/main" id="{6536DD61-8951-1719-BBB1-0811FD3FC793}"/>
              </a:ext>
            </a:extLst>
          </p:cNvPr>
          <p:cNvPicPr>
            <a:picLocks noChangeAspect="1"/>
          </p:cNvPicPr>
          <p:nvPr/>
        </p:nvPicPr>
        <p:blipFill>
          <a:blip r:embed="rId2"/>
          <a:stretch>
            <a:fillRect/>
          </a:stretch>
        </p:blipFill>
        <p:spPr>
          <a:xfrm>
            <a:off x="1166164" y="2472236"/>
            <a:ext cx="4613620" cy="3550227"/>
          </a:xfrm>
          <a:prstGeom prst="rect">
            <a:avLst/>
          </a:prstGeom>
        </p:spPr>
      </p:pic>
      <p:pic>
        <p:nvPicPr>
          <p:cNvPr id="7" name="Image 6">
            <a:extLst>
              <a:ext uri="{FF2B5EF4-FFF2-40B4-BE49-F238E27FC236}">
                <a16:creationId xmlns:a16="http://schemas.microsoft.com/office/drawing/2014/main" id="{1D83DFA0-E6DF-34BA-1FFE-056A9F5F89DF}"/>
              </a:ext>
            </a:extLst>
          </p:cNvPr>
          <p:cNvPicPr>
            <a:picLocks noChangeAspect="1"/>
          </p:cNvPicPr>
          <p:nvPr/>
        </p:nvPicPr>
        <p:blipFill>
          <a:blip r:embed="rId3"/>
          <a:stretch>
            <a:fillRect/>
          </a:stretch>
        </p:blipFill>
        <p:spPr>
          <a:xfrm>
            <a:off x="6095999" y="2472236"/>
            <a:ext cx="4990653" cy="3550227"/>
          </a:xfrm>
          <a:prstGeom prst="rect">
            <a:avLst/>
          </a:prstGeom>
        </p:spPr>
      </p:pic>
    </p:spTree>
    <p:extLst>
      <p:ext uri="{BB962C8B-B14F-4D97-AF65-F5344CB8AC3E}">
        <p14:creationId xmlns:p14="http://schemas.microsoft.com/office/powerpoint/2010/main" val="322960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33273-22B9-ECE1-4B3A-4FBBE47E3858}"/>
              </a:ext>
            </a:extLst>
          </p:cNvPr>
          <p:cNvSpPr>
            <a:spLocks noGrp="1"/>
          </p:cNvSpPr>
          <p:nvPr>
            <p:ph type="title"/>
          </p:nvPr>
        </p:nvSpPr>
        <p:spPr/>
        <p:txBody>
          <a:bodyPr/>
          <a:lstStyle/>
          <a:p>
            <a:r>
              <a:rPr lang="fr-FR" dirty="0" err="1"/>
              <a:t>Other</a:t>
            </a:r>
            <a:r>
              <a:rPr lang="fr-FR" dirty="0"/>
              <a:t> </a:t>
            </a:r>
            <a:r>
              <a:rPr lang="fr-FR" dirty="0" err="1"/>
              <a:t>relevent</a:t>
            </a:r>
            <a:r>
              <a:rPr lang="fr-FR" dirty="0"/>
              <a:t> </a:t>
            </a:r>
            <a:r>
              <a:rPr lang="fr-FR" dirty="0" err="1"/>
              <a:t>steps</a:t>
            </a:r>
            <a:endParaRPr lang="fr-FR" dirty="0"/>
          </a:p>
        </p:txBody>
      </p:sp>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p:txBody>
          <a:bodyPr>
            <a:noAutofit/>
          </a:bodyPr>
          <a:lstStyle/>
          <a:p>
            <a:r>
              <a:rPr lang="en-US" sz="2000" b="1" u="sng" dirty="0">
                <a:solidFill>
                  <a:schemeClr val="bg2">
                    <a:lumMod val="25000"/>
                  </a:schemeClr>
                </a:solidFill>
                <a:latin typeface="Söhne"/>
              </a:rPr>
              <a:t>Feature crossing </a:t>
            </a:r>
            <a:r>
              <a:rPr lang="en-US" sz="2000" dirty="0">
                <a:solidFill>
                  <a:schemeClr val="bg2">
                    <a:lumMod val="25000"/>
                  </a:schemeClr>
                </a:solidFill>
                <a:latin typeface="Söhne"/>
              </a:rPr>
              <a:t>:is the process of connecting multiple features from a dataset to create a new feature. This can include combining data from other sources to emphasize existing correlations.</a:t>
            </a:r>
          </a:p>
          <a:p>
            <a:r>
              <a:rPr lang="en-US" sz="2000" b="1" u="sng" dirty="0">
                <a:solidFill>
                  <a:schemeClr val="bg2">
                    <a:lumMod val="25000"/>
                  </a:schemeClr>
                </a:solidFill>
                <a:latin typeface="Söhne"/>
              </a:rPr>
              <a:t>Image scaling</a:t>
            </a:r>
            <a:r>
              <a:rPr lang="en-US" sz="2000" b="1" dirty="0">
                <a:solidFill>
                  <a:schemeClr val="bg2">
                    <a:lumMod val="25000"/>
                  </a:schemeClr>
                </a:solidFill>
                <a:latin typeface="Söhne"/>
              </a:rPr>
              <a:t>: </a:t>
            </a:r>
            <a:r>
              <a:rPr lang="en-US" sz="2000" b="0" i="0" dirty="0">
                <a:solidFill>
                  <a:schemeClr val="bg2">
                    <a:lumMod val="25000"/>
                  </a:schemeClr>
                </a:solidFill>
                <a:effectLst/>
                <a:latin typeface="Söhne"/>
              </a:rPr>
              <a:t>useful for more efficient feature extraction with ML algorithms</a:t>
            </a:r>
            <a:endParaRPr lang="en-US" sz="2000" dirty="0">
              <a:solidFill>
                <a:schemeClr val="bg2">
                  <a:lumMod val="25000"/>
                </a:schemeClr>
              </a:solidFill>
              <a:latin typeface="Söhne"/>
            </a:endParaRPr>
          </a:p>
          <a:p>
            <a:pPr lvl="1" fontAlgn="base"/>
            <a:r>
              <a:rPr lang="en-US" b="0" i="0" dirty="0">
                <a:solidFill>
                  <a:schemeClr val="bg2">
                    <a:lumMod val="25000"/>
                  </a:schemeClr>
                </a:solidFill>
                <a:effectLst/>
                <a:latin typeface="Söhne"/>
              </a:rPr>
              <a:t>Normalization: </a:t>
            </a:r>
            <a:r>
              <a:rPr lang="en-US" b="0" i="0" dirty="0" err="1">
                <a:solidFill>
                  <a:schemeClr val="bg2">
                    <a:lumMod val="25000"/>
                  </a:schemeClr>
                </a:solidFill>
                <a:effectLst/>
                <a:latin typeface="Söhne"/>
              </a:rPr>
              <a:t>normalized_value</a:t>
            </a:r>
            <a:r>
              <a:rPr lang="en-US" b="0" i="0" dirty="0">
                <a:solidFill>
                  <a:schemeClr val="bg2">
                    <a:lumMod val="25000"/>
                  </a:schemeClr>
                </a:solidFill>
                <a:effectLst/>
                <a:latin typeface="Söhne"/>
              </a:rPr>
              <a:t>=(</a:t>
            </a:r>
            <a:r>
              <a:rPr lang="en-US" b="0" i="0" dirty="0" err="1">
                <a:solidFill>
                  <a:schemeClr val="bg2">
                    <a:lumMod val="25000"/>
                  </a:schemeClr>
                </a:solidFill>
                <a:effectLst/>
                <a:latin typeface="Söhne"/>
              </a:rPr>
              <a:t>raw_value</a:t>
            </a:r>
            <a:r>
              <a:rPr lang="en-US" b="0" i="0" dirty="0">
                <a:solidFill>
                  <a:schemeClr val="bg2">
                    <a:lumMod val="25000"/>
                  </a:schemeClr>
                </a:solidFill>
                <a:effectLst/>
                <a:latin typeface="Söhne"/>
              </a:rPr>
              <a:t>-min)/(max-min)</a:t>
            </a:r>
          </a:p>
          <a:p>
            <a:pPr lvl="1" fontAlgn="base"/>
            <a:r>
              <a:rPr lang="en-US" b="0" i="0" dirty="0">
                <a:solidFill>
                  <a:schemeClr val="bg2">
                    <a:lumMod val="25000"/>
                  </a:schemeClr>
                </a:solidFill>
                <a:effectLst/>
                <a:latin typeface="Söhne"/>
              </a:rPr>
              <a:t>Standardization: </a:t>
            </a:r>
            <a:r>
              <a:rPr lang="en-US" b="0" i="0" dirty="0" err="1">
                <a:solidFill>
                  <a:schemeClr val="bg2">
                    <a:lumMod val="25000"/>
                  </a:schemeClr>
                </a:solidFill>
                <a:effectLst/>
                <a:latin typeface="Söhne"/>
              </a:rPr>
              <a:t>standarized_value</a:t>
            </a:r>
            <a:r>
              <a:rPr lang="en-US" b="0" i="0" dirty="0">
                <a:solidFill>
                  <a:schemeClr val="bg2">
                    <a:lumMod val="25000"/>
                  </a:schemeClr>
                </a:solidFill>
                <a:effectLst/>
                <a:latin typeface="Söhne"/>
              </a:rPr>
              <a:t>=(</a:t>
            </a:r>
            <a:r>
              <a:rPr lang="en-US" b="0" i="0" dirty="0" err="1">
                <a:solidFill>
                  <a:schemeClr val="bg2">
                    <a:lumMod val="25000"/>
                  </a:schemeClr>
                </a:solidFill>
                <a:effectLst/>
                <a:latin typeface="Söhne"/>
              </a:rPr>
              <a:t>raw_value</a:t>
            </a:r>
            <a:r>
              <a:rPr lang="en-US" b="0" i="0" dirty="0">
                <a:solidFill>
                  <a:schemeClr val="bg2">
                    <a:lumMod val="25000"/>
                  </a:schemeClr>
                </a:solidFill>
                <a:effectLst/>
                <a:latin typeface="Söhne"/>
              </a:rPr>
              <a:t>-μ)/σ</a:t>
            </a:r>
          </a:p>
          <a:p>
            <a:pPr fontAlgn="base"/>
            <a:r>
              <a:rPr lang="en-US" sz="2000" b="1" i="0" u="sng" dirty="0">
                <a:solidFill>
                  <a:schemeClr val="bg2">
                    <a:lumMod val="25000"/>
                  </a:schemeClr>
                </a:solidFill>
                <a:effectLst/>
                <a:latin typeface="Söhne"/>
              </a:rPr>
              <a:t>Feature engineering: </a:t>
            </a:r>
            <a:r>
              <a:rPr lang="en-US" sz="2000" b="0" i="0" dirty="0">
                <a:solidFill>
                  <a:schemeClr val="bg2">
                    <a:lumMod val="25000"/>
                  </a:schemeClr>
                </a:solidFill>
                <a:effectLst/>
                <a:latin typeface="Söhne"/>
              </a:rPr>
              <a:t>describes the process of formulating relevant features that describe the underlying data science problem as accurately as possible and make it possible for algorithms to understand and learn pattern</a:t>
            </a:r>
          </a:p>
          <a:p>
            <a:pPr fontAlgn="base"/>
            <a:endParaRPr lang="en-US" sz="2000" b="0" i="0" dirty="0">
              <a:solidFill>
                <a:schemeClr val="bg2">
                  <a:lumMod val="25000"/>
                </a:schemeClr>
              </a:solidFill>
              <a:effectLst/>
              <a:latin typeface="Söhne"/>
            </a:endParaRPr>
          </a:p>
          <a:p>
            <a:pPr lvl="1"/>
            <a:endParaRPr lang="en-US" dirty="0">
              <a:solidFill>
                <a:schemeClr val="bg2">
                  <a:lumMod val="25000"/>
                </a:schemeClr>
              </a:solidFill>
              <a:latin typeface="Söhne"/>
            </a:endParaRPr>
          </a:p>
          <a:p>
            <a:endParaRPr lang="fr-FR" sz="2000" dirty="0">
              <a:solidFill>
                <a:schemeClr val="bg2">
                  <a:lumMod val="25000"/>
                </a:schemeClr>
              </a:solidFill>
              <a:latin typeface="Söhne"/>
            </a:endParaRPr>
          </a:p>
        </p:txBody>
      </p:sp>
    </p:spTree>
    <p:extLst>
      <p:ext uri="{BB962C8B-B14F-4D97-AF65-F5344CB8AC3E}">
        <p14:creationId xmlns:p14="http://schemas.microsoft.com/office/powerpoint/2010/main" val="170576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E6EC3E-9C3B-0D45-0A63-A3B79C2FB228}"/>
              </a:ext>
            </a:extLst>
          </p:cNvPr>
          <p:cNvSpPr>
            <a:spLocks noGrp="1"/>
          </p:cNvSpPr>
          <p:nvPr>
            <p:ph type="title"/>
          </p:nvPr>
        </p:nvSpPr>
        <p:spPr/>
        <p:txBody>
          <a:bodyPr/>
          <a:lstStyle/>
          <a:p>
            <a:r>
              <a:rPr lang="fr-FR" dirty="0"/>
              <a:t>Questions:</a:t>
            </a:r>
          </a:p>
        </p:txBody>
      </p:sp>
      <p:sp>
        <p:nvSpPr>
          <p:cNvPr id="3" name="Espace réservé du contenu 2">
            <a:extLst>
              <a:ext uri="{FF2B5EF4-FFF2-40B4-BE49-F238E27FC236}">
                <a16:creationId xmlns:a16="http://schemas.microsoft.com/office/drawing/2014/main" id="{0FFCE0DB-9DC8-1089-8FD8-BCF983DB8520}"/>
              </a:ext>
            </a:extLst>
          </p:cNvPr>
          <p:cNvSpPr>
            <a:spLocks noGrp="1"/>
          </p:cNvSpPr>
          <p:nvPr>
            <p:ph idx="1"/>
          </p:nvPr>
        </p:nvSpPr>
        <p:spPr/>
        <p:txBody>
          <a:bodyPr>
            <a:normAutofit fontScale="62500" lnSpcReduction="20000"/>
          </a:bodyPr>
          <a:lstStyle/>
          <a:p>
            <a:r>
              <a:rPr lang="fr-FR" dirty="0" err="1">
                <a:latin typeface="Söhne"/>
              </a:rPr>
              <a:t>We</a:t>
            </a:r>
            <a:r>
              <a:rPr lang="fr-FR" dirty="0">
                <a:latin typeface="Söhne"/>
              </a:rPr>
              <a:t> </a:t>
            </a:r>
            <a:r>
              <a:rPr lang="fr-FR" dirty="0" err="1">
                <a:latin typeface="Söhne"/>
              </a:rPr>
              <a:t>didn’t</a:t>
            </a:r>
            <a:r>
              <a:rPr lang="fr-FR" dirty="0">
                <a:latin typeface="Söhne"/>
              </a:rPr>
              <a:t> </a:t>
            </a:r>
            <a:r>
              <a:rPr lang="fr-FR" dirty="0" err="1">
                <a:latin typeface="Söhne"/>
              </a:rPr>
              <a:t>understand</a:t>
            </a:r>
            <a:r>
              <a:rPr lang="fr-FR" dirty="0">
                <a:latin typeface="Söhne"/>
              </a:rPr>
              <a:t> the final </a:t>
            </a:r>
            <a:r>
              <a:rPr lang="fr-FR" dirty="0" err="1">
                <a:latin typeface="Söhne"/>
              </a:rPr>
              <a:t>prep-processing</a:t>
            </a:r>
            <a:r>
              <a:rPr lang="fr-FR" dirty="0">
                <a:latin typeface="Söhne"/>
              </a:rPr>
              <a:t> </a:t>
            </a:r>
            <a:r>
              <a:rPr lang="fr-FR" dirty="0" err="1">
                <a:latin typeface="Söhne"/>
              </a:rPr>
              <a:t>used</a:t>
            </a:r>
            <a:r>
              <a:rPr lang="fr-FR" dirty="0">
                <a:latin typeface="Söhne"/>
              </a:rPr>
              <a:t> in the machine </a:t>
            </a:r>
            <a:r>
              <a:rPr lang="fr-FR" dirty="0" err="1">
                <a:latin typeface="Söhne"/>
              </a:rPr>
              <a:t>learning</a:t>
            </a:r>
            <a:r>
              <a:rPr lang="fr-FR" dirty="0">
                <a:latin typeface="Söhne"/>
              </a:rPr>
              <a:t> </a:t>
            </a:r>
            <a:r>
              <a:rPr lang="fr-FR" dirty="0" err="1">
                <a:latin typeface="Söhne"/>
              </a:rPr>
              <a:t>approach</a:t>
            </a:r>
            <a:r>
              <a:rPr lang="fr-FR" dirty="0">
                <a:latin typeface="Söhne"/>
              </a:rPr>
              <a:t> in the report</a:t>
            </a:r>
          </a:p>
          <a:p>
            <a:r>
              <a:rPr lang="fr-FR" dirty="0" err="1">
                <a:latin typeface="Söhne"/>
              </a:rPr>
              <a:t>We</a:t>
            </a:r>
            <a:r>
              <a:rPr lang="fr-FR" dirty="0">
                <a:latin typeface="Söhne"/>
              </a:rPr>
              <a:t> </a:t>
            </a:r>
            <a:r>
              <a:rPr lang="fr-FR" dirty="0" err="1">
                <a:latin typeface="Söhne"/>
              </a:rPr>
              <a:t>didn’t</a:t>
            </a:r>
            <a:r>
              <a:rPr lang="fr-FR" dirty="0">
                <a:latin typeface="Söhne"/>
              </a:rPr>
              <a:t> </a:t>
            </a:r>
            <a:r>
              <a:rPr lang="fr-FR" dirty="0" err="1">
                <a:latin typeface="Söhne"/>
              </a:rPr>
              <a:t>understand</a:t>
            </a:r>
            <a:endParaRPr lang="fr-FR" dirty="0">
              <a:latin typeface="Söhne"/>
            </a:endParaRPr>
          </a:p>
          <a:p>
            <a:r>
              <a:rPr lang="en-US" dirty="0">
                <a:latin typeface="Söhne"/>
              </a:rPr>
              <a:t>is feature extraction used in deep learning</a:t>
            </a:r>
          </a:p>
          <a:p>
            <a:r>
              <a:rPr lang="en-US" dirty="0">
                <a:latin typeface="Söhne"/>
              </a:rPr>
              <a:t>is segmentation needed in deep learning</a:t>
            </a:r>
          </a:p>
          <a:p>
            <a:r>
              <a:rPr lang="en-US" dirty="0">
                <a:latin typeface="Söhne"/>
              </a:rPr>
              <a:t> what are the differences between preprocessing steps in ml and in NN(dl)</a:t>
            </a:r>
          </a:p>
          <a:p>
            <a:r>
              <a:rPr lang="en-US" dirty="0">
                <a:latin typeface="Söhne"/>
              </a:rPr>
              <a:t> is data augmentation the equivalent of oversampling in deep learning?</a:t>
            </a:r>
            <a:r>
              <a:rPr lang="fr-FR" dirty="0">
                <a:latin typeface="Söhne"/>
              </a:rPr>
              <a:t> </a:t>
            </a:r>
          </a:p>
          <a:p>
            <a:r>
              <a:rPr lang="fr-FR" dirty="0" err="1">
                <a:latin typeface="Söhne"/>
              </a:rPr>
              <a:t>problematic</a:t>
            </a:r>
            <a:r>
              <a:rPr lang="fr-FR" dirty="0">
                <a:latin typeface="Söhne"/>
              </a:rPr>
              <a:t> </a:t>
            </a:r>
            <a:r>
              <a:rPr lang="fr-FR" dirty="0" err="1">
                <a:latin typeface="Söhne"/>
              </a:rPr>
              <a:t>titles</a:t>
            </a:r>
            <a:r>
              <a:rPr lang="fr-FR" dirty="0">
                <a:latin typeface="Söhne"/>
              </a:rPr>
              <a:t>: </a:t>
            </a:r>
            <a:r>
              <a:rPr lang="fr-FR" dirty="0" err="1">
                <a:latin typeface="Söhne"/>
              </a:rPr>
              <a:t>oversampling</a:t>
            </a:r>
            <a:r>
              <a:rPr lang="fr-FR" dirty="0">
                <a:latin typeface="Söhne"/>
              </a:rPr>
              <a:t> and </a:t>
            </a:r>
            <a:r>
              <a:rPr lang="fr-FR" dirty="0" err="1">
                <a:latin typeface="Söhne"/>
              </a:rPr>
              <a:t>undersampling</a:t>
            </a:r>
            <a:r>
              <a:rPr lang="fr-FR" dirty="0">
                <a:latin typeface="Söhne"/>
              </a:rPr>
              <a:t> , global  </a:t>
            </a:r>
            <a:r>
              <a:rPr lang="fr-FR" dirty="0" err="1">
                <a:latin typeface="Söhne"/>
              </a:rPr>
              <a:t>selected</a:t>
            </a:r>
            <a:r>
              <a:rPr lang="fr-FR" dirty="0">
                <a:latin typeface="Söhne"/>
              </a:rPr>
              <a:t> and </a:t>
            </a:r>
            <a:r>
              <a:rPr lang="fr-FR" dirty="0" err="1">
                <a:latin typeface="Söhne"/>
              </a:rPr>
              <a:t>automated</a:t>
            </a:r>
            <a:r>
              <a:rPr lang="fr-FR" dirty="0">
                <a:latin typeface="Söhne"/>
              </a:rPr>
              <a:t> set</a:t>
            </a:r>
          </a:p>
          <a:p>
            <a:r>
              <a:rPr lang="fr-FR" dirty="0">
                <a:latin typeface="Söhne"/>
              </a:rPr>
              <a:t>Data base ,,,</a:t>
            </a:r>
          </a:p>
          <a:p>
            <a:r>
              <a:rPr lang="en-US" b="0" i="0" dirty="0">
                <a:solidFill>
                  <a:srgbClr val="222222"/>
                </a:solidFill>
                <a:effectLst/>
                <a:latin typeface="Söhne"/>
              </a:rPr>
              <a:t>as for ROI, </a:t>
            </a:r>
            <a:r>
              <a:rPr lang="en-US" dirty="0">
                <a:solidFill>
                  <a:srgbClr val="222222"/>
                </a:solidFill>
                <a:latin typeface="Söhne"/>
              </a:rPr>
              <a:t>is it supposed to be </a:t>
            </a:r>
            <a:r>
              <a:rPr lang="en-US" b="0" i="0" dirty="0">
                <a:solidFill>
                  <a:srgbClr val="222222"/>
                </a:solidFill>
                <a:effectLst/>
                <a:latin typeface="Söhne"/>
              </a:rPr>
              <a:t>extracted it using an algorithm, as part of the feature extraction process, or using our visual observations and scientific articles studying the morphology of watermelon seeds.</a:t>
            </a:r>
            <a:br>
              <a:rPr lang="en-US" dirty="0">
                <a:latin typeface="Söhne"/>
              </a:rPr>
            </a:br>
            <a:endParaRPr lang="fr-FR" dirty="0">
              <a:latin typeface="Söhne"/>
            </a:endParaRPr>
          </a:p>
        </p:txBody>
      </p:sp>
    </p:spTree>
    <p:extLst>
      <p:ext uri="{BB962C8B-B14F-4D97-AF65-F5344CB8AC3E}">
        <p14:creationId xmlns:p14="http://schemas.microsoft.com/office/powerpoint/2010/main" val="185124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03BEF-359E-D5B7-9BC7-D99730F8AF99}"/>
              </a:ext>
            </a:extLst>
          </p:cNvPr>
          <p:cNvSpPr>
            <a:spLocks noGrp="1"/>
          </p:cNvSpPr>
          <p:nvPr>
            <p:ph type="title"/>
          </p:nvPr>
        </p:nvSpPr>
        <p:spPr/>
        <p:txBody>
          <a:bodyPr/>
          <a:lstStyle/>
          <a:p>
            <a:r>
              <a:rPr lang="fr-FR" dirty="0"/>
              <a:t>Edge segmentation</a:t>
            </a:r>
          </a:p>
        </p:txBody>
      </p:sp>
      <p:sp>
        <p:nvSpPr>
          <p:cNvPr id="3" name="Espace réservé du contenu 2">
            <a:extLst>
              <a:ext uri="{FF2B5EF4-FFF2-40B4-BE49-F238E27FC236}">
                <a16:creationId xmlns:a16="http://schemas.microsoft.com/office/drawing/2014/main" id="{7067E524-C8D7-DFC4-505E-DE096E81F413}"/>
              </a:ext>
            </a:extLst>
          </p:cNvPr>
          <p:cNvSpPr>
            <a:spLocks noGrp="1"/>
          </p:cNvSpPr>
          <p:nvPr>
            <p:ph idx="1"/>
          </p:nvPr>
        </p:nvSpPr>
        <p:spPr/>
        <p:txBody>
          <a:bodyPr/>
          <a:lstStyle/>
          <a:p>
            <a:r>
              <a:rPr lang="fr-FR" dirty="0"/>
              <a:t>Edge </a:t>
            </a:r>
            <a:r>
              <a:rPr lang="fr-FR" dirty="0" err="1"/>
              <a:t>detection</a:t>
            </a:r>
            <a:r>
              <a:rPr lang="fr-FR" dirty="0"/>
              <a:t>:</a:t>
            </a:r>
          </a:p>
        </p:txBody>
      </p:sp>
      <p:pic>
        <p:nvPicPr>
          <p:cNvPr id="5" name="Image 4">
            <a:extLst>
              <a:ext uri="{FF2B5EF4-FFF2-40B4-BE49-F238E27FC236}">
                <a16:creationId xmlns:a16="http://schemas.microsoft.com/office/drawing/2014/main" id="{9573F6DC-F22A-A30C-4CB3-FF5BF8C8DD6B}"/>
              </a:ext>
            </a:extLst>
          </p:cNvPr>
          <p:cNvPicPr>
            <a:picLocks noChangeAspect="1"/>
          </p:cNvPicPr>
          <p:nvPr/>
        </p:nvPicPr>
        <p:blipFill>
          <a:blip r:embed="rId2"/>
          <a:stretch>
            <a:fillRect/>
          </a:stretch>
        </p:blipFill>
        <p:spPr>
          <a:xfrm>
            <a:off x="5229052" y="2556932"/>
            <a:ext cx="3286298" cy="3305705"/>
          </a:xfrm>
          <a:prstGeom prst="rect">
            <a:avLst/>
          </a:prstGeom>
        </p:spPr>
      </p:pic>
    </p:spTree>
    <p:extLst>
      <p:ext uri="{BB962C8B-B14F-4D97-AF65-F5344CB8AC3E}">
        <p14:creationId xmlns:p14="http://schemas.microsoft.com/office/powerpoint/2010/main" val="294314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03BEF-359E-D5B7-9BC7-D99730F8AF99}"/>
              </a:ext>
            </a:extLst>
          </p:cNvPr>
          <p:cNvSpPr>
            <a:spLocks noGrp="1"/>
          </p:cNvSpPr>
          <p:nvPr>
            <p:ph type="title"/>
          </p:nvPr>
        </p:nvSpPr>
        <p:spPr/>
        <p:txBody>
          <a:bodyPr/>
          <a:lstStyle/>
          <a:p>
            <a:r>
              <a:rPr lang="fr-FR" dirty="0"/>
              <a:t>Edge segmentation</a:t>
            </a:r>
          </a:p>
        </p:txBody>
      </p:sp>
      <p:sp>
        <p:nvSpPr>
          <p:cNvPr id="3" name="Espace réservé du contenu 2">
            <a:extLst>
              <a:ext uri="{FF2B5EF4-FFF2-40B4-BE49-F238E27FC236}">
                <a16:creationId xmlns:a16="http://schemas.microsoft.com/office/drawing/2014/main" id="{7067E524-C8D7-DFC4-505E-DE096E81F413}"/>
              </a:ext>
            </a:extLst>
          </p:cNvPr>
          <p:cNvSpPr>
            <a:spLocks noGrp="1"/>
          </p:cNvSpPr>
          <p:nvPr>
            <p:ph idx="1"/>
          </p:nvPr>
        </p:nvSpPr>
        <p:spPr/>
        <p:txBody>
          <a:bodyPr>
            <a:normAutofit/>
          </a:bodyPr>
          <a:lstStyle/>
          <a:p>
            <a:r>
              <a:rPr lang="en-US" sz="2000" dirty="0">
                <a:latin typeface="Söhne"/>
              </a:rPr>
              <a:t>SEGMENTATION USING K-MEANS CLUSTERING (k=2)</a:t>
            </a:r>
            <a:r>
              <a:rPr lang="fr-FR" sz="2000" dirty="0">
                <a:latin typeface="Söhne"/>
              </a:rPr>
              <a:t>:</a:t>
            </a:r>
          </a:p>
        </p:txBody>
      </p:sp>
      <p:pic>
        <p:nvPicPr>
          <p:cNvPr id="6" name="Image 5">
            <a:extLst>
              <a:ext uri="{FF2B5EF4-FFF2-40B4-BE49-F238E27FC236}">
                <a16:creationId xmlns:a16="http://schemas.microsoft.com/office/drawing/2014/main" id="{1A82B0BF-F159-2299-5B65-609D2E5329C1}"/>
              </a:ext>
            </a:extLst>
          </p:cNvPr>
          <p:cNvPicPr>
            <a:picLocks noChangeAspect="1"/>
          </p:cNvPicPr>
          <p:nvPr/>
        </p:nvPicPr>
        <p:blipFill>
          <a:blip r:embed="rId2"/>
          <a:stretch>
            <a:fillRect/>
          </a:stretch>
        </p:blipFill>
        <p:spPr>
          <a:xfrm>
            <a:off x="7367154" y="2556932"/>
            <a:ext cx="3370118" cy="3385720"/>
          </a:xfrm>
          <a:prstGeom prst="rect">
            <a:avLst/>
          </a:prstGeom>
        </p:spPr>
      </p:pic>
    </p:spTree>
    <p:extLst>
      <p:ext uri="{BB962C8B-B14F-4D97-AF65-F5344CB8AC3E}">
        <p14:creationId xmlns:p14="http://schemas.microsoft.com/office/powerpoint/2010/main" val="283366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33273-22B9-ECE1-4B3A-4FBBE47E3858}"/>
              </a:ext>
            </a:extLst>
          </p:cNvPr>
          <p:cNvSpPr>
            <a:spLocks noGrp="1"/>
          </p:cNvSpPr>
          <p:nvPr>
            <p:ph type="title"/>
          </p:nvPr>
        </p:nvSpPr>
        <p:spPr/>
        <p:txBody>
          <a:bodyPr>
            <a:normAutofit fontScale="90000"/>
          </a:bodyPr>
          <a:lstStyle/>
          <a:p>
            <a:r>
              <a:rPr lang="fr-FR" dirty="0" err="1"/>
              <a:t>Thresholding</a:t>
            </a:r>
            <a:br>
              <a:rPr lang="fr-FR" dirty="0"/>
            </a:br>
            <a:r>
              <a:rPr lang="fr-FR" dirty="0"/>
              <a:t>General </a:t>
            </a:r>
            <a:r>
              <a:rPr lang="fr-FR" dirty="0" err="1"/>
              <a:t>Thresholding</a:t>
            </a:r>
            <a:endParaRPr lang="fr-FR" dirty="0"/>
          </a:p>
        </p:txBody>
      </p:sp>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p:txBody>
          <a:bodyPr/>
          <a:lstStyle/>
          <a:p>
            <a:r>
              <a:rPr lang="en-US" b="0" i="0" dirty="0">
                <a:solidFill>
                  <a:srgbClr val="374151"/>
                </a:solidFill>
                <a:effectLst/>
                <a:latin typeface="Söhne"/>
              </a:rPr>
              <a:t>General thresholding refers to the process of selecting a single threshold value to segment an image into two classes of pixels, one for the background and the other for the foreground or object of interest</a:t>
            </a:r>
            <a:endParaRPr lang="fr-FR" dirty="0"/>
          </a:p>
        </p:txBody>
      </p:sp>
    </p:spTree>
    <p:extLst>
      <p:ext uri="{BB962C8B-B14F-4D97-AF65-F5344CB8AC3E}">
        <p14:creationId xmlns:p14="http://schemas.microsoft.com/office/powerpoint/2010/main" val="89097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33273-22B9-ECE1-4B3A-4FBBE47E3858}"/>
              </a:ext>
            </a:extLst>
          </p:cNvPr>
          <p:cNvSpPr>
            <a:spLocks noGrp="1"/>
          </p:cNvSpPr>
          <p:nvPr>
            <p:ph type="title"/>
          </p:nvPr>
        </p:nvSpPr>
        <p:spPr/>
        <p:txBody>
          <a:bodyPr>
            <a:normAutofit fontScale="90000"/>
          </a:bodyPr>
          <a:lstStyle/>
          <a:p>
            <a:r>
              <a:rPr lang="fr-FR" dirty="0" err="1"/>
              <a:t>Thresholding</a:t>
            </a:r>
            <a:br>
              <a:rPr lang="fr-FR" dirty="0"/>
            </a:br>
            <a:r>
              <a:rPr lang="fr-FR" dirty="0"/>
              <a:t>General </a:t>
            </a:r>
            <a:r>
              <a:rPr lang="fr-FR" dirty="0" err="1"/>
              <a:t>Thresholding</a:t>
            </a:r>
            <a:endParaRPr lang="fr-FR" dirty="0"/>
          </a:p>
        </p:txBody>
      </p:sp>
      <p:pic>
        <p:nvPicPr>
          <p:cNvPr id="6" name="Espace réservé du contenu 5">
            <a:extLst>
              <a:ext uri="{FF2B5EF4-FFF2-40B4-BE49-F238E27FC236}">
                <a16:creationId xmlns:a16="http://schemas.microsoft.com/office/drawing/2014/main" id="{835D58CB-B06E-C348-4925-131897544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313" y="2557993"/>
            <a:ext cx="3843687" cy="3317875"/>
          </a:xfrm>
          <a:prstGeom prst="rect">
            <a:avLst/>
          </a:prstGeom>
        </p:spPr>
      </p:pic>
      <p:sp>
        <p:nvSpPr>
          <p:cNvPr id="7" name="ZoneTexte 6">
            <a:extLst>
              <a:ext uri="{FF2B5EF4-FFF2-40B4-BE49-F238E27FC236}">
                <a16:creationId xmlns:a16="http://schemas.microsoft.com/office/drawing/2014/main" id="{ED64C2DF-F100-503A-103F-3D831B730031}"/>
              </a:ext>
            </a:extLst>
          </p:cNvPr>
          <p:cNvSpPr txBox="1"/>
          <p:nvPr/>
        </p:nvSpPr>
        <p:spPr>
          <a:xfrm>
            <a:off x="1073426" y="2557993"/>
            <a:ext cx="1178887" cy="646331"/>
          </a:xfrm>
          <a:prstGeom prst="rect">
            <a:avLst/>
          </a:prstGeom>
          <a:noFill/>
        </p:spPr>
        <p:txBody>
          <a:bodyPr wrap="square" rtlCol="0">
            <a:spAutoFit/>
          </a:bodyPr>
          <a:lstStyle/>
          <a:p>
            <a:r>
              <a:rPr lang="fr-FR" dirty="0" err="1"/>
              <a:t>Tresh</a:t>
            </a:r>
            <a:r>
              <a:rPr lang="fr-FR" dirty="0"/>
              <a:t> value =50</a:t>
            </a:r>
          </a:p>
        </p:txBody>
      </p:sp>
      <p:pic>
        <p:nvPicPr>
          <p:cNvPr id="9" name="Image 8">
            <a:extLst>
              <a:ext uri="{FF2B5EF4-FFF2-40B4-BE49-F238E27FC236}">
                <a16:creationId xmlns:a16="http://schemas.microsoft.com/office/drawing/2014/main" id="{46247BBC-E401-E0A3-A856-A09917C131FC}"/>
              </a:ext>
            </a:extLst>
          </p:cNvPr>
          <p:cNvPicPr>
            <a:picLocks noChangeAspect="1"/>
          </p:cNvPicPr>
          <p:nvPr/>
        </p:nvPicPr>
        <p:blipFill>
          <a:blip r:embed="rId3"/>
          <a:stretch>
            <a:fillRect/>
          </a:stretch>
        </p:blipFill>
        <p:spPr>
          <a:xfrm>
            <a:off x="7603847" y="2557993"/>
            <a:ext cx="3292751" cy="3349279"/>
          </a:xfrm>
          <a:prstGeom prst="rect">
            <a:avLst/>
          </a:prstGeom>
        </p:spPr>
      </p:pic>
      <p:sp>
        <p:nvSpPr>
          <p:cNvPr id="10" name="ZoneTexte 9">
            <a:extLst>
              <a:ext uri="{FF2B5EF4-FFF2-40B4-BE49-F238E27FC236}">
                <a16:creationId xmlns:a16="http://schemas.microsoft.com/office/drawing/2014/main" id="{6DA96B75-25B5-581C-CDFB-0A787352B8DB}"/>
              </a:ext>
            </a:extLst>
          </p:cNvPr>
          <p:cNvSpPr txBox="1"/>
          <p:nvPr/>
        </p:nvSpPr>
        <p:spPr>
          <a:xfrm>
            <a:off x="6424960" y="2557992"/>
            <a:ext cx="1178887" cy="646331"/>
          </a:xfrm>
          <a:prstGeom prst="rect">
            <a:avLst/>
          </a:prstGeom>
          <a:noFill/>
        </p:spPr>
        <p:txBody>
          <a:bodyPr wrap="square" rtlCol="0">
            <a:spAutoFit/>
          </a:bodyPr>
          <a:lstStyle/>
          <a:p>
            <a:r>
              <a:rPr lang="fr-FR" dirty="0" err="1"/>
              <a:t>Tresh</a:t>
            </a:r>
            <a:r>
              <a:rPr lang="fr-FR" dirty="0"/>
              <a:t> value =100</a:t>
            </a:r>
          </a:p>
        </p:txBody>
      </p:sp>
    </p:spTree>
    <p:extLst>
      <p:ext uri="{BB962C8B-B14F-4D97-AF65-F5344CB8AC3E}">
        <p14:creationId xmlns:p14="http://schemas.microsoft.com/office/powerpoint/2010/main" val="157833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33273-22B9-ECE1-4B3A-4FBBE47E3858}"/>
              </a:ext>
            </a:extLst>
          </p:cNvPr>
          <p:cNvSpPr>
            <a:spLocks noGrp="1"/>
          </p:cNvSpPr>
          <p:nvPr>
            <p:ph type="title"/>
          </p:nvPr>
        </p:nvSpPr>
        <p:spPr/>
        <p:txBody>
          <a:bodyPr>
            <a:normAutofit fontScale="90000"/>
          </a:bodyPr>
          <a:lstStyle/>
          <a:p>
            <a:r>
              <a:rPr lang="fr-FR" dirty="0" err="1"/>
              <a:t>Thresholding</a:t>
            </a:r>
            <a:br>
              <a:rPr lang="fr-FR" dirty="0"/>
            </a:br>
            <a:r>
              <a:rPr lang="fr-FR" dirty="0"/>
              <a:t>Adaptative </a:t>
            </a:r>
            <a:r>
              <a:rPr lang="fr-FR" dirty="0" err="1"/>
              <a:t>Thresholding</a:t>
            </a:r>
            <a:endParaRPr lang="fr-FR" dirty="0"/>
          </a:p>
        </p:txBody>
      </p:sp>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p:txBody>
          <a:bodyPr>
            <a:normAutofit lnSpcReduction="10000"/>
          </a:bodyPr>
          <a:lstStyle/>
          <a:p>
            <a:r>
              <a:rPr lang="en-US" sz="2000" b="0" i="0" dirty="0">
                <a:solidFill>
                  <a:srgbClr val="374151"/>
                </a:solidFill>
                <a:effectLst/>
                <a:latin typeface="Söhne"/>
              </a:rPr>
              <a:t>a</a:t>
            </a:r>
            <a:r>
              <a:rPr lang="en-US" sz="2000" b="0" i="0" dirty="0">
                <a:solidFill>
                  <a:srgbClr val="555A62"/>
                </a:solidFill>
                <a:effectLst/>
                <a:latin typeface="Söhne"/>
              </a:rPr>
              <a:t>d</a:t>
            </a:r>
            <a:r>
              <a:rPr lang="en-US" sz="2000" b="0" i="0" dirty="0">
                <a:solidFill>
                  <a:srgbClr val="374151"/>
                </a:solidFill>
                <a:effectLst/>
                <a:latin typeface="Söhne"/>
              </a:rPr>
              <a:t>aptive thresholding calculates a threshold value for each pixel in the image based on the local characteristics of the image. The image is divided into smaller regions or windows, and a threshold value is computed for each window based on the statistical properties of the pixels within that window</a:t>
            </a:r>
          </a:p>
          <a:p>
            <a:r>
              <a:rPr lang="en-US" sz="2000" b="1" dirty="0">
                <a:solidFill>
                  <a:srgbClr val="555A62"/>
                </a:solidFill>
                <a:latin typeface="Söhne"/>
              </a:rPr>
              <a:t>In our case </a:t>
            </a:r>
            <a:r>
              <a:rPr lang="en-US" sz="2000" dirty="0">
                <a:solidFill>
                  <a:srgbClr val="555A62"/>
                </a:solidFill>
                <a:latin typeface="Söhne"/>
              </a:rPr>
              <a:t>the threshold value for each region was computed in two different ways : </a:t>
            </a:r>
          </a:p>
          <a:p>
            <a:pPr lvl="1"/>
            <a:r>
              <a:rPr lang="en-US" dirty="0">
                <a:solidFill>
                  <a:srgbClr val="555A62"/>
                </a:solidFill>
                <a:latin typeface="Söhne"/>
              </a:rPr>
              <a:t>The thresh value is </a:t>
            </a:r>
            <a:r>
              <a:rPr lang="fr-FR" dirty="0">
                <a:solidFill>
                  <a:srgbClr val="555A62"/>
                </a:solidFill>
                <a:effectLst/>
                <a:latin typeface="Söhne"/>
                <a:ea typeface="Calibri" panose="020F0502020204030204" pitchFamily="34" charset="0"/>
              </a:rPr>
              <a:t>a </a:t>
            </a:r>
            <a:r>
              <a:rPr lang="fr-FR" dirty="0" err="1">
                <a:solidFill>
                  <a:srgbClr val="555A62"/>
                </a:solidFill>
                <a:effectLst/>
                <a:latin typeface="Söhne"/>
                <a:ea typeface="Calibri" panose="020F0502020204030204" pitchFamily="34" charset="0"/>
              </a:rPr>
              <a:t>gaussian-weighted</a:t>
            </a:r>
            <a:r>
              <a:rPr lang="fr-FR" dirty="0">
                <a:solidFill>
                  <a:srgbClr val="555A62"/>
                </a:solidFill>
                <a:effectLst/>
                <a:latin typeface="Söhne"/>
                <a:ea typeface="Calibri" panose="020F0502020204030204" pitchFamily="34" charset="0"/>
              </a:rPr>
              <a:t> </a:t>
            </a:r>
            <a:r>
              <a:rPr lang="fr-FR" dirty="0" err="1">
                <a:solidFill>
                  <a:srgbClr val="555A62"/>
                </a:solidFill>
                <a:effectLst/>
                <a:latin typeface="Söhne"/>
                <a:ea typeface="Calibri" panose="020F0502020204030204" pitchFamily="34" charset="0"/>
              </a:rPr>
              <a:t>sum</a:t>
            </a:r>
            <a:r>
              <a:rPr lang="fr-FR" dirty="0">
                <a:solidFill>
                  <a:srgbClr val="555A62"/>
                </a:solidFill>
                <a:effectLst/>
                <a:latin typeface="Söhne"/>
                <a:ea typeface="Calibri" panose="020F0502020204030204" pitchFamily="34" charset="0"/>
              </a:rPr>
              <a:t> of the </a:t>
            </a:r>
            <a:r>
              <a:rPr lang="fr-FR" dirty="0" err="1">
                <a:solidFill>
                  <a:srgbClr val="555A62"/>
                </a:solidFill>
                <a:effectLst/>
                <a:latin typeface="Söhne"/>
                <a:ea typeface="Calibri" panose="020F0502020204030204" pitchFamily="34" charset="0"/>
              </a:rPr>
              <a:t>neighbourhood</a:t>
            </a:r>
            <a:r>
              <a:rPr lang="fr-FR" dirty="0">
                <a:solidFill>
                  <a:srgbClr val="555A62"/>
                </a:solidFill>
                <a:effectLst/>
                <a:latin typeface="Söhne"/>
                <a:ea typeface="Calibri" panose="020F0502020204030204" pitchFamily="34" charset="0"/>
              </a:rPr>
              <a:t> values minus the constant </a:t>
            </a:r>
            <a:r>
              <a:rPr lang="fr-FR" b="1" dirty="0">
                <a:solidFill>
                  <a:srgbClr val="555A62"/>
                </a:solidFill>
                <a:effectLst/>
                <a:latin typeface="Söhne"/>
                <a:ea typeface="Calibri" panose="020F0502020204030204" pitchFamily="34" charset="0"/>
              </a:rPr>
              <a:t>C (</a:t>
            </a:r>
            <a:r>
              <a:rPr lang="fr-FR" sz="1800" dirty="0">
                <a:solidFill>
                  <a:srgbClr val="555A62"/>
                </a:solidFill>
                <a:effectLst/>
                <a:latin typeface="Söhne"/>
                <a:ea typeface="Calibri" panose="020F0502020204030204" pitchFamily="34" charset="0"/>
                <a:cs typeface="Times New Roman" panose="02020603050405020304" pitchFamily="18" charset="0"/>
              </a:rPr>
              <a:t>ADAPTIVE_THRESH_GAUSSIAN)</a:t>
            </a:r>
            <a:endParaRPr lang="fr-FR" b="1" dirty="0">
              <a:solidFill>
                <a:srgbClr val="555A62"/>
              </a:solidFill>
              <a:effectLst/>
              <a:latin typeface="Söhne"/>
              <a:ea typeface="Calibri" panose="020F0502020204030204" pitchFamily="34" charset="0"/>
            </a:endParaRPr>
          </a:p>
          <a:p>
            <a:pPr lvl="1"/>
            <a:r>
              <a:rPr lang="fr-FR" dirty="0">
                <a:solidFill>
                  <a:srgbClr val="555A62"/>
                </a:solidFill>
                <a:effectLst/>
                <a:latin typeface="Söhne"/>
                <a:ea typeface="Calibri" panose="020F0502020204030204" pitchFamily="34" charset="0"/>
              </a:rPr>
              <a:t>The </a:t>
            </a:r>
            <a:r>
              <a:rPr lang="fr-FR" dirty="0" err="1">
                <a:solidFill>
                  <a:srgbClr val="555A62"/>
                </a:solidFill>
                <a:effectLst/>
                <a:latin typeface="Söhne"/>
                <a:ea typeface="Calibri" panose="020F0502020204030204" pitchFamily="34" charset="0"/>
              </a:rPr>
              <a:t>threshold</a:t>
            </a:r>
            <a:r>
              <a:rPr lang="fr-FR" dirty="0">
                <a:solidFill>
                  <a:srgbClr val="555A62"/>
                </a:solidFill>
                <a:effectLst/>
                <a:latin typeface="Söhne"/>
                <a:ea typeface="Calibri" panose="020F0502020204030204" pitchFamily="34" charset="0"/>
              </a:rPr>
              <a:t> value </a:t>
            </a:r>
            <a:r>
              <a:rPr lang="fr-FR" dirty="0" err="1">
                <a:solidFill>
                  <a:srgbClr val="555A62"/>
                </a:solidFill>
                <a:effectLst/>
                <a:latin typeface="Söhne"/>
                <a:ea typeface="Calibri" panose="020F0502020204030204" pitchFamily="34" charset="0"/>
              </a:rPr>
              <a:t>is</a:t>
            </a:r>
            <a:r>
              <a:rPr lang="fr-FR" dirty="0">
                <a:solidFill>
                  <a:srgbClr val="555A62"/>
                </a:solidFill>
                <a:effectLst/>
                <a:latin typeface="Söhne"/>
                <a:ea typeface="Calibri" panose="020F0502020204030204" pitchFamily="34" charset="0"/>
              </a:rPr>
              <a:t> the </a:t>
            </a:r>
            <a:r>
              <a:rPr lang="fr-FR" dirty="0" err="1">
                <a:solidFill>
                  <a:srgbClr val="555A62"/>
                </a:solidFill>
                <a:effectLst/>
                <a:latin typeface="Söhne"/>
                <a:ea typeface="Calibri" panose="020F0502020204030204" pitchFamily="34" charset="0"/>
              </a:rPr>
              <a:t>mean</a:t>
            </a:r>
            <a:r>
              <a:rPr lang="fr-FR" dirty="0">
                <a:solidFill>
                  <a:srgbClr val="555A62"/>
                </a:solidFill>
                <a:effectLst/>
                <a:latin typeface="Söhne"/>
                <a:ea typeface="Calibri" panose="020F0502020204030204" pitchFamily="34" charset="0"/>
              </a:rPr>
              <a:t> of the </a:t>
            </a:r>
            <a:r>
              <a:rPr lang="fr-FR" dirty="0" err="1">
                <a:solidFill>
                  <a:srgbClr val="555A62"/>
                </a:solidFill>
                <a:effectLst/>
                <a:latin typeface="Söhne"/>
                <a:ea typeface="Calibri" panose="020F0502020204030204" pitchFamily="34" charset="0"/>
              </a:rPr>
              <a:t>neighbourhood</a:t>
            </a:r>
            <a:r>
              <a:rPr lang="fr-FR" dirty="0">
                <a:solidFill>
                  <a:srgbClr val="555A62"/>
                </a:solidFill>
                <a:effectLst/>
                <a:latin typeface="Söhne"/>
                <a:ea typeface="Calibri" panose="020F0502020204030204" pitchFamily="34" charset="0"/>
              </a:rPr>
              <a:t> area minus the constant </a:t>
            </a:r>
            <a:r>
              <a:rPr lang="fr-FR" b="1" dirty="0">
                <a:solidFill>
                  <a:srgbClr val="555A62"/>
                </a:solidFill>
                <a:effectLst/>
                <a:latin typeface="Söhne"/>
                <a:ea typeface="Calibri" panose="020F0502020204030204" pitchFamily="34" charset="0"/>
              </a:rPr>
              <a:t>C</a:t>
            </a:r>
            <a:r>
              <a:rPr lang="fr-FR" dirty="0">
                <a:solidFill>
                  <a:srgbClr val="555A62"/>
                </a:solidFill>
                <a:effectLst/>
                <a:latin typeface="Söhne"/>
                <a:ea typeface="Calibri" panose="020F0502020204030204" pitchFamily="34" charset="0"/>
              </a:rPr>
              <a:t>. </a:t>
            </a:r>
            <a:r>
              <a:rPr lang="fr-FR" b="1" dirty="0">
                <a:solidFill>
                  <a:srgbClr val="555A62"/>
                </a:solidFill>
                <a:latin typeface="Söhne"/>
                <a:ea typeface="Calibri" panose="020F0502020204030204" pitchFamily="34" charset="0"/>
              </a:rPr>
              <a:t>(</a:t>
            </a:r>
            <a:r>
              <a:rPr lang="fr-FR" sz="1800" dirty="0">
                <a:solidFill>
                  <a:srgbClr val="555A62"/>
                </a:solidFill>
                <a:effectLst/>
                <a:latin typeface="Söhne"/>
                <a:ea typeface="Calibri" panose="020F0502020204030204" pitchFamily="34" charset="0"/>
                <a:cs typeface="Times New Roman" panose="02020603050405020304" pitchFamily="18" charset="0"/>
              </a:rPr>
              <a:t>ADAPTIVE_THRESH_MEAN)</a:t>
            </a:r>
            <a:endParaRPr lang="fr-FR" b="1" dirty="0">
              <a:solidFill>
                <a:srgbClr val="555A62"/>
              </a:solidFill>
              <a:effectLst/>
              <a:latin typeface="Söhne"/>
              <a:ea typeface="Calibri" panose="020F0502020204030204" pitchFamily="34" charset="0"/>
            </a:endParaRPr>
          </a:p>
          <a:p>
            <a:pPr lvl="1"/>
            <a:endParaRPr lang="fr-FR" b="1" dirty="0">
              <a:solidFill>
                <a:srgbClr val="555A62"/>
              </a:solidFill>
              <a:effectLst/>
              <a:latin typeface="Söhne"/>
              <a:ea typeface="Calibri" panose="020F0502020204030204" pitchFamily="34" charset="0"/>
            </a:endParaRPr>
          </a:p>
          <a:p>
            <a:endParaRPr lang="en-US" sz="2000" b="0" i="0" dirty="0">
              <a:solidFill>
                <a:srgbClr val="374151"/>
              </a:solidFill>
              <a:effectLst/>
              <a:latin typeface="Söhne"/>
            </a:endParaRPr>
          </a:p>
        </p:txBody>
      </p:sp>
    </p:spTree>
    <p:extLst>
      <p:ext uri="{BB962C8B-B14F-4D97-AF65-F5344CB8AC3E}">
        <p14:creationId xmlns:p14="http://schemas.microsoft.com/office/powerpoint/2010/main" val="114401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C6B7F6-B2AC-BFCA-9E3B-982112384A56}"/>
              </a:ext>
            </a:extLst>
          </p:cNvPr>
          <p:cNvSpPr>
            <a:spLocks noGrp="1"/>
          </p:cNvSpPr>
          <p:nvPr>
            <p:ph idx="1"/>
          </p:nvPr>
        </p:nvSpPr>
        <p:spPr>
          <a:xfrm>
            <a:off x="1205949" y="1934816"/>
            <a:ext cx="10336694" cy="4439479"/>
          </a:xfrm>
        </p:spPr>
        <p:txBody>
          <a:bodyPr/>
          <a:lstStyle/>
          <a:p>
            <a:pPr marL="0" indent="0">
              <a:buNone/>
            </a:pPr>
            <a:r>
              <a:rPr lang="fr-FR" sz="2400" dirty="0">
                <a:solidFill>
                  <a:srgbClr val="555A62"/>
                </a:solidFill>
                <a:effectLst/>
                <a:latin typeface="Söhne"/>
                <a:ea typeface="Calibri" panose="020F0502020204030204" pitchFamily="34" charset="0"/>
                <a:cs typeface="Times New Roman" panose="02020603050405020304" pitchFamily="18" charset="0"/>
              </a:rPr>
              <a:t>ADAPTIVE_THRESH_GAUSSIAN:</a:t>
            </a:r>
          </a:p>
          <a:p>
            <a:pPr marL="914400">
              <a:lnSpc>
                <a:spcPct val="107000"/>
              </a:lnSpc>
            </a:pPr>
            <a:r>
              <a:rPr lang="fr-FR" sz="1800" dirty="0" err="1">
                <a:effectLst/>
                <a:latin typeface="Söhne"/>
                <a:ea typeface="Calibri" panose="020F0502020204030204" pitchFamily="34" charset="0"/>
                <a:cs typeface="Times New Roman" panose="02020603050405020304" pitchFamily="18" charset="0"/>
              </a:rPr>
              <a:t>block_size</a:t>
            </a:r>
            <a:r>
              <a:rPr lang="fr-FR" sz="1800" dirty="0">
                <a:effectLst/>
                <a:latin typeface="Söhne"/>
                <a:ea typeface="Calibri" panose="020F0502020204030204" pitchFamily="34" charset="0"/>
                <a:cs typeface="Times New Roman" panose="02020603050405020304" pitchFamily="18" charset="0"/>
              </a:rPr>
              <a:t> = 11</a:t>
            </a:r>
          </a:p>
          <a:p>
            <a:pPr marL="914400">
              <a:lnSpc>
                <a:spcPct val="107000"/>
              </a:lnSpc>
              <a:spcAft>
                <a:spcPts val="800"/>
              </a:spcAft>
            </a:pPr>
            <a:r>
              <a:rPr lang="fr-FR" sz="1800" dirty="0">
                <a:effectLst/>
                <a:latin typeface="Söhne"/>
                <a:ea typeface="Calibri" panose="020F0502020204030204" pitchFamily="34" charset="0"/>
                <a:cs typeface="Times New Roman" panose="02020603050405020304" pitchFamily="18" charset="0"/>
              </a:rPr>
              <a:t>constant = 2</a:t>
            </a:r>
          </a:p>
          <a:p>
            <a:pPr marL="0" indent="0">
              <a:buNone/>
            </a:pPr>
            <a:endParaRPr lang="fr-FR" dirty="0"/>
          </a:p>
        </p:txBody>
      </p:sp>
      <p:pic>
        <p:nvPicPr>
          <p:cNvPr id="7" name="Image 6">
            <a:extLst>
              <a:ext uri="{FF2B5EF4-FFF2-40B4-BE49-F238E27FC236}">
                <a16:creationId xmlns:a16="http://schemas.microsoft.com/office/drawing/2014/main" id="{E80C6FF6-BF9E-0BB5-97CC-F11BF9DA5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4451" y="823912"/>
            <a:ext cx="5181600" cy="5210175"/>
          </a:xfrm>
          <a:prstGeom prst="rect">
            <a:avLst/>
          </a:prstGeom>
        </p:spPr>
      </p:pic>
    </p:spTree>
    <p:extLst>
      <p:ext uri="{BB962C8B-B14F-4D97-AF65-F5344CB8AC3E}">
        <p14:creationId xmlns:p14="http://schemas.microsoft.com/office/powerpoint/2010/main" val="13116371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212</TotalTime>
  <Words>1363</Words>
  <Application>Microsoft Office PowerPoint</Application>
  <PresentationFormat>Grand écran</PresentationFormat>
  <Paragraphs>133</Paragraphs>
  <Slides>33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33</vt:i4>
      </vt:variant>
    </vt:vector>
  </HeadingPairs>
  <TitlesOfParts>
    <vt:vector size="40" baseType="lpstr">
      <vt:lpstr>Arial</vt:lpstr>
      <vt:lpstr>Calibri</vt:lpstr>
      <vt:lpstr>Garamond</vt:lpstr>
      <vt:lpstr>Segoe UI</vt:lpstr>
      <vt:lpstr>sohne</vt:lpstr>
      <vt:lpstr>Söhne</vt:lpstr>
      <vt:lpstr>Organique</vt:lpstr>
      <vt:lpstr>Pre-processing phase</vt:lpstr>
      <vt:lpstr>Titles</vt:lpstr>
      <vt:lpstr>Segmentation</vt:lpstr>
      <vt:lpstr>Edge segmentation</vt:lpstr>
      <vt:lpstr>Edge segmentation</vt:lpstr>
      <vt:lpstr>Thresholding General Thresholding</vt:lpstr>
      <vt:lpstr>Thresholding General Thresholding</vt:lpstr>
      <vt:lpstr>Thresholding Adaptative Thresholding</vt:lpstr>
      <vt:lpstr>Présentation PowerPoint</vt:lpstr>
      <vt:lpstr>Présentation PowerPoint</vt:lpstr>
      <vt:lpstr>Présentation PowerPoint</vt:lpstr>
      <vt:lpstr>Présentation PowerPoint</vt:lpstr>
      <vt:lpstr>Présentation PowerPoint</vt:lpstr>
      <vt:lpstr>Présentation PowerPoint</vt:lpstr>
      <vt:lpstr>Thresholding Otsu Thresholding</vt:lpstr>
      <vt:lpstr>Thresholding Otsu Thresholding</vt:lpstr>
      <vt:lpstr>Segmentation by region region growing</vt:lpstr>
      <vt:lpstr>Segmentation by region region growing</vt:lpstr>
      <vt:lpstr>Segmentation by region region growing</vt:lpstr>
      <vt:lpstr>Segmentation by region region growing</vt:lpstr>
      <vt:lpstr>Watershed algorithm</vt:lpstr>
      <vt:lpstr>Watershed algorithm</vt:lpstr>
      <vt:lpstr>Watershed algorithm</vt:lpstr>
      <vt:lpstr>Watershed algorithm</vt:lpstr>
      <vt:lpstr>Fuzzy C mean algorithm</vt:lpstr>
      <vt:lpstr>Fuzzy C mean algorithm</vt:lpstr>
      <vt:lpstr>Feature extraction</vt:lpstr>
      <vt:lpstr>Feature extraction</vt:lpstr>
      <vt:lpstr>Data augmentation</vt:lpstr>
      <vt:lpstr>Data augmentation</vt:lpstr>
      <vt:lpstr>Data augmentation</vt:lpstr>
      <vt:lpstr>Other relevent steps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maryem ben alu</dc:creator>
  <cp:lastModifiedBy>maryem ben alu</cp:lastModifiedBy>
  <cp:revision>5</cp:revision>
  <dcterms:created xsi:type="dcterms:W3CDTF">2023-02-26T15:38:22Z</dcterms:created>
  <dcterms:modified xsi:type="dcterms:W3CDTF">2023-02-26T20:10:56Z</dcterms:modified>
</cp:coreProperties>
</file>