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9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3399"/>
    <a:srgbClr val="00CC00"/>
    <a:srgbClr val="6600FF"/>
    <a:srgbClr val="000000"/>
    <a:srgbClr val="FF66FF"/>
    <a:srgbClr val="FF00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A57CC97-1F6B-445E-ABD8-A28CB838AA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209513F-C1C8-4FED-8C02-64E6CD0CF4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025DDC-01F4-413F-877D-367663EFBFA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972BEDC0-A455-4472-B31A-D7A7205682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EA386914-D52B-412F-8C4B-B88F2D33C7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A6D0268B-0C0B-44C4-ABD5-06EA650A3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</a:defRPr>
            </a:lvl1pPr>
          </a:lstStyle>
          <a:p>
            <a:pPr>
              <a:defRPr/>
            </a:pPr>
            <a:fld id="{E817E1DE-ECC5-4CBA-AEB4-30485F508724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D77A74D-1804-486D-BAE2-108CC528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72EB703-2683-4364-8DAA-B8682D13F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altLang="en-US"/>
              <a:t>Cliquez pour modifier le style du titre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7238B9-ADEF-463A-AB7A-B3DB1F4D9B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061B5-6D2F-4FB8-90A1-FCCBDAF69E7F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B0773BE-D840-486A-9BD8-4A73EB3A05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043D4-6C65-41DC-AC61-FD12C83A7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6E4C84-B9F8-435C-9E0D-434F0DC51EA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506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565A31-0837-4537-B0F8-EC68822D0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4053E-AFDF-4189-809D-CB45EEB0D612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E3D64C-4077-4C7D-B03A-7F84BB91C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B2BBBC-2105-4813-BC76-0B600A8B4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43795-E1BB-4081-B742-88030852BB1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00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7B7312-D5D0-4DD9-A80C-E98D6C718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6B64-FEC3-4E39-BE02-424E5DAC614C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622409-27D4-4E18-B7B3-81472F7F7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89EB08-0762-40B3-BF6B-26459D3BD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78DF8-D693-471F-A144-C7A2DC76AAA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156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095A8-139E-4C2C-A2E8-B2C508D15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7C20-4898-4DDA-AE56-43A97CB29DC0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BF25E0-392E-4D2F-A703-9E630B4DB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F3855B-13C8-4991-9A1C-3417A5693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D3640-31F3-498E-91C9-667B360E971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1133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CA648B-E778-4F65-B373-539B6B738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5D894-2CE5-4C2F-B198-20BFBC73AC2C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4F6FF2-757C-47F2-8684-73A126732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24FA5E-D255-4AB2-A8AA-4FC28F534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DF6AF-3C03-40CB-97EF-C5A20C6252A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244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F8A5C-1523-4469-8E59-51B6EC950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D40A-E5DC-4D3E-B8A3-9357BF4BA723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F8103-E8E9-4D5F-B77A-784CF65B8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612E4-1D9F-4A68-8B8E-529158389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1786-51BA-4AB9-A2A3-9B294D2BA91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3161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CD419B-342A-4855-A324-569622AB0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CAFBE-9CEB-4F60-A8C3-F41F0727296D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639DCA-A59E-4DCA-8A84-FA325BAEE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B8D5DB-2DF0-4499-8A92-34EF9455F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F9C5A-990B-4A4C-8DD0-01D0FB7FB2F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79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6E99B2-BA2D-4C33-9CDA-23D6BF86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E6F1-D002-4529-8E74-1E65B1264644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02E30F-1DA1-4239-88F4-473A9D62E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23A0E8-EFD1-4D6D-94E2-E1AD9BD53D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9FE0A-3948-4A7F-84BE-0B5A828421A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166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9BC2ED-717A-44EC-9BCC-5094DC4CC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01CE-C4A4-46F1-B686-C2D2DCBCEED1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AEEE3BA-30FB-4977-93B9-2D7CDD98A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BDDBB9-F95F-4CAE-8322-4D60E02C9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002B-FDC2-4B59-A8A1-FD547E5A692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324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835FE-7C76-4B03-81E1-CAB4BFC7D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FA9BF-04FC-4948-9E9E-6B243BD6AE1C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FE819-2B58-4B37-969F-960C5ED88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B2788-FB1C-4E30-816A-E60D4F437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FC977-AB86-4ABF-828E-E2628C97AA4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4342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8AF8E4-21E8-4F21-A80D-9C73A489E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0655B-C4A4-4CEC-83FE-B771B258B981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E218C-1704-4354-BF74-C027C9AD6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FF1E76-2A82-4BFD-BEC3-0559EDAF06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25BB9-6FD1-47D5-9D05-EC65E80270B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709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249EB4-1A0F-4824-BA70-7BBDFDC78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BE7371-79AC-4850-AD73-BE9669DBF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778445B8-7E12-4B52-994F-E8A75C21C9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C26A397B-7FC0-4724-806E-E275E93B2A2A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B4BE340D-0B37-4B18-932D-566B7C7F29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/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BC2E6D10-C15D-4B27-9B7D-9DA3FDECE1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/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7AB9FB5-05F6-4FD1-84AC-CCE6CC6469F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sp>
        <p:nvSpPr>
          <p:cNvPr id="78855" name="Freeform 7">
            <a:extLst>
              <a:ext uri="{FF2B5EF4-FFF2-40B4-BE49-F238E27FC236}">
                <a16:creationId xmlns:a16="http://schemas.microsoft.com/office/drawing/2014/main" id="{BBDF7997-077B-4B02-A43F-A9568871B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B6242EAA-2681-4B01-8B82-ABB6DA6AD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806A2380-EC6B-458E-9692-5526051C61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9F8296-38C8-48A6-A23D-134A7ABE89E6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4099" name="Espace réservé du numéro de diapositive 3">
            <a:extLst>
              <a:ext uri="{FF2B5EF4-FFF2-40B4-BE49-F238E27FC236}">
                <a16:creationId xmlns:a16="http://schemas.microsoft.com/office/drawing/2014/main" id="{24B3E3C2-5FDF-4E7C-B34D-2EB5E08E2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F52186-E754-4670-B8CC-0D2C7FB54EA1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B9F3D81-D9AB-4DF5-A89F-AFC83BAA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04813"/>
            <a:ext cx="64801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600" b="1">
                <a:solidFill>
                  <a:srgbClr val="FF0000"/>
                </a:solidFill>
              </a:rPr>
              <a:t>Leçon 2: Systèmes Séquentiels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D7785307-EC59-4649-AACE-63D05B61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4100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fr-FR" sz="2400" b="1">
                <a:solidFill>
                  <a:schemeClr val="tx2"/>
                </a:solidFill>
                <a:latin typeface="Arial" charset="0"/>
                <a:cs typeface="Arial" charset="0"/>
              </a:rPr>
              <a:t>I. Introduction</a:t>
            </a:r>
            <a:r>
              <a: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01A4A215-CE1A-4045-8503-6690F545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582738"/>
            <a:ext cx="83407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En logique combinatoire : l’état logique des sorties, à un instant donné, </a:t>
            </a:r>
            <a:r>
              <a:rPr lang="fr-FR" altLang="fr-FR" sz="2200">
                <a:solidFill>
                  <a:srgbClr val="FF0000"/>
                </a:solidFill>
              </a:rPr>
              <a:t>ne dépend que des valeurs détectées par les entrées</a:t>
            </a:r>
            <a:r>
              <a:rPr lang="fr-FR" altLang="fr-FR" sz="2200">
                <a:solidFill>
                  <a:srgbClr val="000099"/>
                </a:solidFill>
              </a:rPr>
              <a:t> telles que les boutons poussoirs, les interrupteurs ou les capteurs.</a:t>
            </a:r>
          </a:p>
        </p:txBody>
      </p:sp>
      <p:sp>
        <p:nvSpPr>
          <p:cNvPr id="189468" name="Rectangle 28">
            <a:extLst>
              <a:ext uri="{FF2B5EF4-FFF2-40B4-BE49-F238E27FC236}">
                <a16:creationId xmlns:a16="http://schemas.microsoft.com/office/drawing/2014/main" id="{1E132CC9-6EC5-408D-83C3-42AB22587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48100"/>
            <a:ext cx="83407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Cependant, lors de l’élaboration des systèmes de commande et d’automatisation, on désire que les circuits logiques réagissent non seulement selon l’état des entrées, mais</a:t>
            </a:r>
            <a:r>
              <a:rPr lang="fr-FR" altLang="fr-FR" sz="2200">
                <a:solidFill>
                  <a:srgbClr val="FF0000"/>
                </a:solidFill>
              </a:rPr>
              <a:t> aussi qu’ils tiennent compte d’événements antérieurs</a:t>
            </a:r>
            <a:r>
              <a:rPr lang="fr-FR" altLang="fr-FR" sz="2200">
                <a:solidFill>
                  <a:srgbClr val="000099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1894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e la date 1">
            <a:extLst>
              <a:ext uri="{FF2B5EF4-FFF2-40B4-BE49-F238E27FC236}">
                <a16:creationId xmlns:a16="http://schemas.microsoft.com/office/drawing/2014/main" id="{95E97E60-57FD-446C-9FB5-8B30157120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FEE243-D8BD-41D6-9414-5D867359872F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3315" name="Espace réservé du numéro de diapositive 3">
            <a:extLst>
              <a:ext uri="{FF2B5EF4-FFF2-40B4-BE49-F238E27FC236}">
                <a16:creationId xmlns:a16="http://schemas.microsoft.com/office/drawing/2014/main" id="{66C3AEB0-A186-44B6-A8E2-AB3BF55F9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39D3D-1E30-402A-9914-E1ACACBE373A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A4C9596-B3C4-402E-91B7-0C895BC3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20675"/>
            <a:ext cx="536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III.5 Grafcet avec saut d’étapes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2B919C57-3730-44E6-AB67-E2CAA51CF930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268413"/>
            <a:ext cx="3498850" cy="3338512"/>
            <a:chOff x="3334" y="935"/>
            <a:chExt cx="2204" cy="2103"/>
          </a:xfrm>
        </p:grpSpPr>
        <p:sp>
          <p:nvSpPr>
            <p:cNvPr id="214022" name="Rectangle 6">
              <a:extLst>
                <a:ext uri="{FF2B5EF4-FFF2-40B4-BE49-F238E27FC236}">
                  <a16:creationId xmlns:a16="http://schemas.microsoft.com/office/drawing/2014/main" id="{ED22CC3D-8C89-4BA6-8D3F-598CDA0655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0" y="1075"/>
              <a:ext cx="333" cy="2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3" name="Text Box 7">
              <a:extLst>
                <a:ext uri="{FF2B5EF4-FFF2-40B4-BE49-F238E27FC236}">
                  <a16:creationId xmlns:a16="http://schemas.microsoft.com/office/drawing/2014/main" id="{743CB77D-1C3D-4E6F-A136-7C6EC228489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50" y="1145"/>
              <a:ext cx="41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15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4" name="Line 8">
              <a:extLst>
                <a:ext uri="{FF2B5EF4-FFF2-40B4-BE49-F238E27FC236}">
                  <a16:creationId xmlns:a16="http://schemas.microsoft.com/office/drawing/2014/main" id="{6FC2CAE9-0EC9-492A-A572-14130CCEA8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6" y="1356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5" name="Line 9">
              <a:extLst>
                <a:ext uri="{FF2B5EF4-FFF2-40B4-BE49-F238E27FC236}">
                  <a16:creationId xmlns:a16="http://schemas.microsoft.com/office/drawing/2014/main" id="{164B89B2-695E-415A-848E-B725B7EA2A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33" y="1496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6" name="Rectangle 10">
              <a:extLst>
                <a:ext uri="{FF2B5EF4-FFF2-40B4-BE49-F238E27FC236}">
                  <a16:creationId xmlns:a16="http://schemas.microsoft.com/office/drawing/2014/main" id="{4AF382E8-DE14-4ABD-86A4-993189483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0" y="1566"/>
              <a:ext cx="333" cy="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7" name="Text Box 11">
              <a:extLst>
                <a:ext uri="{FF2B5EF4-FFF2-40B4-BE49-F238E27FC236}">
                  <a16:creationId xmlns:a16="http://schemas.microsoft.com/office/drawing/2014/main" id="{17D37E26-A2EE-4A2B-A12B-C6D5DECB90A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50" y="1636"/>
              <a:ext cx="41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16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8" name="Line 12">
              <a:extLst>
                <a:ext uri="{FF2B5EF4-FFF2-40B4-BE49-F238E27FC236}">
                  <a16:creationId xmlns:a16="http://schemas.microsoft.com/office/drawing/2014/main" id="{F3C632AF-1DA7-4636-B13E-BC846F61AE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6" y="1846"/>
              <a:ext cx="0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29" name="Line 13">
              <a:extLst>
                <a:ext uri="{FF2B5EF4-FFF2-40B4-BE49-F238E27FC236}">
                  <a16:creationId xmlns:a16="http://schemas.microsoft.com/office/drawing/2014/main" id="{C5BD3224-8174-4689-9CAC-8949BC9448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33" y="1917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0" name="Rectangle 14">
              <a:extLst>
                <a:ext uri="{FF2B5EF4-FFF2-40B4-BE49-F238E27FC236}">
                  <a16:creationId xmlns:a16="http://schemas.microsoft.com/office/drawing/2014/main" id="{E6BECC6D-AC69-4B63-B412-ABDEAA86C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0" y="2057"/>
              <a:ext cx="333" cy="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1" name="Text Box 15">
              <a:extLst>
                <a:ext uri="{FF2B5EF4-FFF2-40B4-BE49-F238E27FC236}">
                  <a16:creationId xmlns:a16="http://schemas.microsoft.com/office/drawing/2014/main" id="{30E6FBCF-4418-4A0F-92D1-EB59A856F52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50" y="2127"/>
              <a:ext cx="41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17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2" name="Line 16">
              <a:extLst>
                <a:ext uri="{FF2B5EF4-FFF2-40B4-BE49-F238E27FC236}">
                  <a16:creationId xmlns:a16="http://schemas.microsoft.com/office/drawing/2014/main" id="{603B6A7A-A92C-4C3D-A460-C2FB89BA32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6" y="2337"/>
              <a:ext cx="0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3" name="Line 17">
              <a:extLst>
                <a:ext uri="{FF2B5EF4-FFF2-40B4-BE49-F238E27FC236}">
                  <a16:creationId xmlns:a16="http://schemas.microsoft.com/office/drawing/2014/main" id="{59AFFE13-C6E4-48C1-BF49-86F384593E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33" y="2407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4" name="Line 18">
              <a:extLst>
                <a:ext uri="{FF2B5EF4-FFF2-40B4-BE49-F238E27FC236}">
                  <a16:creationId xmlns:a16="http://schemas.microsoft.com/office/drawing/2014/main" id="{D1F2627A-083A-49F2-AD3A-E86DD1452A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50" y="1426"/>
              <a:ext cx="6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5" name="Line 19">
              <a:extLst>
                <a:ext uri="{FF2B5EF4-FFF2-40B4-BE49-F238E27FC236}">
                  <a16:creationId xmlns:a16="http://schemas.microsoft.com/office/drawing/2014/main" id="{8ED4D78A-0E53-4FAD-B5A5-9A4AD75644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50" y="1426"/>
              <a:ext cx="0" cy="10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6" name="Line 20">
              <a:extLst>
                <a:ext uri="{FF2B5EF4-FFF2-40B4-BE49-F238E27FC236}">
                  <a16:creationId xmlns:a16="http://schemas.microsoft.com/office/drawing/2014/main" id="{74D11041-A816-4586-BB6F-5845FD7C47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67" y="1496"/>
              <a:ext cx="1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7" name="Rectangle 21">
              <a:extLst>
                <a:ext uri="{FF2B5EF4-FFF2-40B4-BE49-F238E27FC236}">
                  <a16:creationId xmlns:a16="http://schemas.microsoft.com/office/drawing/2014/main" id="{D19B2F47-A3A7-4036-A7D9-A47B7AFF37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0" y="2548"/>
              <a:ext cx="333" cy="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8" name="Text Box 22">
              <a:extLst>
                <a:ext uri="{FF2B5EF4-FFF2-40B4-BE49-F238E27FC236}">
                  <a16:creationId xmlns:a16="http://schemas.microsoft.com/office/drawing/2014/main" id="{ACBFF8FC-9A4D-4C34-B509-5D2E42051F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250" y="2548"/>
              <a:ext cx="41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18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39" name="Line 23">
              <a:extLst>
                <a:ext uri="{FF2B5EF4-FFF2-40B4-BE49-F238E27FC236}">
                  <a16:creationId xmlns:a16="http://schemas.microsoft.com/office/drawing/2014/main" id="{8B1B6447-3044-4159-9BBD-3AAEF23D5E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6" y="2828"/>
              <a:ext cx="0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0" name="Line 24">
              <a:extLst>
                <a:ext uri="{FF2B5EF4-FFF2-40B4-BE49-F238E27FC236}">
                  <a16:creationId xmlns:a16="http://schemas.microsoft.com/office/drawing/2014/main" id="{E05A017B-E5F1-4D45-B1F1-466A7B4E4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33" y="2898"/>
              <a:ext cx="1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1" name="Text Box 25">
              <a:extLst>
                <a:ext uri="{FF2B5EF4-FFF2-40B4-BE49-F238E27FC236}">
                  <a16:creationId xmlns:a16="http://schemas.microsoft.com/office/drawing/2014/main" id="{B9E3AA09-48D5-441C-A24B-6DDD1C9D75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00" y="1356"/>
              <a:ext cx="416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a.b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2" name="Text Box 26">
              <a:extLst>
                <a:ext uri="{FF2B5EF4-FFF2-40B4-BE49-F238E27FC236}">
                  <a16:creationId xmlns:a16="http://schemas.microsoft.com/office/drawing/2014/main" id="{78FD506E-3C01-416C-BE06-5603B9EC67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4" y="1356"/>
              <a:ext cx="4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a.b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3" name="Freeform 27">
              <a:extLst>
                <a:ext uri="{FF2B5EF4-FFF2-40B4-BE49-F238E27FC236}">
                  <a16:creationId xmlns:a16="http://schemas.microsoft.com/office/drawing/2014/main" id="{48AEC464-2B43-4C56-9173-086999C1B3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" y="1401"/>
              <a:ext cx="56" cy="1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20" y="6"/>
                </a:cxn>
              </a:cxnLst>
              <a:rect l="0" t="0" r="r" b="b"/>
              <a:pathLst>
                <a:path w="120" h="26">
                  <a:moveTo>
                    <a:pt x="0" y="26"/>
                  </a:moveTo>
                  <a:cubicBezTo>
                    <a:pt x="79" y="0"/>
                    <a:pt x="39" y="6"/>
                    <a:pt x="120" y="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4" name="Text Box 28">
              <a:extLst>
                <a:ext uri="{FF2B5EF4-FFF2-40B4-BE49-F238E27FC236}">
                  <a16:creationId xmlns:a16="http://schemas.microsoft.com/office/drawing/2014/main" id="{A4B41DFB-8E54-49AA-97E9-961493C6C5A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83" y="1846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c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5" name="Text Box 29">
              <a:extLst>
                <a:ext uri="{FF2B5EF4-FFF2-40B4-BE49-F238E27FC236}">
                  <a16:creationId xmlns:a16="http://schemas.microsoft.com/office/drawing/2014/main" id="{7B1EBA89-F7E1-427D-A6D1-87FA88B96A1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83" y="2337"/>
              <a:ext cx="46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d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6" name="Text Box 30">
              <a:extLst>
                <a:ext uri="{FF2B5EF4-FFF2-40B4-BE49-F238E27FC236}">
                  <a16:creationId xmlns:a16="http://schemas.microsoft.com/office/drawing/2014/main" id="{ECC11507-FA09-4B00-9A66-8D1C267C6A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58" y="2793"/>
              <a:ext cx="4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e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7" name="Line 31">
              <a:extLst>
                <a:ext uri="{FF2B5EF4-FFF2-40B4-BE49-F238E27FC236}">
                  <a16:creationId xmlns:a16="http://schemas.microsoft.com/office/drawing/2014/main" id="{B113E9E6-430C-4C42-B24C-100E635FB7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16" y="935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8" name="Text Box 32">
              <a:extLst>
                <a:ext uri="{FF2B5EF4-FFF2-40B4-BE49-F238E27FC236}">
                  <a16:creationId xmlns:a16="http://schemas.microsoft.com/office/drawing/2014/main" id="{EF9EED02-E134-449F-AD22-DA47A5586E3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33" y="1566"/>
              <a:ext cx="705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D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49" name="Text Box 33">
              <a:extLst>
                <a:ext uri="{FF2B5EF4-FFF2-40B4-BE49-F238E27FC236}">
                  <a16:creationId xmlns:a16="http://schemas.microsoft.com/office/drawing/2014/main" id="{567DD32B-98CD-4B53-8438-91DE51A398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33" y="2057"/>
              <a:ext cx="705" cy="2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M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50" name="Line 34">
              <a:extLst>
                <a:ext uri="{FF2B5EF4-FFF2-40B4-BE49-F238E27FC236}">
                  <a16:creationId xmlns:a16="http://schemas.microsoft.com/office/drawing/2014/main" id="{1EAF4434-59DE-4584-B3C4-8A0432A69D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3" y="1706"/>
              <a:ext cx="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51" name="Line 35">
              <a:extLst>
                <a:ext uri="{FF2B5EF4-FFF2-40B4-BE49-F238E27FC236}">
                  <a16:creationId xmlns:a16="http://schemas.microsoft.com/office/drawing/2014/main" id="{85656D34-F884-4D3D-BF06-FC615E8F2A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3" y="2197"/>
              <a:ext cx="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52" name="Text Box 36">
              <a:extLst>
                <a:ext uri="{FF2B5EF4-FFF2-40B4-BE49-F238E27FC236}">
                  <a16:creationId xmlns:a16="http://schemas.microsoft.com/office/drawing/2014/main" id="{FE3CA3F6-5CDB-4DD7-AB45-05A279433AD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33" y="2548"/>
              <a:ext cx="249" cy="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L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53" name="Line 37">
              <a:extLst>
                <a:ext uri="{FF2B5EF4-FFF2-40B4-BE49-F238E27FC236}">
                  <a16:creationId xmlns:a16="http://schemas.microsoft.com/office/drawing/2014/main" id="{A424CDA2-D4C5-4F30-8855-17120DEEA7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3" y="2688"/>
              <a:ext cx="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4054" name="Line 38">
              <a:extLst>
                <a:ext uri="{FF2B5EF4-FFF2-40B4-BE49-F238E27FC236}">
                  <a16:creationId xmlns:a16="http://schemas.microsoft.com/office/drawing/2014/main" id="{2AE77090-8676-48EF-A4E9-223E91D02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50" y="2477"/>
              <a:ext cx="6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14057" name="Rectangle 41">
            <a:extLst>
              <a:ext uri="{FF2B5EF4-FFF2-40B4-BE49-F238E27FC236}">
                <a16:creationId xmlns:a16="http://schemas.microsoft.com/office/drawing/2014/main" id="{F36C2062-9F27-4AE9-9AB2-DB46C1B2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100138"/>
            <a:ext cx="43926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Si l’étape 15 est active et la réceptivité a.b est vraie, l’étape 18 est activée et l’étape 15 est désactivée.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200">
                <a:solidFill>
                  <a:srgbClr val="000099"/>
                </a:solidFill>
              </a:rPr>
              <a:t>On saute ainsi dans le processus de l’étape 15 à l’étape 18 sans activer les étapes 16 et 17.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200">
                <a:solidFill>
                  <a:srgbClr val="000099"/>
                </a:solidFill>
              </a:rPr>
              <a:t> Attention : On respecte toujours l’alternance étape-transition-étape.</a:t>
            </a:r>
          </a:p>
        </p:txBody>
      </p:sp>
      <p:sp>
        <p:nvSpPr>
          <p:cNvPr id="214058" name="Line 42">
            <a:extLst>
              <a:ext uri="{FF2B5EF4-FFF2-40B4-BE49-F238E27FC236}">
                <a16:creationId xmlns:a16="http://schemas.microsoft.com/office/drawing/2014/main" id="{2F327197-F87D-4B65-A52B-D022B9CC3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1703388"/>
            <a:ext cx="1793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4059" name="Line 43">
            <a:extLst>
              <a:ext uri="{FF2B5EF4-FFF2-40B4-BE49-F238E27FC236}">
                <a16:creationId xmlns:a16="http://schemas.microsoft.com/office/drawing/2014/main" id="{F79C41B4-A897-4B1F-B799-3F5C476D3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981075"/>
            <a:ext cx="0" cy="4965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ce réservé de la date 1">
            <a:extLst>
              <a:ext uri="{FF2B5EF4-FFF2-40B4-BE49-F238E27FC236}">
                <a16:creationId xmlns:a16="http://schemas.microsoft.com/office/drawing/2014/main" id="{25D2965E-7E45-4FA6-948B-4CACDE2491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FC88B4-7A67-4D1C-B733-3CE4E913FE29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4339" name="Espace réservé du numéro de diapositive 3">
            <a:extLst>
              <a:ext uri="{FF2B5EF4-FFF2-40B4-BE49-F238E27FC236}">
                <a16:creationId xmlns:a16="http://schemas.microsoft.com/office/drawing/2014/main" id="{228A92F3-E3AA-4A7E-8D8E-252D86382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88BE25-BB2B-4AE5-909D-1FE6140629C3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1D2FD74-1B02-41A9-939A-DE8B4182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20675"/>
            <a:ext cx="3346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III.6 Macro-étape </a:t>
            </a:r>
          </a:p>
        </p:txBody>
      </p:sp>
      <p:grpSp>
        <p:nvGrpSpPr>
          <p:cNvPr id="14341" name="Group 72">
            <a:extLst>
              <a:ext uri="{FF2B5EF4-FFF2-40B4-BE49-F238E27FC236}">
                <a16:creationId xmlns:a16="http://schemas.microsoft.com/office/drawing/2014/main" id="{50275095-CC2D-476C-8355-96A71C531881}"/>
              </a:ext>
            </a:extLst>
          </p:cNvPr>
          <p:cNvGrpSpPr>
            <a:grpSpLocks/>
          </p:cNvGrpSpPr>
          <p:nvPr/>
        </p:nvGrpSpPr>
        <p:grpSpPr bwMode="auto">
          <a:xfrm>
            <a:off x="5024438" y="333375"/>
            <a:ext cx="3940175" cy="3900488"/>
            <a:chOff x="3188" y="1411"/>
            <a:chExt cx="2482" cy="2457"/>
          </a:xfrm>
        </p:grpSpPr>
        <p:sp>
          <p:nvSpPr>
            <p:cNvPr id="215090" name="Text Box 50">
              <a:extLst>
                <a:ext uri="{FF2B5EF4-FFF2-40B4-BE49-F238E27FC236}">
                  <a16:creationId xmlns:a16="http://schemas.microsoft.com/office/drawing/2014/main" id="{C5348FAE-F0A9-4191-AA88-8646D82A18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59" y="3529"/>
              <a:ext cx="8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Expansion de macro-étape</a:t>
              </a:r>
              <a:endParaRPr lang="fr-FR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5102" name="Text Box 62">
              <a:extLst>
                <a:ext uri="{FF2B5EF4-FFF2-40B4-BE49-F238E27FC236}">
                  <a16:creationId xmlns:a16="http://schemas.microsoft.com/office/drawing/2014/main" id="{A825441A-0414-441F-A9DF-E4C54204CB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88" y="3533"/>
              <a:ext cx="864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Grafcet principal</a:t>
              </a:r>
              <a:endParaRPr lang="fr-FR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grpSp>
          <p:nvGrpSpPr>
            <p:cNvPr id="14350" name="Group 71">
              <a:extLst>
                <a:ext uri="{FF2B5EF4-FFF2-40B4-BE49-F238E27FC236}">
                  <a16:creationId xmlns:a16="http://schemas.microsoft.com/office/drawing/2014/main" id="{A940880C-4596-4FE8-87C5-8F3DE046F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411"/>
              <a:ext cx="2336" cy="2070"/>
              <a:chOff x="3356" y="906"/>
              <a:chExt cx="2336" cy="2373"/>
            </a:xfrm>
          </p:grpSpPr>
          <p:sp>
            <p:nvSpPr>
              <p:cNvPr id="215046" name="Rectangle 6">
                <a:extLst>
                  <a:ext uri="{FF2B5EF4-FFF2-40B4-BE49-F238E27FC236}">
                    <a16:creationId xmlns:a16="http://schemas.microsoft.com/office/drawing/2014/main" id="{950A97FB-31EA-4894-8337-F10C9ED5B3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56" y="1981"/>
                <a:ext cx="471" cy="3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47" name="Line 7">
                <a:extLst>
                  <a:ext uri="{FF2B5EF4-FFF2-40B4-BE49-F238E27FC236}">
                    <a16:creationId xmlns:a16="http://schemas.microsoft.com/office/drawing/2014/main" id="{AE2E26EC-9774-44B0-9F76-B3C7AE4769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56" y="2044"/>
                <a:ext cx="4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48" name="Line 8">
                <a:extLst>
                  <a:ext uri="{FF2B5EF4-FFF2-40B4-BE49-F238E27FC236}">
                    <a16:creationId xmlns:a16="http://schemas.microsoft.com/office/drawing/2014/main" id="{534CD6C6-96D1-4954-B9F7-DB32711BC24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56" y="2234"/>
                <a:ext cx="4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49" name="Text Box 9">
                <a:extLst>
                  <a:ext uri="{FF2B5EF4-FFF2-40B4-BE49-F238E27FC236}">
                    <a16:creationId xmlns:a16="http://schemas.microsoft.com/office/drawing/2014/main" id="{76202888-205C-4195-9FBC-1970ACB3C0B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434" y="2044"/>
                <a:ext cx="39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M20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0" name="Line 10">
                <a:extLst>
                  <a:ext uri="{FF2B5EF4-FFF2-40B4-BE49-F238E27FC236}">
                    <a16:creationId xmlns:a16="http://schemas.microsoft.com/office/drawing/2014/main" id="{12FF9A64-2408-4503-A433-D7630C9388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1" y="2297"/>
                <a:ext cx="0" cy="2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1" name="Line 11">
                <a:extLst>
                  <a:ext uri="{FF2B5EF4-FFF2-40B4-BE49-F238E27FC236}">
                    <a16:creationId xmlns:a16="http://schemas.microsoft.com/office/drawing/2014/main" id="{FB567D96-9CA9-4E8B-88FD-872F2A8B98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13" y="2424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2" name="Rectangle 12">
                <a:extLst>
                  <a:ext uri="{FF2B5EF4-FFF2-40B4-BE49-F238E27FC236}">
                    <a16:creationId xmlns:a16="http://schemas.microsoft.com/office/drawing/2014/main" id="{5419FE3D-D6DC-4E3B-83BF-66BB6A020D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56" y="1412"/>
                <a:ext cx="471" cy="3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3" name="Text Box 13">
                <a:extLst>
                  <a:ext uri="{FF2B5EF4-FFF2-40B4-BE49-F238E27FC236}">
                    <a16:creationId xmlns:a16="http://schemas.microsoft.com/office/drawing/2014/main" id="{C6C659FA-71FB-4972-AF80-AA6DAF47773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13" y="1473"/>
                <a:ext cx="314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10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4" name="Line 14">
                <a:extLst>
                  <a:ext uri="{FF2B5EF4-FFF2-40B4-BE49-F238E27FC236}">
                    <a16:creationId xmlns:a16="http://schemas.microsoft.com/office/drawing/2014/main" id="{DDF407E3-29E4-4A38-B61C-81BB4C2CC9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1" y="1728"/>
                <a:ext cx="0" cy="2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5" name="Line 15">
                <a:extLst>
                  <a:ext uri="{FF2B5EF4-FFF2-40B4-BE49-F238E27FC236}">
                    <a16:creationId xmlns:a16="http://schemas.microsoft.com/office/drawing/2014/main" id="{4791A9E5-D46A-4633-9888-82E833B8C9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13" y="1854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6" name="Text Box 16">
                <a:extLst>
                  <a:ext uri="{FF2B5EF4-FFF2-40B4-BE49-F238E27FC236}">
                    <a16:creationId xmlns:a16="http://schemas.microsoft.com/office/drawing/2014/main" id="{95BC5783-CD45-43BC-B362-64F896672DB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81" y="1720"/>
                <a:ext cx="301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T</a:t>
                </a:r>
                <a:r>
                  <a:rPr lang="fr-FR" sz="1600" baseline="-25000">
                    <a:latin typeface="Times New Roman" pitchFamily="18" charset="0"/>
                    <a:cs typeface="Arial" charset="0"/>
                  </a:rPr>
                  <a:t>1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7" name="Line 17">
                <a:extLst>
                  <a:ext uri="{FF2B5EF4-FFF2-40B4-BE49-F238E27FC236}">
                    <a16:creationId xmlns:a16="http://schemas.microsoft.com/office/drawing/2014/main" id="{42DF955D-251B-4E08-AC68-E6DBED870C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1" y="1221"/>
                <a:ext cx="0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8" name="Rectangle 18">
                <a:extLst>
                  <a:ext uri="{FF2B5EF4-FFF2-40B4-BE49-F238E27FC236}">
                    <a16:creationId xmlns:a16="http://schemas.microsoft.com/office/drawing/2014/main" id="{DD4876F0-B737-433A-ACBF-0683709332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56" y="2551"/>
                <a:ext cx="471" cy="3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59" name="Text Box 19">
                <a:extLst>
                  <a:ext uri="{FF2B5EF4-FFF2-40B4-BE49-F238E27FC236}">
                    <a16:creationId xmlns:a16="http://schemas.microsoft.com/office/drawing/2014/main" id="{9B103F2D-140B-4A10-94C1-4847D3F32F3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13" y="2614"/>
                <a:ext cx="314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15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0" name="Line 20">
                <a:extLst>
                  <a:ext uri="{FF2B5EF4-FFF2-40B4-BE49-F238E27FC236}">
                    <a16:creationId xmlns:a16="http://schemas.microsoft.com/office/drawing/2014/main" id="{209107B5-BBCC-4460-8608-55786F3B4D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1" y="2867"/>
                <a:ext cx="0" cy="2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1" name="Line 21">
                <a:extLst>
                  <a:ext uri="{FF2B5EF4-FFF2-40B4-BE49-F238E27FC236}">
                    <a16:creationId xmlns:a16="http://schemas.microsoft.com/office/drawing/2014/main" id="{A8B9BC0F-524F-46E6-AC36-D3B1437BD9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13" y="2994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2" name="Text Box 22">
                <a:extLst>
                  <a:ext uri="{FF2B5EF4-FFF2-40B4-BE49-F238E27FC236}">
                    <a16:creationId xmlns:a16="http://schemas.microsoft.com/office/drawing/2014/main" id="{AEBF07EE-002F-470C-8BE5-A32108C359A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81" y="2297"/>
                <a:ext cx="301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T</a:t>
                </a:r>
                <a:r>
                  <a:rPr lang="fr-FR" sz="1600" baseline="-25000">
                    <a:latin typeface="Times New Roman" pitchFamily="18" charset="0"/>
                    <a:cs typeface="Arial" charset="0"/>
                  </a:rPr>
                  <a:t>2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3" name="Line 23">
                <a:extLst>
                  <a:ext uri="{FF2B5EF4-FFF2-40B4-BE49-F238E27FC236}">
                    <a16:creationId xmlns:a16="http://schemas.microsoft.com/office/drawing/2014/main" id="{F81F8BC9-1C13-48B4-82EF-E169E58FB1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91" y="2361"/>
                <a:ext cx="0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4" name="Line 24">
                <a:extLst>
                  <a:ext uri="{FF2B5EF4-FFF2-40B4-BE49-F238E27FC236}">
                    <a16:creationId xmlns:a16="http://schemas.microsoft.com/office/drawing/2014/main" id="{E8552E9A-F793-467C-B73D-3A6C608EBB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809" y="1175"/>
                <a:ext cx="1096" cy="79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5" name="Line 25">
                <a:extLst>
                  <a:ext uri="{FF2B5EF4-FFF2-40B4-BE49-F238E27FC236}">
                    <a16:creationId xmlns:a16="http://schemas.microsoft.com/office/drawing/2014/main" id="{05D1A2D0-07BB-4116-B888-DF37C531FC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809" y="2268"/>
                <a:ext cx="1096" cy="80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7" name="Rectangle 27">
                <a:extLst>
                  <a:ext uri="{FF2B5EF4-FFF2-40B4-BE49-F238E27FC236}">
                    <a16:creationId xmlns:a16="http://schemas.microsoft.com/office/drawing/2014/main" id="{23F28307-BEA0-4342-B774-A7D8D87A56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" y="1175"/>
                <a:ext cx="315" cy="2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8" name="Text Box 28">
                <a:extLst>
                  <a:ext uri="{FF2B5EF4-FFF2-40B4-BE49-F238E27FC236}">
                    <a16:creationId xmlns:a16="http://schemas.microsoft.com/office/drawing/2014/main" id="{5941DB14-0E3E-4F79-A472-1DF134691C5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05" y="1175"/>
                <a:ext cx="399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E20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69" name="Line 29">
                <a:extLst>
                  <a:ext uri="{FF2B5EF4-FFF2-40B4-BE49-F238E27FC236}">
                    <a16:creationId xmlns:a16="http://schemas.microsoft.com/office/drawing/2014/main" id="{47204D17-B737-4588-A5FB-631F0C82B4E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063" y="1429"/>
                <a:ext cx="0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70" name="Line 30">
                <a:extLst>
                  <a:ext uri="{FF2B5EF4-FFF2-40B4-BE49-F238E27FC236}">
                    <a16:creationId xmlns:a16="http://schemas.microsoft.com/office/drawing/2014/main" id="{87374CAD-0AAB-4F84-A682-31FEB02B70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984" y="1492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4375" name="Group 31">
                <a:extLst>
                  <a:ext uri="{FF2B5EF4-FFF2-40B4-BE49-F238E27FC236}">
                    <a16:creationId xmlns:a16="http://schemas.microsoft.com/office/drawing/2014/main" id="{6D75B223-0A52-4D6F-8DE0-A5A6ECC2278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05" y="1555"/>
                <a:ext cx="315" cy="443"/>
                <a:chOff x="7177" y="2317"/>
                <a:chExt cx="720" cy="1260"/>
              </a:xfrm>
            </p:grpSpPr>
            <p:sp>
              <p:nvSpPr>
                <p:cNvPr id="215072" name="Rectangle 32">
                  <a:extLst>
                    <a:ext uri="{FF2B5EF4-FFF2-40B4-BE49-F238E27FC236}">
                      <a16:creationId xmlns:a16="http://schemas.microsoft.com/office/drawing/2014/main" id="{F615EDD5-C4BA-4ACB-8757-DC3363DEC96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177" y="2317"/>
                  <a:ext cx="720" cy="7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73" name="Text Box 33">
                  <a:extLst>
                    <a:ext uri="{FF2B5EF4-FFF2-40B4-BE49-F238E27FC236}">
                      <a16:creationId xmlns:a16="http://schemas.microsoft.com/office/drawing/2014/main" id="{E46E2609-AEB6-4F92-9E73-C9457ECFF56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177" y="2317"/>
                  <a:ext cx="720" cy="7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lang="fr-FR" sz="1600">
                      <a:latin typeface="Times New Roman" pitchFamily="18" charset="0"/>
                      <a:cs typeface="Arial" charset="0"/>
                    </a:rPr>
                    <a:t>21</a:t>
                  </a:r>
                  <a:endParaRPr lang="fr-FR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74" name="Line 34">
                  <a:extLst>
                    <a:ext uri="{FF2B5EF4-FFF2-40B4-BE49-F238E27FC236}">
                      <a16:creationId xmlns:a16="http://schemas.microsoft.com/office/drawing/2014/main" id="{35ECE2D9-BAF6-4519-A45F-847B904DD73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538" y="3037"/>
                  <a:ext cx="0" cy="5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75" name="Line 35">
                  <a:extLst>
                    <a:ext uri="{FF2B5EF4-FFF2-40B4-BE49-F238E27FC236}">
                      <a16:creationId xmlns:a16="http://schemas.microsoft.com/office/drawing/2014/main" id="{36780495-F19D-488B-92A9-0D80739DF1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358" y="3216"/>
                  <a:ext cx="35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376" name="Group 36">
                <a:extLst>
                  <a:ext uri="{FF2B5EF4-FFF2-40B4-BE49-F238E27FC236}">
                    <a16:creationId xmlns:a16="http://schemas.microsoft.com/office/drawing/2014/main" id="{FEA2D779-12E5-4E56-8E30-83390E4081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05" y="1998"/>
                <a:ext cx="315" cy="443"/>
                <a:chOff x="7177" y="2317"/>
                <a:chExt cx="720" cy="1260"/>
              </a:xfrm>
            </p:grpSpPr>
            <p:sp>
              <p:nvSpPr>
                <p:cNvPr id="215077" name="Rectangle 37">
                  <a:extLst>
                    <a:ext uri="{FF2B5EF4-FFF2-40B4-BE49-F238E27FC236}">
                      <a16:creationId xmlns:a16="http://schemas.microsoft.com/office/drawing/2014/main" id="{EFBED495-3224-4933-9EAA-00973A2ABE6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177" y="2318"/>
                  <a:ext cx="720" cy="7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78" name="Text Box 38">
                  <a:extLst>
                    <a:ext uri="{FF2B5EF4-FFF2-40B4-BE49-F238E27FC236}">
                      <a16:creationId xmlns:a16="http://schemas.microsoft.com/office/drawing/2014/main" id="{A1F271E9-7A8E-4C96-990D-A728D6B23EE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177" y="2318"/>
                  <a:ext cx="720" cy="7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lang="fr-FR" sz="1600">
                      <a:latin typeface="Times New Roman" pitchFamily="18" charset="0"/>
                      <a:cs typeface="Arial" charset="0"/>
                    </a:rPr>
                    <a:t>22</a:t>
                  </a:r>
                  <a:endParaRPr lang="fr-FR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79" name="Line 39">
                  <a:extLst>
                    <a:ext uri="{FF2B5EF4-FFF2-40B4-BE49-F238E27FC236}">
                      <a16:creationId xmlns:a16="http://schemas.microsoft.com/office/drawing/2014/main" id="{01C2CD51-0C6E-47A8-88F2-6273BE024BA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538" y="3039"/>
                  <a:ext cx="0" cy="5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80" name="Line 40">
                  <a:extLst>
                    <a:ext uri="{FF2B5EF4-FFF2-40B4-BE49-F238E27FC236}">
                      <a16:creationId xmlns:a16="http://schemas.microsoft.com/office/drawing/2014/main" id="{611A6700-4CB2-4A04-ABD3-95479769D6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358" y="3218"/>
                  <a:ext cx="35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4377" name="Group 41">
                <a:extLst>
                  <a:ext uri="{FF2B5EF4-FFF2-40B4-BE49-F238E27FC236}">
                    <a16:creationId xmlns:a16="http://schemas.microsoft.com/office/drawing/2014/main" id="{8D5704D4-399D-4100-949F-608CF166C6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05" y="2378"/>
                <a:ext cx="315" cy="443"/>
                <a:chOff x="7177" y="2317"/>
                <a:chExt cx="720" cy="1260"/>
              </a:xfrm>
            </p:grpSpPr>
            <p:sp>
              <p:nvSpPr>
                <p:cNvPr id="215082" name="Rectangle 42">
                  <a:extLst>
                    <a:ext uri="{FF2B5EF4-FFF2-40B4-BE49-F238E27FC236}">
                      <a16:creationId xmlns:a16="http://schemas.microsoft.com/office/drawing/2014/main" id="{6BC0AAE8-75E1-41E7-B159-F6CAEFB0A1B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7177" y="2317"/>
                  <a:ext cx="720" cy="7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83" name="Text Box 43">
                  <a:extLst>
                    <a:ext uri="{FF2B5EF4-FFF2-40B4-BE49-F238E27FC236}">
                      <a16:creationId xmlns:a16="http://schemas.microsoft.com/office/drawing/2014/main" id="{9DF8AC2E-F729-4B90-A410-F92CA0240F6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177" y="2317"/>
                  <a:ext cx="720" cy="7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lang="fr-FR" sz="1600">
                      <a:latin typeface="Times New Roman" pitchFamily="18" charset="0"/>
                      <a:cs typeface="Arial" charset="0"/>
                    </a:rPr>
                    <a:t>23</a:t>
                  </a:r>
                  <a:endParaRPr lang="fr-FR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84" name="Line 44">
                  <a:extLst>
                    <a:ext uri="{FF2B5EF4-FFF2-40B4-BE49-F238E27FC236}">
                      <a16:creationId xmlns:a16="http://schemas.microsoft.com/office/drawing/2014/main" id="{C35ED516-5B0A-429E-859D-D75BAB36C5A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538" y="3037"/>
                  <a:ext cx="0" cy="5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15085" name="Line 45">
                  <a:extLst>
                    <a:ext uri="{FF2B5EF4-FFF2-40B4-BE49-F238E27FC236}">
                      <a16:creationId xmlns:a16="http://schemas.microsoft.com/office/drawing/2014/main" id="{2ED94F8C-8D1C-4885-9A51-C4F4C2FA53D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7358" y="3217"/>
                  <a:ext cx="35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5086" name="Rectangle 46">
                <a:extLst>
                  <a:ext uri="{FF2B5EF4-FFF2-40B4-BE49-F238E27FC236}">
                    <a16:creationId xmlns:a16="http://schemas.microsoft.com/office/drawing/2014/main" id="{7781C2A6-CABD-4602-A7E9-A6476CA9AC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05" y="2820"/>
                <a:ext cx="315" cy="2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87" name="Text Box 47">
                <a:extLst>
                  <a:ext uri="{FF2B5EF4-FFF2-40B4-BE49-F238E27FC236}">
                    <a16:creationId xmlns:a16="http://schemas.microsoft.com/office/drawing/2014/main" id="{56DF826E-989E-4791-A450-56CF72BE01A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905" y="2820"/>
                <a:ext cx="315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S20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88" name="Text Box 48">
                <a:extLst>
                  <a:ext uri="{FF2B5EF4-FFF2-40B4-BE49-F238E27FC236}">
                    <a16:creationId xmlns:a16="http://schemas.microsoft.com/office/drawing/2014/main" id="{6740CAC3-810D-4188-878D-681129B4FF4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655" y="906"/>
                <a:ext cx="907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solidFill>
                      <a:schemeClr val="tx2"/>
                    </a:solidFill>
                    <a:latin typeface="Times New Roman" pitchFamily="18" charset="0"/>
                    <a:cs typeface="Arial" charset="0"/>
                  </a:rPr>
                  <a:t>Étape d’entrée</a:t>
                </a:r>
                <a:endParaRPr lang="fr-FR" sz="1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89" name="Text Box 49">
                <a:extLst>
                  <a:ext uri="{FF2B5EF4-FFF2-40B4-BE49-F238E27FC236}">
                    <a16:creationId xmlns:a16="http://schemas.microsoft.com/office/drawing/2014/main" id="{84E74AB6-6CE0-49C6-AC51-5FF500158C5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702" y="3088"/>
                <a:ext cx="965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solidFill>
                      <a:schemeClr val="tx2"/>
                    </a:solidFill>
                    <a:latin typeface="Times New Roman" pitchFamily="18" charset="0"/>
                    <a:cs typeface="Arial" charset="0"/>
                  </a:rPr>
                  <a:t>Étape de sortie</a:t>
                </a:r>
                <a:endParaRPr lang="fr-FR" sz="16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1" name="Text Box 51">
                <a:extLst>
                  <a:ext uri="{FF2B5EF4-FFF2-40B4-BE49-F238E27FC236}">
                    <a16:creationId xmlns:a16="http://schemas.microsoft.com/office/drawing/2014/main" id="{AC6BB0E3-536B-43B6-A923-C3989496CE2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77" y="1555"/>
                <a:ext cx="315" cy="25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M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2" name="Line 52">
                <a:extLst>
                  <a:ext uri="{FF2B5EF4-FFF2-40B4-BE49-F238E27FC236}">
                    <a16:creationId xmlns:a16="http://schemas.microsoft.com/office/drawing/2014/main" id="{E55A52E7-2780-44A9-81B0-E5FC796BC1D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20" y="1682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3" name="Line 53">
                <a:extLst>
                  <a:ext uri="{FF2B5EF4-FFF2-40B4-BE49-F238E27FC236}">
                    <a16:creationId xmlns:a16="http://schemas.microsoft.com/office/drawing/2014/main" id="{712D2EB7-1F1E-4662-8042-7508049BC0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20" y="2123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4" name="Text Box 54">
                <a:extLst>
                  <a:ext uri="{FF2B5EF4-FFF2-40B4-BE49-F238E27FC236}">
                    <a16:creationId xmlns:a16="http://schemas.microsoft.com/office/drawing/2014/main" id="{1FD10252-738D-411E-B70A-C0089CA9BDF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77" y="1998"/>
                <a:ext cx="315" cy="2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D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5" name="Text Box 55">
                <a:extLst>
                  <a:ext uri="{FF2B5EF4-FFF2-40B4-BE49-F238E27FC236}">
                    <a16:creationId xmlns:a16="http://schemas.microsoft.com/office/drawing/2014/main" id="{AC95A350-CA29-4920-BD65-7ADA9F74C4F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377" y="1175"/>
                <a:ext cx="315" cy="25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L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6" name="Line 56">
                <a:extLst>
                  <a:ext uri="{FF2B5EF4-FFF2-40B4-BE49-F238E27FC236}">
                    <a16:creationId xmlns:a16="http://schemas.microsoft.com/office/drawing/2014/main" id="{6B3654BE-3035-4AFB-A4CB-7611324F3C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20" y="1302"/>
                <a:ext cx="1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7" name="Text Box 57">
                <a:extLst>
                  <a:ext uri="{FF2B5EF4-FFF2-40B4-BE49-F238E27FC236}">
                    <a16:creationId xmlns:a16="http://schemas.microsoft.com/office/drawing/2014/main" id="{EC953E5C-3868-45F2-9624-8FC68A843C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141" y="1378"/>
                <a:ext cx="281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a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8" name="Text Box 58">
                <a:extLst>
                  <a:ext uri="{FF2B5EF4-FFF2-40B4-BE49-F238E27FC236}">
                    <a16:creationId xmlns:a16="http://schemas.microsoft.com/office/drawing/2014/main" id="{158989C7-E6AF-4B48-A53F-F632253D208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141" y="2188"/>
                <a:ext cx="28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c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099" name="Text Box 59">
                <a:extLst>
                  <a:ext uri="{FF2B5EF4-FFF2-40B4-BE49-F238E27FC236}">
                    <a16:creationId xmlns:a16="http://schemas.microsoft.com/office/drawing/2014/main" id="{D77406B3-E247-43D0-BFC2-D73C69937E9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141" y="1808"/>
                <a:ext cx="281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f.e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100" name="Text Box 60">
                <a:extLst>
                  <a:ext uri="{FF2B5EF4-FFF2-40B4-BE49-F238E27FC236}">
                    <a16:creationId xmlns:a16="http://schemas.microsoft.com/office/drawing/2014/main" id="{3AECC570-A7A4-4CBD-968A-F5D7C70584D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141" y="2631"/>
                <a:ext cx="191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a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101" name="Freeform 61">
                <a:extLst>
                  <a:ext uri="{FF2B5EF4-FFF2-40B4-BE49-F238E27FC236}">
                    <a16:creationId xmlns:a16="http://schemas.microsoft.com/office/drawing/2014/main" id="{5421651F-34E7-4D67-B859-140B1F1C37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95" y="2660"/>
                <a:ext cx="62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0" y="0"/>
                  </a:cxn>
                </a:cxnLst>
                <a:rect l="0" t="0" r="r" b="b"/>
                <a:pathLst>
                  <a:path w="140" h="1">
                    <a:moveTo>
                      <a:pt x="0" y="0"/>
                    </a:moveTo>
                    <a:cubicBezTo>
                      <a:pt x="47" y="0"/>
                      <a:pt x="93" y="0"/>
                      <a:pt x="14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103" name="Line 63">
                <a:extLst>
                  <a:ext uri="{FF2B5EF4-FFF2-40B4-BE49-F238E27FC236}">
                    <a16:creationId xmlns:a16="http://schemas.microsoft.com/office/drawing/2014/main" id="{5DDA22CC-5216-4293-A076-325E97DEE4F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820" y="1595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104" name="Text Box 64">
                <a:extLst>
                  <a:ext uri="{FF2B5EF4-FFF2-40B4-BE49-F238E27FC236}">
                    <a16:creationId xmlns:a16="http://schemas.microsoft.com/office/drawing/2014/main" id="{0FBD753D-E745-4AF1-864C-E48EEBF9FAA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911" y="1446"/>
                <a:ext cx="362" cy="2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 AV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5105" name="Text Box 65">
                <a:extLst>
                  <a:ext uri="{FF2B5EF4-FFF2-40B4-BE49-F238E27FC236}">
                    <a16:creationId xmlns:a16="http://schemas.microsoft.com/office/drawing/2014/main" id="{E20F2EE5-9686-4D0A-915E-C5027A2E3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7" y="2029"/>
                <a:ext cx="99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     Macro-étape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215107" name="Rectangle 67">
            <a:extLst>
              <a:ext uri="{FF2B5EF4-FFF2-40B4-BE49-F238E27FC236}">
                <a16:creationId xmlns:a16="http://schemas.microsoft.com/office/drawing/2014/main" id="{65AAB375-58E4-47EF-8998-12BD22DC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05250"/>
            <a:ext cx="4032250" cy="1736725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FF0000"/>
                </a:solidFill>
              </a:rPr>
              <a:t>l’expansion de la marco-étape</a:t>
            </a:r>
            <a:r>
              <a:rPr lang="fr-FR" altLang="fr-FR" sz="2200">
                <a:solidFill>
                  <a:srgbClr val="000099"/>
                </a:solidFill>
              </a:rPr>
              <a:t> comporte une « étape d’entrée » repérée E et une « étape de sortie » repérée S.</a:t>
            </a:r>
          </a:p>
        </p:txBody>
      </p:sp>
      <p:sp>
        <p:nvSpPr>
          <p:cNvPr id="215108" name="Line 68">
            <a:extLst>
              <a:ext uri="{FF2B5EF4-FFF2-40B4-BE49-F238E27FC236}">
                <a16:creationId xmlns:a16="http://schemas.microsoft.com/office/drawing/2014/main" id="{56011C79-3D3D-4C3D-ADCE-84D6CB66D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81075"/>
            <a:ext cx="0" cy="49657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109" name="Rectangle 69">
            <a:extLst>
              <a:ext uri="{FF2B5EF4-FFF2-40B4-BE49-F238E27FC236}">
                <a16:creationId xmlns:a16="http://schemas.microsoft.com/office/drawing/2014/main" id="{AA1D31E3-D8E5-4AC0-B7B2-AF49B771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20788"/>
            <a:ext cx="4032250" cy="2138362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Une </a:t>
            </a:r>
            <a:r>
              <a:rPr lang="fr-FR" altLang="fr-FR" sz="2200">
                <a:solidFill>
                  <a:srgbClr val="FF0000"/>
                </a:solidFill>
              </a:rPr>
              <a:t>macro-étape</a:t>
            </a:r>
            <a:r>
              <a:rPr lang="fr-FR" altLang="fr-FR" sz="2200">
                <a:solidFill>
                  <a:srgbClr val="000099"/>
                </a:solidFill>
              </a:rPr>
              <a:t> (ME) est la représentation unique d’un ensemble d’étapes et de transitions nommé « expansion de macroétape ».</a:t>
            </a:r>
          </a:p>
        </p:txBody>
      </p:sp>
      <p:sp>
        <p:nvSpPr>
          <p:cNvPr id="215110" name="Rectangle 70">
            <a:extLst>
              <a:ext uri="{FF2B5EF4-FFF2-40B4-BE49-F238E27FC236}">
                <a16:creationId xmlns:a16="http://schemas.microsoft.com/office/drawing/2014/main" id="{B67F37FF-D371-4BBE-ADB4-0CAAF04F3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4449763"/>
            <a:ext cx="42243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>
                <a:solidFill>
                  <a:srgbClr val="000099"/>
                </a:solidFill>
              </a:rPr>
              <a:t>Le franchissment de la transition amont de la macroétape T</a:t>
            </a:r>
            <a:r>
              <a:rPr lang="fr-FR" altLang="fr-FR" sz="2000" baseline="-25000">
                <a:solidFill>
                  <a:srgbClr val="000099"/>
                </a:solidFill>
              </a:rPr>
              <a:t>1</a:t>
            </a:r>
            <a:r>
              <a:rPr lang="fr-FR" altLang="fr-FR" sz="2000">
                <a:solidFill>
                  <a:srgbClr val="000099"/>
                </a:solidFill>
              </a:rPr>
              <a:t>, active l’étape d’entrée de son expansion E20.</a:t>
            </a:r>
          </a:p>
        </p:txBody>
      </p:sp>
      <p:sp>
        <p:nvSpPr>
          <p:cNvPr id="215113" name="Oval 73">
            <a:extLst>
              <a:ext uri="{FF2B5EF4-FFF2-40B4-BE49-F238E27FC236}">
                <a16:creationId xmlns:a16="http://schemas.microsoft.com/office/drawing/2014/main" id="{59E4CBC4-58EB-45C3-97C6-E845842A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725613"/>
            <a:ext cx="2305050" cy="623887"/>
          </a:xfrm>
          <a:prstGeom prst="ellips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115" name="Rectangle 75">
            <a:extLst>
              <a:ext uri="{FF2B5EF4-FFF2-40B4-BE49-F238E27FC236}">
                <a16:creationId xmlns:a16="http://schemas.microsoft.com/office/drawing/2014/main" id="{867D9B13-F553-4D92-B26F-7F3FD58D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11150"/>
            <a:ext cx="1771650" cy="4032250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7" grpId="0" animBg="1"/>
      <p:bldP spid="215109" grpId="0" animBg="1"/>
      <p:bldP spid="215110" grpId="0"/>
      <p:bldP spid="215113" grpId="0" animBg="1"/>
      <p:bldP spid="215113" grpId="1" animBg="1"/>
      <p:bldP spid="215115" grpId="0" animBg="1"/>
      <p:bldP spid="2151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e la date 1">
            <a:extLst>
              <a:ext uri="{FF2B5EF4-FFF2-40B4-BE49-F238E27FC236}">
                <a16:creationId xmlns:a16="http://schemas.microsoft.com/office/drawing/2014/main" id="{B000C2C8-E707-43B2-9DBE-963FDCBF5A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49A458-215F-4084-89D8-3E83B735B0EC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5363" name="Espace réservé du numéro de diapositive 3">
            <a:extLst>
              <a:ext uri="{FF2B5EF4-FFF2-40B4-BE49-F238E27FC236}">
                <a16:creationId xmlns:a16="http://schemas.microsoft.com/office/drawing/2014/main" id="{1BF4E100-EC80-421B-967E-021EE32D5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006183-B260-4CC9-87AB-D32D17A87EB4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3B0C4A4-9A36-4EB6-B612-DC6500C6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68288"/>
            <a:ext cx="675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tx2"/>
                </a:solidFill>
              </a:rPr>
              <a:t>IV. Différents points de vue d’un GRAFCET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BDA5111-947A-4DF9-A9F1-76B44120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785813"/>
            <a:ext cx="845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IV.1 GRAFCET d’un point de vue système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2546E7D8-DED4-4AB1-B56F-56704379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3650"/>
            <a:ext cx="4608512" cy="2247900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L’observateur décrit l’évolution de la matière d’œuvre d’une manière abstraite sans rentrer dans les détails technologiques.</a:t>
            </a:r>
          </a:p>
        </p:txBody>
      </p:sp>
      <p:sp>
        <p:nvSpPr>
          <p:cNvPr id="216095" name="Line 31">
            <a:extLst>
              <a:ext uri="{FF2B5EF4-FFF2-40B4-BE49-F238E27FC236}">
                <a16:creationId xmlns:a16="http://schemas.microsoft.com/office/drawing/2014/main" id="{97E74173-273E-4EE7-836D-DB7FC5613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1285875"/>
            <a:ext cx="0" cy="47148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3DAF4F30-3C48-4E15-B58E-88C2F1D7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687763"/>
            <a:ext cx="47545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Low" eaLnBrk="1" hangingPunct="1">
              <a:tabLst>
                <a:tab pos="-114300" algn="l"/>
              </a:tabLst>
              <a:defRPr/>
            </a:pPr>
            <a:r>
              <a:rPr lang="fr-FR" sz="2200">
                <a:solidFill>
                  <a:schemeClr val="tx2"/>
                </a:solidFill>
                <a:latin typeface="Arial" charset="0"/>
                <a:cs typeface="Arial" charset="0"/>
              </a:rPr>
              <a:t>Exemple : Déplacement d’un chariot</a:t>
            </a:r>
            <a:r>
              <a:rPr lang="fr-FR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216097" name="Picture 33">
            <a:extLst>
              <a:ext uri="{FF2B5EF4-FFF2-40B4-BE49-F238E27FC236}">
                <a16:creationId xmlns:a16="http://schemas.microsoft.com/office/drawing/2014/main" id="{B01C1E04-F773-49FF-9118-F9B26194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41438"/>
            <a:ext cx="29622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>
            <a:extLst>
              <a:ext uri="{FF2B5EF4-FFF2-40B4-BE49-F238E27FC236}">
                <a16:creationId xmlns:a16="http://schemas.microsoft.com/office/drawing/2014/main" id="{18499881-8802-45B7-87E9-DD1899C9B8A1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4292600"/>
            <a:ext cx="4511675" cy="1657350"/>
            <a:chOff x="540" y="8116"/>
            <a:chExt cx="5220" cy="1270"/>
          </a:xfrm>
        </p:grpSpPr>
        <p:sp>
          <p:nvSpPr>
            <p:cNvPr id="216099" name="Line 35">
              <a:extLst>
                <a:ext uri="{FF2B5EF4-FFF2-40B4-BE49-F238E27FC236}">
                  <a16:creationId xmlns:a16="http://schemas.microsoft.com/office/drawing/2014/main" id="{61514B27-3C34-4824-9B28-EAC36F883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883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0" name="Line 36">
              <a:extLst>
                <a:ext uri="{FF2B5EF4-FFF2-40B4-BE49-F238E27FC236}">
                  <a16:creationId xmlns:a16="http://schemas.microsoft.com/office/drawing/2014/main" id="{4B4E4B9B-98C8-47A6-9789-99662313D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0" y="883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1" name="Line 37">
              <a:extLst>
                <a:ext uri="{FF2B5EF4-FFF2-40B4-BE49-F238E27FC236}">
                  <a16:creationId xmlns:a16="http://schemas.microsoft.com/office/drawing/2014/main" id="{62FAA068-43EB-4381-AE7E-971DCE795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9376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2" name="Text Box 38">
              <a:extLst>
                <a:ext uri="{FF2B5EF4-FFF2-40B4-BE49-F238E27FC236}">
                  <a16:creationId xmlns:a16="http://schemas.microsoft.com/office/drawing/2014/main" id="{548478A6-3423-4A89-9E4D-078460ED3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656"/>
              <a:ext cx="10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(C)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3" name="Oval 39">
              <a:extLst>
                <a:ext uri="{FF2B5EF4-FFF2-40B4-BE49-F238E27FC236}">
                  <a16:creationId xmlns:a16="http://schemas.microsoft.com/office/drawing/2014/main" id="{3B8DB835-8CA3-4A68-A045-78773DB39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9196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4" name="Oval 40">
              <a:extLst>
                <a:ext uri="{FF2B5EF4-FFF2-40B4-BE49-F238E27FC236}">
                  <a16:creationId xmlns:a16="http://schemas.microsoft.com/office/drawing/2014/main" id="{A6332DA3-CBD6-424F-8594-1CAC5EDF6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196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5" name="Oval 41">
              <a:extLst>
                <a:ext uri="{FF2B5EF4-FFF2-40B4-BE49-F238E27FC236}">
                  <a16:creationId xmlns:a16="http://schemas.microsoft.com/office/drawing/2014/main" id="{47071747-0109-47FC-861E-00B74D476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9016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6" name="Oval 42">
              <a:extLst>
                <a:ext uri="{FF2B5EF4-FFF2-40B4-BE49-F238E27FC236}">
                  <a16:creationId xmlns:a16="http://schemas.microsoft.com/office/drawing/2014/main" id="{6F58A5AE-C9FA-4ACE-9205-7537BB7AC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016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7" name="Text Box 43">
              <a:extLst>
                <a:ext uri="{FF2B5EF4-FFF2-40B4-BE49-F238E27FC236}">
                  <a16:creationId xmlns:a16="http://schemas.microsoft.com/office/drawing/2014/main" id="{41F3A90D-3268-4269-9C30-0D06EB9C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865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8" name="Text Box 44">
              <a:extLst>
                <a:ext uri="{FF2B5EF4-FFF2-40B4-BE49-F238E27FC236}">
                  <a16:creationId xmlns:a16="http://schemas.microsoft.com/office/drawing/2014/main" id="{A9938DD9-D1A4-4030-8882-B38683CCD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865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b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09" name="Text Box 45">
              <a:extLst>
                <a:ext uri="{FF2B5EF4-FFF2-40B4-BE49-F238E27FC236}">
                  <a16:creationId xmlns:a16="http://schemas.microsoft.com/office/drawing/2014/main" id="{65346AB0-9426-4FA1-BAEA-3E6C9E358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9026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10" name="Text Box 46">
              <a:extLst>
                <a:ext uri="{FF2B5EF4-FFF2-40B4-BE49-F238E27FC236}">
                  <a16:creationId xmlns:a16="http://schemas.microsoft.com/office/drawing/2014/main" id="{6DB9A6D0-24DA-4074-B2B5-C111BD8BE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9016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B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11" name="Line 47">
              <a:extLst>
                <a:ext uri="{FF2B5EF4-FFF2-40B4-BE49-F238E27FC236}">
                  <a16:creationId xmlns:a16="http://schemas.microsoft.com/office/drawing/2014/main" id="{08D2D605-9936-472D-A607-E9E7798B2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865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12" name="Line 48">
              <a:extLst>
                <a:ext uri="{FF2B5EF4-FFF2-40B4-BE49-F238E27FC236}">
                  <a16:creationId xmlns:a16="http://schemas.microsoft.com/office/drawing/2014/main" id="{087533C4-4A23-4BF4-AEB9-C6FBD6D6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0" y="865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grpSp>
          <p:nvGrpSpPr>
            <p:cNvPr id="15386" name="Group 49">
              <a:extLst>
                <a:ext uri="{FF2B5EF4-FFF2-40B4-BE49-F238E27FC236}">
                  <a16:creationId xmlns:a16="http://schemas.microsoft.com/office/drawing/2014/main" id="{771AEB7A-2CC6-43E4-AEF7-EC43686B66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8126"/>
              <a:ext cx="900" cy="540"/>
              <a:chOff x="4680" y="7936"/>
              <a:chExt cx="900" cy="540"/>
            </a:xfrm>
          </p:grpSpPr>
          <p:sp>
            <p:nvSpPr>
              <p:cNvPr id="216114" name="Line 50">
                <a:extLst>
                  <a:ext uri="{FF2B5EF4-FFF2-40B4-BE49-F238E27FC236}">
                    <a16:creationId xmlns:a16="http://schemas.microsoft.com/office/drawing/2014/main" id="{12185D60-8181-440F-9FC2-633AAC95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847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6115" name="Line 51">
                <a:extLst>
                  <a:ext uri="{FF2B5EF4-FFF2-40B4-BE49-F238E27FC236}">
                    <a16:creationId xmlns:a16="http://schemas.microsoft.com/office/drawing/2014/main" id="{EFB67926-9E80-4C3A-8F65-CAB2B6E8F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847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6116" name="Rectangle 52">
                <a:extLst>
                  <a:ext uri="{FF2B5EF4-FFF2-40B4-BE49-F238E27FC236}">
                    <a16:creationId xmlns:a16="http://schemas.microsoft.com/office/drawing/2014/main" id="{4D4CAEEE-DDB9-49FF-8430-6EEC0F2C1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8296"/>
                <a:ext cx="360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6117" name="Line 53">
                <a:extLst>
                  <a:ext uri="{FF2B5EF4-FFF2-40B4-BE49-F238E27FC236}">
                    <a16:creationId xmlns:a16="http://schemas.microsoft.com/office/drawing/2014/main" id="{4A65211D-9A97-4C96-BF85-129CC8999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7936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16118" name="Text Box 54">
              <a:extLst>
                <a:ext uri="{FF2B5EF4-FFF2-40B4-BE49-F238E27FC236}">
                  <a16:creationId xmlns:a16="http://schemas.microsoft.com/office/drawing/2014/main" id="{7217989E-D6D1-4843-A89A-3E0863389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812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m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19" name="Text Box 55">
              <a:extLst>
                <a:ext uri="{FF2B5EF4-FFF2-40B4-BE49-F238E27FC236}">
                  <a16:creationId xmlns:a16="http://schemas.microsoft.com/office/drawing/2014/main" id="{1B7090F8-5A33-47FC-96F4-A581E63B9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8116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G      D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6120" name="Text Box 56">
              <a:extLst>
                <a:ext uri="{FF2B5EF4-FFF2-40B4-BE49-F238E27FC236}">
                  <a16:creationId xmlns:a16="http://schemas.microsoft.com/office/drawing/2014/main" id="{FDF70F12-4F77-4E2E-86B9-9BC5F0674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8476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 *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16121" name="Text Box 57">
            <a:extLst>
              <a:ext uri="{FF2B5EF4-FFF2-40B4-BE49-F238E27FC236}">
                <a16:creationId xmlns:a16="http://schemas.microsoft.com/office/drawing/2014/main" id="{A58B827A-0616-4A73-A61A-90E7BBD4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357313"/>
            <a:ext cx="3168650" cy="466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30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96" grpId="0"/>
      <p:bldP spid="216121" grpId="0" animBg="1"/>
      <p:bldP spid="2161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E79C0CC6-4F9B-4351-823B-82C23B21A0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77E019-63B9-4C9E-9632-D935EF85D1FA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6387" name="Espace réservé du numéro de diapositive 3">
            <a:extLst>
              <a:ext uri="{FF2B5EF4-FFF2-40B4-BE49-F238E27FC236}">
                <a16:creationId xmlns:a16="http://schemas.microsoft.com/office/drawing/2014/main" id="{07FFFC41-6CB4-414B-94CC-FE3D6D87C6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0C7FE3-18A9-4D76-835B-076BEE8B06E5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F484053-3CA3-4DEC-A725-8131698F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41313"/>
            <a:ext cx="845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IV.2 GRAFCET d’un point de vue partie opérative</a:t>
            </a:r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A194A028-1CC1-4784-B8F9-28F04E73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65200"/>
            <a:ext cx="4824413" cy="224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L’observateur s’intéresse à la PO, il décrit le comportement de ces éléments (Vérin, Moteur, Résistor…) afin d’obtenir les effets souhaités.</a:t>
            </a:r>
          </a:p>
        </p:txBody>
      </p:sp>
      <p:sp>
        <p:nvSpPr>
          <p:cNvPr id="217094" name="Line 6">
            <a:extLst>
              <a:ext uri="{FF2B5EF4-FFF2-40B4-BE49-F238E27FC236}">
                <a16:creationId xmlns:a16="http://schemas.microsoft.com/office/drawing/2014/main" id="{31CCDBFA-60E1-4538-AAB3-B51DE1207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882650"/>
            <a:ext cx="0" cy="50022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C81E84D8-15B8-4708-BB81-0985BF73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362325"/>
            <a:ext cx="4754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Low" eaLnBrk="1" hangingPunct="1">
              <a:tabLst>
                <a:tab pos="-114300" algn="l"/>
              </a:tabLst>
              <a:defRPr/>
            </a:pPr>
            <a:r>
              <a:rPr lang="fr-FR" sz="2200">
                <a:solidFill>
                  <a:schemeClr val="tx2"/>
                </a:solidFill>
                <a:latin typeface="Arial" charset="0"/>
                <a:cs typeface="Arial" charset="0"/>
              </a:rPr>
              <a:t>Exemple : Déplacement d’un chariot</a:t>
            </a:r>
            <a:r>
              <a:rPr lang="fr-FR" sz="2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7832CBD9-7BDB-4B10-A917-ACF3A65F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38563"/>
            <a:ext cx="482441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Les déplacements vers la droite et vers la gauche sont assurés par les moteurs droit et gauche: MD et MG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La pesé est actionnée par le détecteur de force R</a:t>
            </a:r>
          </a:p>
        </p:txBody>
      </p:sp>
      <p:pic>
        <p:nvPicPr>
          <p:cNvPr id="217124" name="Picture 36">
            <a:extLst>
              <a:ext uri="{FF2B5EF4-FFF2-40B4-BE49-F238E27FC236}">
                <a16:creationId xmlns:a16="http://schemas.microsoft.com/office/drawing/2014/main" id="{87FE61BB-34EE-466D-816E-2CD2F87707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125538"/>
            <a:ext cx="29829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5" name="Text Box 37">
            <a:extLst>
              <a:ext uri="{FF2B5EF4-FFF2-40B4-BE49-F238E27FC236}">
                <a16:creationId xmlns:a16="http://schemas.microsoft.com/office/drawing/2014/main" id="{94A65155-27F6-4057-9EE4-2BC17601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125538"/>
            <a:ext cx="3168650" cy="466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30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2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217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  <p:bldP spid="217122" grpId="0"/>
      <p:bldP spid="217123" grpId="0"/>
      <p:bldP spid="217125" grpId="0" animBg="1"/>
      <p:bldP spid="2171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4D0DD8AD-28D1-458E-9B1F-3A33185F7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C2FC13-A13C-42B9-A8CC-B529F97A4962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7411" name="Espace réservé du numéro de diapositive 3">
            <a:extLst>
              <a:ext uri="{FF2B5EF4-FFF2-40B4-BE49-F238E27FC236}">
                <a16:creationId xmlns:a16="http://schemas.microsoft.com/office/drawing/2014/main" id="{B8DBCAB7-2177-48CE-AF68-E47B66E44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7DEC7C-AD72-45F8-A52B-EFB7C3F09C0D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1CB009B-4F72-4ABE-9B6C-0BC18DCF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41313"/>
            <a:ext cx="845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IV.3 GRAFCET d’un point de vue partie commande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EB45DB9-677D-496B-A9F0-A0DEC61E8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941388"/>
            <a:ext cx="4864100" cy="22764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L’observateur s’interesse à la correspondance entre les ordres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envoyés aux commandes des préactionneurs et les informations venant des capteurs.</a:t>
            </a:r>
          </a:p>
        </p:txBody>
      </p:sp>
      <p:sp>
        <p:nvSpPr>
          <p:cNvPr id="222212" name="Line 4">
            <a:extLst>
              <a:ext uri="{FF2B5EF4-FFF2-40B4-BE49-F238E27FC236}">
                <a16:creationId xmlns:a16="http://schemas.microsoft.com/office/drawing/2014/main" id="{F805AA84-34B9-4F52-863A-7D764EC2D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908050"/>
            <a:ext cx="0" cy="50022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41062957-D3CF-4B82-BB69-2C17677E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98850"/>
            <a:ext cx="4754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Low" eaLnBrk="1" hangingPunct="1">
              <a:tabLst>
                <a:tab pos="-114300" algn="l"/>
              </a:tabLst>
              <a:defRPr/>
            </a:pPr>
            <a:r>
              <a:rPr lang="fr-FR" sz="2200" dirty="0">
                <a:solidFill>
                  <a:schemeClr val="tx2"/>
                </a:solidFill>
                <a:latin typeface="Arial" charset="0"/>
                <a:cs typeface="Arial" charset="0"/>
              </a:rPr>
              <a:t>Exemple : Déplacement d’un chariot</a:t>
            </a:r>
            <a:r>
              <a:rPr lang="fr-FR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A073261-ACDB-4F3D-84F3-4240246E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4010025"/>
            <a:ext cx="506095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Les Moteurs sont commandés par les contacteurs KMD et KMG. 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Le détecteur de force R est commandé par le relais thermique KA</a:t>
            </a:r>
          </a:p>
        </p:txBody>
      </p:sp>
      <p:pic>
        <p:nvPicPr>
          <p:cNvPr id="222216" name="Picture 8">
            <a:extLst>
              <a:ext uri="{FF2B5EF4-FFF2-40B4-BE49-F238E27FC236}">
                <a16:creationId xmlns:a16="http://schemas.microsoft.com/office/drawing/2014/main" id="{A401321E-5F1C-43B7-A53D-4477E550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1004888"/>
            <a:ext cx="2884488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7" name="Text Box 9">
            <a:extLst>
              <a:ext uri="{FF2B5EF4-FFF2-40B4-BE49-F238E27FC236}">
                <a16:creationId xmlns:a16="http://schemas.microsoft.com/office/drawing/2014/main" id="{415CDAEF-8A98-4C72-AFD8-24054899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141413"/>
            <a:ext cx="3168650" cy="466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30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nimBg="1"/>
      <p:bldP spid="222213" grpId="0"/>
      <p:bldP spid="222214" grpId="0"/>
      <p:bldP spid="222217" grpId="0" animBg="1"/>
      <p:bldP spid="2222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A5A668-394C-4CF3-99DD-4D898AF2A9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B563D5-5CFB-4526-993D-89FE247DD452}" type="datetime1">
              <a:rPr lang="fr-FR" smtClean="0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8435" name="Espace réservé du numéro de diapositive 2">
            <a:extLst>
              <a:ext uri="{FF2B5EF4-FFF2-40B4-BE49-F238E27FC236}">
                <a16:creationId xmlns:a16="http://schemas.microsoft.com/office/drawing/2014/main" id="{321AA7DD-4CFC-41EE-BCF5-B43973DE7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481AB8-66B5-4482-8157-5FFE5EF98CF4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80E0F2E2-6B2E-448E-9037-057B021A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68288"/>
            <a:ext cx="675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tx2"/>
                </a:solidFill>
              </a:rPr>
              <a:t>V. Nature des actions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EDB6912-039B-43B5-9DC8-BE2C350FE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428625"/>
            <a:ext cx="0" cy="55435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706E7A31-27BA-4233-B2BE-D8499D9B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785813"/>
            <a:ext cx="330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V.1  Action continue</a:t>
            </a:r>
          </a:p>
        </p:txBody>
      </p:sp>
      <p:sp>
        <p:nvSpPr>
          <p:cNvPr id="17415" name="Rectangle 1">
            <a:extLst>
              <a:ext uri="{FF2B5EF4-FFF2-40B4-BE49-F238E27FC236}">
                <a16:creationId xmlns:a16="http://schemas.microsoft.com/office/drawing/2014/main" id="{5E69B05C-DCB2-4A2B-883A-B32EA24A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416050"/>
            <a:ext cx="44291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L’exécution de l’action se poursuit tant que l’étape à laquelle est associée est active.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EAAE126-15F5-4C25-A162-5453CF882FDB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2757488"/>
            <a:ext cx="3333750" cy="1814512"/>
            <a:chOff x="1049" y="4229"/>
            <a:chExt cx="3825" cy="1707"/>
          </a:xfrm>
        </p:grpSpPr>
        <p:cxnSp>
          <p:nvCxnSpPr>
            <p:cNvPr id="18482" name="AutoShape 3">
              <a:extLst>
                <a:ext uri="{FF2B5EF4-FFF2-40B4-BE49-F238E27FC236}">
                  <a16:creationId xmlns:a16="http://schemas.microsoft.com/office/drawing/2014/main" id="{FA37B6D7-784F-4BF3-BDC2-60DE825EFC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80" y="5388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AutoShape 4">
              <a:extLst>
                <a:ext uri="{FF2B5EF4-FFF2-40B4-BE49-F238E27FC236}">
                  <a16:creationId xmlns:a16="http://schemas.microsoft.com/office/drawing/2014/main" id="{4DC02A55-FBAF-4D6B-B699-F4887B776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6" y="5118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AutoShape 5">
              <a:extLst>
                <a:ext uri="{FF2B5EF4-FFF2-40B4-BE49-F238E27FC236}">
                  <a16:creationId xmlns:a16="http://schemas.microsoft.com/office/drawing/2014/main" id="{3038571C-6804-4700-BB04-E9EFED1FEA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3" y="5118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AutoShape 6">
              <a:extLst>
                <a:ext uri="{FF2B5EF4-FFF2-40B4-BE49-F238E27FC236}">
                  <a16:creationId xmlns:a16="http://schemas.microsoft.com/office/drawing/2014/main" id="{125642F5-CED6-4DDC-A058-9FEAA4EACA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2" y="5118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AutoShape 7">
              <a:extLst>
                <a:ext uri="{FF2B5EF4-FFF2-40B4-BE49-F238E27FC236}">
                  <a16:creationId xmlns:a16="http://schemas.microsoft.com/office/drawing/2014/main" id="{866C0902-2006-43D4-9BF4-640B33D53F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4" y="5426"/>
              <a:ext cx="4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AutoShape 8">
              <a:extLst>
                <a:ext uri="{FF2B5EF4-FFF2-40B4-BE49-F238E27FC236}">
                  <a16:creationId xmlns:a16="http://schemas.microsoft.com/office/drawing/2014/main" id="{A65CA831-E545-44BB-9721-30F62EE9D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5" y="5928"/>
              <a:ext cx="155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AutoShape 9">
              <a:extLst>
                <a:ext uri="{FF2B5EF4-FFF2-40B4-BE49-F238E27FC236}">
                  <a16:creationId xmlns:a16="http://schemas.microsoft.com/office/drawing/2014/main" id="{3E8162A6-7594-4C07-BEDE-79D162AD9D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52" y="5666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AutoShape 10">
              <a:extLst>
                <a:ext uri="{FF2B5EF4-FFF2-40B4-BE49-F238E27FC236}">
                  <a16:creationId xmlns:a16="http://schemas.microsoft.com/office/drawing/2014/main" id="{601CCAE7-3994-4F96-962F-4564344B5F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2" y="5666"/>
              <a:ext cx="4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AutoShape 11">
              <a:extLst>
                <a:ext uri="{FF2B5EF4-FFF2-40B4-BE49-F238E27FC236}">
                  <a16:creationId xmlns:a16="http://schemas.microsoft.com/office/drawing/2014/main" id="{42B0E09E-C05F-4881-86CD-F746E95D0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64" y="4852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AutoShape 12">
              <a:extLst>
                <a:ext uri="{FF2B5EF4-FFF2-40B4-BE49-F238E27FC236}">
                  <a16:creationId xmlns:a16="http://schemas.microsoft.com/office/drawing/2014/main" id="{6ACC2AA9-F887-4022-8584-C25B18A732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70" y="4582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AutoShape 13">
              <a:extLst>
                <a:ext uri="{FF2B5EF4-FFF2-40B4-BE49-F238E27FC236}">
                  <a16:creationId xmlns:a16="http://schemas.microsoft.com/office/drawing/2014/main" id="{CE9428AE-E8BC-4C6B-A1F6-A2D1AA4EE7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77" y="4582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AutoShape 14">
              <a:extLst>
                <a:ext uri="{FF2B5EF4-FFF2-40B4-BE49-F238E27FC236}">
                  <a16:creationId xmlns:a16="http://schemas.microsoft.com/office/drawing/2014/main" id="{DC08ABCC-4720-4384-ACC9-2FEED65031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36" y="4582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AutoShape 15">
              <a:extLst>
                <a:ext uri="{FF2B5EF4-FFF2-40B4-BE49-F238E27FC236}">
                  <a16:creationId xmlns:a16="http://schemas.microsoft.com/office/drawing/2014/main" id="{5BC519A0-8173-4D6A-AC08-5DF529353D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38" y="4890"/>
              <a:ext cx="4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A155AB84-8991-4A54-962A-63772FF7370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49" y="4360"/>
              <a:ext cx="486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 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7" name="Text Box 17">
              <a:extLst>
                <a:ext uri="{FF2B5EF4-FFF2-40B4-BE49-F238E27FC236}">
                  <a16:creationId xmlns:a16="http://schemas.microsoft.com/office/drawing/2014/main" id="{92875BED-40FD-43F7-9D33-D96F748324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6" y="4492"/>
              <a:ext cx="499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8" name="Line 18">
              <a:extLst>
                <a:ext uri="{FF2B5EF4-FFF2-40B4-BE49-F238E27FC236}">
                  <a16:creationId xmlns:a16="http://schemas.microsoft.com/office/drawing/2014/main" id="{849671AC-5D0E-4B6A-B82F-0781F7D617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35" y="4623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0739" name="Line 19">
              <a:extLst>
                <a:ext uri="{FF2B5EF4-FFF2-40B4-BE49-F238E27FC236}">
                  <a16:creationId xmlns:a16="http://schemas.microsoft.com/office/drawing/2014/main" id="{97E2A63E-0D03-4FFF-8A8C-7EDB1A9A1E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3" y="4229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0740" name="Text Box 20">
              <a:extLst>
                <a:ext uri="{FF2B5EF4-FFF2-40B4-BE49-F238E27FC236}">
                  <a16:creationId xmlns:a16="http://schemas.microsoft.com/office/drawing/2014/main" id="{A14CD015-BF0F-46ED-95A5-2AB58BD227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64" y="5380"/>
              <a:ext cx="486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1" name="Line 21">
              <a:extLst>
                <a:ext uri="{FF2B5EF4-FFF2-40B4-BE49-F238E27FC236}">
                  <a16:creationId xmlns:a16="http://schemas.microsoft.com/office/drawing/2014/main" id="{7C73C40E-D455-4CAB-8530-99BFC36696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2" y="4904"/>
              <a:ext cx="0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18501" name="AutoShape 22">
              <a:extLst>
                <a:ext uri="{FF2B5EF4-FFF2-40B4-BE49-F238E27FC236}">
                  <a16:creationId xmlns:a16="http://schemas.microsoft.com/office/drawing/2014/main" id="{1A5A97EE-ED0E-41EC-B757-53EACF2261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0" y="5220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3" name="Text Box 23">
              <a:extLst>
                <a:ext uri="{FF2B5EF4-FFF2-40B4-BE49-F238E27FC236}">
                  <a16:creationId xmlns:a16="http://schemas.microsoft.com/office/drawing/2014/main" id="{9063CDAD-0A52-4244-952B-EF5A45FBBF6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71" y="5003"/>
              <a:ext cx="499" cy="3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4" name="Text Box 24">
              <a:extLst>
                <a:ext uri="{FF2B5EF4-FFF2-40B4-BE49-F238E27FC236}">
                  <a16:creationId xmlns:a16="http://schemas.microsoft.com/office/drawing/2014/main" id="{90AE620B-E373-4350-9A3E-CAA35079F8A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83" y="4953"/>
              <a:ext cx="49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5" name="Text Box 25">
              <a:extLst>
                <a:ext uri="{FF2B5EF4-FFF2-40B4-BE49-F238E27FC236}">
                  <a16:creationId xmlns:a16="http://schemas.microsoft.com/office/drawing/2014/main" id="{5E283303-0F7E-4032-826C-5923DECA353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77" y="5513"/>
              <a:ext cx="88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X2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6" name="Text Box 26">
              <a:extLst>
                <a:ext uri="{FF2B5EF4-FFF2-40B4-BE49-F238E27FC236}">
                  <a16:creationId xmlns:a16="http://schemas.microsoft.com/office/drawing/2014/main" id="{245DE661-9AFA-40E4-BE63-172DE7C91C0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63" y="4490"/>
              <a:ext cx="71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7417" name="Rectangle 27">
            <a:extLst>
              <a:ext uri="{FF2B5EF4-FFF2-40B4-BE49-F238E27FC236}">
                <a16:creationId xmlns:a16="http://schemas.microsoft.com/office/drawing/2014/main" id="{3BC5A63E-AC01-49D7-92D6-6992BCFD1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072063"/>
            <a:ext cx="4214813" cy="769937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L’action A est exécutée lorsque l’étape 1 est active.</a:t>
            </a:r>
          </a:p>
        </p:txBody>
      </p:sp>
      <p:sp>
        <p:nvSpPr>
          <p:cNvPr id="17418" name="Rectangle 28">
            <a:extLst>
              <a:ext uri="{FF2B5EF4-FFF2-40B4-BE49-F238E27FC236}">
                <a16:creationId xmlns:a16="http://schemas.microsoft.com/office/drawing/2014/main" id="{EB47BC3B-D00D-4939-9B11-F3AE0D3B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57188"/>
            <a:ext cx="4214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V.2   Action conditionnelle</a:t>
            </a:r>
          </a:p>
        </p:txBody>
      </p:sp>
      <p:sp>
        <p:nvSpPr>
          <p:cNvPr id="17419" name="Rectangle 29">
            <a:extLst>
              <a:ext uri="{FF2B5EF4-FFF2-40B4-BE49-F238E27FC236}">
                <a16:creationId xmlns:a16="http://schemas.microsoft.com/office/drawing/2014/main" id="{C53C478C-6712-4C4B-A0D4-4E42940520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43500" y="857250"/>
            <a:ext cx="3857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L’exécution d’une action peut dépendre d’une condition logique. Une action conditionnelle est exécutée quand l’étape est active ET la condition est vraie.</a:t>
            </a:r>
          </a:p>
        </p:txBody>
      </p:sp>
      <p:grpSp>
        <p:nvGrpSpPr>
          <p:cNvPr id="6" name="Group 30">
            <a:extLst>
              <a:ext uri="{FF2B5EF4-FFF2-40B4-BE49-F238E27FC236}">
                <a16:creationId xmlns:a16="http://schemas.microsoft.com/office/drawing/2014/main" id="{41692FF0-5BFF-4421-964E-D20B08682E5F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2941638"/>
            <a:ext cx="3214688" cy="1571625"/>
            <a:chOff x="1193" y="9666"/>
            <a:chExt cx="3947" cy="1865"/>
          </a:xfrm>
        </p:grpSpPr>
        <p:cxnSp>
          <p:nvCxnSpPr>
            <p:cNvPr id="18448" name="AutoShape 31">
              <a:extLst>
                <a:ext uri="{FF2B5EF4-FFF2-40B4-BE49-F238E27FC236}">
                  <a16:creationId xmlns:a16="http://schemas.microsoft.com/office/drawing/2014/main" id="{F839F18D-7D66-41B2-92AF-425B4CC17E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24" y="10964"/>
              <a:ext cx="5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9" name="AutoShape 32">
              <a:extLst>
                <a:ext uri="{FF2B5EF4-FFF2-40B4-BE49-F238E27FC236}">
                  <a16:creationId xmlns:a16="http://schemas.microsoft.com/office/drawing/2014/main" id="{7946DF2C-C859-454A-A04A-913CE0140E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14" y="10679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0" name="AutoShape 33">
              <a:extLst>
                <a:ext uri="{FF2B5EF4-FFF2-40B4-BE49-F238E27FC236}">
                  <a16:creationId xmlns:a16="http://schemas.microsoft.com/office/drawing/2014/main" id="{D91A0521-2037-4413-AE9D-87D744FFD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34" y="10694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1" name="AutoShape 34">
              <a:extLst>
                <a:ext uri="{FF2B5EF4-FFF2-40B4-BE49-F238E27FC236}">
                  <a16:creationId xmlns:a16="http://schemas.microsoft.com/office/drawing/2014/main" id="{D7EAC913-FCBB-4547-A44D-61AFA7D13C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4" y="10679"/>
              <a:ext cx="7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2" name="AutoShape 35">
              <a:extLst>
                <a:ext uri="{FF2B5EF4-FFF2-40B4-BE49-F238E27FC236}">
                  <a16:creationId xmlns:a16="http://schemas.microsoft.com/office/drawing/2014/main" id="{02104D52-2E3F-4EBC-98C8-B8F4758C92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96" y="11242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AutoShape 36">
              <a:extLst>
                <a:ext uri="{FF2B5EF4-FFF2-40B4-BE49-F238E27FC236}">
                  <a16:creationId xmlns:a16="http://schemas.microsoft.com/office/drawing/2014/main" id="{92F8B978-9393-4B57-B7CB-753D7D3A4F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4" y="11242"/>
              <a:ext cx="391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AutoShape 37">
              <a:extLst>
                <a:ext uri="{FF2B5EF4-FFF2-40B4-BE49-F238E27FC236}">
                  <a16:creationId xmlns:a16="http://schemas.microsoft.com/office/drawing/2014/main" id="{A383BFFD-070F-44C9-957B-415AD45083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08" y="10428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38">
              <a:extLst>
                <a:ext uri="{FF2B5EF4-FFF2-40B4-BE49-F238E27FC236}">
                  <a16:creationId xmlns:a16="http://schemas.microsoft.com/office/drawing/2014/main" id="{B59DB5AF-3D3C-472F-A075-53B5EEB391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14" y="10158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39">
              <a:extLst>
                <a:ext uri="{FF2B5EF4-FFF2-40B4-BE49-F238E27FC236}">
                  <a16:creationId xmlns:a16="http://schemas.microsoft.com/office/drawing/2014/main" id="{760428BE-E121-499C-8D69-C281314E0B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1" y="10158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40">
              <a:extLst>
                <a:ext uri="{FF2B5EF4-FFF2-40B4-BE49-F238E27FC236}">
                  <a16:creationId xmlns:a16="http://schemas.microsoft.com/office/drawing/2014/main" id="{66536C85-FF38-4068-931E-F0CEB0070A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80" y="10158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41">
              <a:extLst>
                <a:ext uri="{FF2B5EF4-FFF2-40B4-BE49-F238E27FC236}">
                  <a16:creationId xmlns:a16="http://schemas.microsoft.com/office/drawing/2014/main" id="{0373D59D-BC56-4C2F-ACFB-2BED65D85C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82" y="10466"/>
              <a:ext cx="4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62" name="Text Box 42">
              <a:extLst>
                <a:ext uri="{FF2B5EF4-FFF2-40B4-BE49-F238E27FC236}">
                  <a16:creationId xmlns:a16="http://schemas.microsoft.com/office/drawing/2014/main" id="{406B291C-B5E9-4ABB-919E-1A6F582CAB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93" y="9935"/>
              <a:ext cx="485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 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3" name="Text Box 43">
              <a:extLst>
                <a:ext uri="{FF2B5EF4-FFF2-40B4-BE49-F238E27FC236}">
                  <a16:creationId xmlns:a16="http://schemas.microsoft.com/office/drawing/2014/main" id="{D4800192-EC66-4EFF-960D-907C9EC3679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9" y="10067"/>
              <a:ext cx="499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4" name="Line 44">
              <a:extLst>
                <a:ext uri="{FF2B5EF4-FFF2-40B4-BE49-F238E27FC236}">
                  <a16:creationId xmlns:a16="http://schemas.microsoft.com/office/drawing/2014/main" id="{2612292A-B355-449E-9153-C76E8F9E7F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78" y="10199"/>
              <a:ext cx="1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0765" name="Line 45">
              <a:extLst>
                <a:ext uri="{FF2B5EF4-FFF2-40B4-BE49-F238E27FC236}">
                  <a16:creationId xmlns:a16="http://schemas.microsoft.com/office/drawing/2014/main" id="{576A78EB-3240-47AE-A478-717C256724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37" y="9805"/>
              <a:ext cx="0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0766" name="Text Box 46">
              <a:extLst>
                <a:ext uri="{FF2B5EF4-FFF2-40B4-BE49-F238E27FC236}">
                  <a16:creationId xmlns:a16="http://schemas.microsoft.com/office/drawing/2014/main" id="{D9D1DDD7-59AC-4AA8-9F65-03C9984990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09" y="10956"/>
              <a:ext cx="485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67" name="Line 47">
              <a:extLst>
                <a:ext uri="{FF2B5EF4-FFF2-40B4-BE49-F238E27FC236}">
                  <a16:creationId xmlns:a16="http://schemas.microsoft.com/office/drawing/2014/main" id="{67E9F0DE-1F00-4C61-8F03-3307D351E4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68" y="10480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18465" name="AutoShape 48">
              <a:extLst>
                <a:ext uri="{FF2B5EF4-FFF2-40B4-BE49-F238E27FC236}">
                  <a16:creationId xmlns:a16="http://schemas.microsoft.com/office/drawing/2014/main" id="{51C4F17D-22C2-4C52-A705-7DDFA5C29A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14" y="10796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69" name="Text Box 49">
              <a:extLst>
                <a:ext uri="{FF2B5EF4-FFF2-40B4-BE49-F238E27FC236}">
                  <a16:creationId xmlns:a16="http://schemas.microsoft.com/office/drawing/2014/main" id="{AED6C5A9-D7BA-4F69-A06A-6F8AB3A2E7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15" y="10578"/>
              <a:ext cx="499" cy="3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70" name="Text Box 50">
              <a:extLst>
                <a:ext uri="{FF2B5EF4-FFF2-40B4-BE49-F238E27FC236}">
                  <a16:creationId xmlns:a16="http://schemas.microsoft.com/office/drawing/2014/main" id="{AA4058B7-04BC-4D6C-8EE8-F2DFC940EB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1" y="10548"/>
              <a:ext cx="49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71" name="Text Box 51">
              <a:extLst>
                <a:ext uri="{FF2B5EF4-FFF2-40B4-BE49-F238E27FC236}">
                  <a16:creationId xmlns:a16="http://schemas.microsoft.com/office/drawing/2014/main" id="{BFDC9FF4-DDDC-45F6-9459-06D79DC2BE7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22" y="11090"/>
              <a:ext cx="88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72" name="Text Box 52">
              <a:extLst>
                <a:ext uri="{FF2B5EF4-FFF2-40B4-BE49-F238E27FC236}">
                  <a16:creationId xmlns:a16="http://schemas.microsoft.com/office/drawing/2014/main" id="{27405EB6-7288-4FA8-B1E2-10BA7C565E7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06" y="10065"/>
              <a:ext cx="717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73" name="Text Box 53">
              <a:extLst>
                <a:ext uri="{FF2B5EF4-FFF2-40B4-BE49-F238E27FC236}">
                  <a16:creationId xmlns:a16="http://schemas.microsoft.com/office/drawing/2014/main" id="{38D9A82B-B751-4B89-8FB7-7DF065C2B6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93" y="9666"/>
              <a:ext cx="717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8471" name="AutoShape 54">
              <a:extLst>
                <a:ext uri="{FF2B5EF4-FFF2-40B4-BE49-F238E27FC236}">
                  <a16:creationId xmlns:a16="http://schemas.microsoft.com/office/drawing/2014/main" id="{C552BE76-82E6-47CF-B24D-02F34E744C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88" y="9915"/>
              <a:ext cx="0" cy="1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2" name="AutoShape 55">
              <a:extLst>
                <a:ext uri="{FF2B5EF4-FFF2-40B4-BE49-F238E27FC236}">
                  <a16:creationId xmlns:a16="http://schemas.microsoft.com/office/drawing/2014/main" id="{04E03A82-BBB7-43D8-AF66-C944A83C1C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78" y="10694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56">
              <a:extLst>
                <a:ext uri="{FF2B5EF4-FFF2-40B4-BE49-F238E27FC236}">
                  <a16:creationId xmlns:a16="http://schemas.microsoft.com/office/drawing/2014/main" id="{806FFB86-1333-4024-99F9-26B64BC9FD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5" y="10694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AutoShape 57">
              <a:extLst>
                <a:ext uri="{FF2B5EF4-FFF2-40B4-BE49-F238E27FC236}">
                  <a16:creationId xmlns:a16="http://schemas.microsoft.com/office/drawing/2014/main" id="{FFC8D59F-E6C6-4294-97B9-700A5A2ADD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78" y="10966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5" name="AutoShape 58">
              <a:extLst>
                <a:ext uri="{FF2B5EF4-FFF2-40B4-BE49-F238E27FC236}">
                  <a16:creationId xmlns:a16="http://schemas.microsoft.com/office/drawing/2014/main" id="{85F99D22-D616-4B9E-9633-F8D353ADB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40" y="11516"/>
              <a:ext cx="5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6" name="AutoShape 59">
              <a:extLst>
                <a:ext uri="{FF2B5EF4-FFF2-40B4-BE49-F238E27FC236}">
                  <a16:creationId xmlns:a16="http://schemas.microsoft.com/office/drawing/2014/main" id="{68E3E5FD-2113-4770-B4FF-9BAFBFA864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30" y="11231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7" name="AutoShape 60">
              <a:extLst>
                <a:ext uri="{FF2B5EF4-FFF2-40B4-BE49-F238E27FC236}">
                  <a16:creationId xmlns:a16="http://schemas.microsoft.com/office/drawing/2014/main" id="{1F673BD2-1F64-46F3-98A1-86A57EECB6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50" y="11246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8" name="AutoShape 61">
              <a:extLst>
                <a:ext uri="{FF2B5EF4-FFF2-40B4-BE49-F238E27FC236}">
                  <a16:creationId xmlns:a16="http://schemas.microsoft.com/office/drawing/2014/main" id="{55891258-ABE8-480F-9D51-D8309DB1D5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4" y="11246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9" name="AutoShape 62">
              <a:extLst>
                <a:ext uri="{FF2B5EF4-FFF2-40B4-BE49-F238E27FC236}">
                  <a16:creationId xmlns:a16="http://schemas.microsoft.com/office/drawing/2014/main" id="{11F29AD5-F1A2-4613-9B0D-C1CE46BB0A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71" y="11246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AutoShape 63">
              <a:extLst>
                <a:ext uri="{FF2B5EF4-FFF2-40B4-BE49-F238E27FC236}">
                  <a16:creationId xmlns:a16="http://schemas.microsoft.com/office/drawing/2014/main" id="{53F754E0-D86C-48D4-912D-8872D06A55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94" y="11518"/>
              <a:ext cx="34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AutoShape 64">
              <a:extLst>
                <a:ext uri="{FF2B5EF4-FFF2-40B4-BE49-F238E27FC236}">
                  <a16:creationId xmlns:a16="http://schemas.microsoft.com/office/drawing/2014/main" id="{DDEBBC88-69A6-47DD-9F47-E92876609B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09" y="11512"/>
              <a:ext cx="5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21" name="Rectangle 65">
            <a:extLst>
              <a:ext uri="{FF2B5EF4-FFF2-40B4-BE49-F238E27FC236}">
                <a16:creationId xmlns:a16="http://schemas.microsoft.com/office/drawing/2014/main" id="{65EEEFF1-AF95-4CE5-82A2-E127D402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4679950"/>
            <a:ext cx="3857625" cy="1446213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L’action A est exécutée lorsque l’étape 1 est active ET la condition « c » est vraie.</a:t>
            </a:r>
          </a:p>
        </p:txBody>
      </p:sp>
      <p:sp>
        <p:nvSpPr>
          <p:cNvPr id="72" name="Text Box 56">
            <a:extLst>
              <a:ext uri="{FF2B5EF4-FFF2-40B4-BE49-F238E27FC236}">
                <a16:creationId xmlns:a16="http://schemas.microsoft.com/office/drawing/2014/main" id="{8E0674A4-82C8-4C68-821F-175643DCB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516563"/>
            <a:ext cx="42100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1600"/>
              <a:t>?</a:t>
            </a:r>
          </a:p>
        </p:txBody>
      </p:sp>
      <p:sp>
        <p:nvSpPr>
          <p:cNvPr id="73" name="Text Box 56">
            <a:extLst>
              <a:ext uri="{FF2B5EF4-FFF2-40B4-BE49-F238E27FC236}">
                <a16:creationId xmlns:a16="http://schemas.microsoft.com/office/drawing/2014/main" id="{8597B5AA-B66A-43E4-A5B0-A9B3C092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103813"/>
            <a:ext cx="3851275" cy="101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6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7417" grpId="0" animBg="1"/>
      <p:bldP spid="17418" grpId="0"/>
      <p:bldP spid="17419" grpId="0"/>
      <p:bldP spid="17421" grpId="0" animBg="1"/>
      <p:bldP spid="72" grpId="0" animBg="1"/>
      <p:bldP spid="72" grpId="1" animBg="1"/>
      <p:bldP spid="73" grpId="0" animBg="1"/>
      <p:bldP spid="7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1F0DE9-AAD1-42AB-9DB1-6C0C63ED08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B563D5-5CFB-4526-993D-89FE247DD452}" type="datetime1">
              <a:rPr lang="fr-FR" smtClean="0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9459" name="Espace réservé du numéro de diapositive 2">
            <a:extLst>
              <a:ext uri="{FF2B5EF4-FFF2-40B4-BE49-F238E27FC236}">
                <a16:creationId xmlns:a16="http://schemas.microsoft.com/office/drawing/2014/main" id="{9C15CE29-8094-4F81-B7DA-4BA842CC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CE7C4-7254-4161-839D-2B4E72022BF8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E2993F2-67F5-4BDF-84A4-C608CAF9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57188"/>
            <a:ext cx="4521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V.3   Action temporisée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400" b="1">
              <a:solidFill>
                <a:schemeClr val="accent1"/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6C59A235-F7F9-4D8B-B14A-1D93EE366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428625"/>
            <a:ext cx="0" cy="55435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0C644-96AD-4403-A976-04AA6A5562CD}"/>
              </a:ext>
            </a:extLst>
          </p:cNvPr>
          <p:cNvSpPr/>
          <p:nvPr/>
        </p:nvSpPr>
        <p:spPr>
          <a:xfrm>
            <a:off x="500063" y="1000125"/>
            <a:ext cx="2163762" cy="430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2200" dirty="0">
                <a:solidFill>
                  <a:srgbClr val="CC3399"/>
                </a:solidFill>
                <a:latin typeface="Arial" charset="0"/>
                <a:cs typeface="Arial" charset="0"/>
              </a:rPr>
              <a:t>Action retardée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 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69C98A6C-0239-4D88-B613-2A979EEC710A}"/>
              </a:ext>
            </a:extLst>
          </p:cNvPr>
          <p:cNvGrpSpPr>
            <a:grpSpLocks/>
          </p:cNvGrpSpPr>
          <p:nvPr/>
        </p:nvGrpSpPr>
        <p:grpSpPr bwMode="auto">
          <a:xfrm>
            <a:off x="798513" y="1768475"/>
            <a:ext cx="3752850" cy="2303463"/>
            <a:chOff x="6292" y="3861"/>
            <a:chExt cx="3947" cy="1910"/>
          </a:xfrm>
        </p:grpSpPr>
        <p:cxnSp>
          <p:nvCxnSpPr>
            <p:cNvPr id="19495" name="AutoShape 3">
              <a:extLst>
                <a:ext uri="{FF2B5EF4-FFF2-40B4-BE49-F238E27FC236}">
                  <a16:creationId xmlns:a16="http://schemas.microsoft.com/office/drawing/2014/main" id="{D88F0647-5862-4E39-93A4-722DE9819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23" y="5253"/>
              <a:ext cx="8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6" name="AutoShape 4">
              <a:extLst>
                <a:ext uri="{FF2B5EF4-FFF2-40B4-BE49-F238E27FC236}">
                  <a16:creationId xmlns:a16="http://schemas.microsoft.com/office/drawing/2014/main" id="{509FC2FA-0090-4437-AE8E-F1E922693D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695" y="4991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AutoShape 5">
              <a:extLst>
                <a:ext uri="{FF2B5EF4-FFF2-40B4-BE49-F238E27FC236}">
                  <a16:creationId xmlns:a16="http://schemas.microsoft.com/office/drawing/2014/main" id="{A2963A2A-ED90-4A41-AF7C-5C50B124FC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14" y="4979"/>
              <a:ext cx="6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AutoShape 6">
              <a:extLst>
                <a:ext uri="{FF2B5EF4-FFF2-40B4-BE49-F238E27FC236}">
                  <a16:creationId xmlns:a16="http://schemas.microsoft.com/office/drawing/2014/main" id="{8D262C92-762A-4883-8A0A-9F508CF686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07" y="4717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9" name="AutoShape 7">
              <a:extLst>
                <a:ext uri="{FF2B5EF4-FFF2-40B4-BE49-F238E27FC236}">
                  <a16:creationId xmlns:a16="http://schemas.microsoft.com/office/drawing/2014/main" id="{C00F9959-EF60-4C1E-80F6-50FD1BBE7E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13" y="4447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8">
              <a:extLst>
                <a:ext uri="{FF2B5EF4-FFF2-40B4-BE49-F238E27FC236}">
                  <a16:creationId xmlns:a16="http://schemas.microsoft.com/office/drawing/2014/main" id="{3DE3FA16-5F35-4612-BC1E-F31B8710BA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20" y="4447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9">
              <a:extLst>
                <a:ext uri="{FF2B5EF4-FFF2-40B4-BE49-F238E27FC236}">
                  <a16:creationId xmlns:a16="http://schemas.microsoft.com/office/drawing/2014/main" id="{FBE7A425-6573-4382-B337-3B77DD2644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79" y="4447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10">
              <a:extLst>
                <a:ext uri="{FF2B5EF4-FFF2-40B4-BE49-F238E27FC236}">
                  <a16:creationId xmlns:a16="http://schemas.microsoft.com/office/drawing/2014/main" id="{13CB6524-D6C7-4A25-8DD3-4D1F477FD2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81" y="4755"/>
              <a:ext cx="4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9" name="Text Box 11">
              <a:extLst>
                <a:ext uri="{FF2B5EF4-FFF2-40B4-BE49-F238E27FC236}">
                  <a16:creationId xmlns:a16="http://schemas.microsoft.com/office/drawing/2014/main" id="{C0FDC27D-A382-40F5-9F04-A2020512D04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92" y="4226"/>
              <a:ext cx="486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 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20" name="Text Box 12">
              <a:extLst>
                <a:ext uri="{FF2B5EF4-FFF2-40B4-BE49-F238E27FC236}">
                  <a16:creationId xmlns:a16="http://schemas.microsoft.com/office/drawing/2014/main" id="{5119FD9B-9ACF-47DA-A1EC-89A81BE28A2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00" y="4357"/>
              <a:ext cx="498" cy="3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CDDE56E0-C8CB-4AD2-8435-DDF1740E0B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78" y="4488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F99DCC30-53D9-4FE5-A909-3D694FC4E5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36" y="4094"/>
              <a:ext cx="0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15">
              <a:extLst>
                <a:ext uri="{FF2B5EF4-FFF2-40B4-BE49-F238E27FC236}">
                  <a16:creationId xmlns:a16="http://schemas.microsoft.com/office/drawing/2014/main" id="{5F18B25F-F811-403C-9130-57BC150EC5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07" y="5244"/>
              <a:ext cx="486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7DD4A8F3-57BD-45ED-A5B7-DD19BA2608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66" y="4769"/>
              <a:ext cx="0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19509" name="AutoShape 17">
              <a:extLst>
                <a:ext uri="{FF2B5EF4-FFF2-40B4-BE49-F238E27FC236}">
                  <a16:creationId xmlns:a16="http://schemas.microsoft.com/office/drawing/2014/main" id="{761099F2-1890-4DAF-8000-81F30FE6B8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3" y="5085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12BAF5F8-2EBC-4C90-8683-BA5D71B9D7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14" y="4867"/>
              <a:ext cx="499" cy="3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27" name="Text Box 19">
              <a:extLst>
                <a:ext uri="{FF2B5EF4-FFF2-40B4-BE49-F238E27FC236}">
                  <a16:creationId xmlns:a16="http://schemas.microsoft.com/office/drawing/2014/main" id="{0DF4F1CB-BAF5-458B-8797-25138F1BB29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705" y="4854"/>
              <a:ext cx="883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28" name="Text Box 20">
              <a:extLst>
                <a:ext uri="{FF2B5EF4-FFF2-40B4-BE49-F238E27FC236}">
                  <a16:creationId xmlns:a16="http://schemas.microsoft.com/office/drawing/2014/main" id="{22E4DC03-6874-43F6-B81F-B8AA1B5AC57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05" y="4355"/>
              <a:ext cx="71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29" name="Text Box 21">
              <a:extLst>
                <a:ext uri="{FF2B5EF4-FFF2-40B4-BE49-F238E27FC236}">
                  <a16:creationId xmlns:a16="http://schemas.microsoft.com/office/drawing/2014/main" id="{45FF8392-6058-415E-8579-8103A5BB8C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33" y="3861"/>
              <a:ext cx="998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5s/X1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9514" name="AutoShape 22">
              <a:extLst>
                <a:ext uri="{FF2B5EF4-FFF2-40B4-BE49-F238E27FC236}">
                  <a16:creationId xmlns:a16="http://schemas.microsoft.com/office/drawing/2014/main" id="{B78918FF-15ED-4C44-85F0-3FFBAD2BFE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87" y="4204"/>
              <a:ext cx="0" cy="1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5" name="AutoShape 23">
              <a:extLst>
                <a:ext uri="{FF2B5EF4-FFF2-40B4-BE49-F238E27FC236}">
                  <a16:creationId xmlns:a16="http://schemas.microsoft.com/office/drawing/2014/main" id="{7547AC01-3669-489E-AF7F-1F11B71BA4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4" y="4983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24">
              <a:extLst>
                <a:ext uri="{FF2B5EF4-FFF2-40B4-BE49-F238E27FC236}">
                  <a16:creationId xmlns:a16="http://schemas.microsoft.com/office/drawing/2014/main" id="{46C7AA39-8EB0-4E02-A258-1BE11C6204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08" y="5261"/>
              <a:ext cx="53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25">
              <a:extLst>
                <a:ext uri="{FF2B5EF4-FFF2-40B4-BE49-F238E27FC236}">
                  <a16:creationId xmlns:a16="http://schemas.microsoft.com/office/drawing/2014/main" id="{A08AFF99-357F-490A-9D78-BF9105C618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20" y="5100"/>
              <a:ext cx="5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4" name="Text Box 26">
              <a:extLst>
                <a:ext uri="{FF2B5EF4-FFF2-40B4-BE49-F238E27FC236}">
                  <a16:creationId xmlns:a16="http://schemas.microsoft.com/office/drawing/2014/main" id="{301315F0-C01E-4465-891A-E1640C7F7D6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61" y="4715"/>
              <a:ext cx="715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5s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9519" name="AutoShape 27">
              <a:extLst>
                <a:ext uri="{FF2B5EF4-FFF2-40B4-BE49-F238E27FC236}">
                  <a16:creationId xmlns:a16="http://schemas.microsoft.com/office/drawing/2014/main" id="{2C3B99BB-F2C5-457B-A4A7-0AD85D4BEC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13" y="4715"/>
              <a:ext cx="0" cy="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0" name="Rectangle 33">
            <a:extLst>
              <a:ext uri="{FF2B5EF4-FFF2-40B4-BE49-F238E27FC236}">
                <a16:creationId xmlns:a16="http://schemas.microsoft.com/office/drawing/2014/main" id="{459CA18C-84D7-45BB-9279-1BCFDB3E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4625975"/>
            <a:ext cx="3135312" cy="1106488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l’action A est exécutée: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5s après l’activation de l’étape 1</a:t>
            </a:r>
          </a:p>
        </p:txBody>
      </p:sp>
      <p:sp>
        <p:nvSpPr>
          <p:cNvPr id="18441" name="Rectangle 34">
            <a:extLst>
              <a:ext uri="{FF2B5EF4-FFF2-40B4-BE49-F238E27FC236}">
                <a16:creationId xmlns:a16="http://schemas.microsoft.com/office/drawing/2014/main" id="{CC30D995-E6F8-4A17-953B-185293DC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1069975"/>
            <a:ext cx="29781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CC3399"/>
                </a:solidFill>
              </a:rPr>
              <a:t>Action à durée limitée</a:t>
            </a:r>
            <a:r>
              <a:rPr lang="fr-FR" altLang="fr-FR" sz="2200">
                <a:solidFill>
                  <a:schemeClr val="tx2"/>
                </a:solidFill>
              </a:rPr>
              <a:t> 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E9D6CCC4-565D-49C6-9BED-05EC9496EDB8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857375"/>
            <a:ext cx="3429000" cy="2428875"/>
            <a:chOff x="6307" y="7161"/>
            <a:chExt cx="3947" cy="1910"/>
          </a:xfrm>
        </p:grpSpPr>
        <p:cxnSp>
          <p:nvCxnSpPr>
            <p:cNvPr id="19470" name="AutoShape 29">
              <a:extLst>
                <a:ext uri="{FF2B5EF4-FFF2-40B4-BE49-F238E27FC236}">
                  <a16:creationId xmlns:a16="http://schemas.microsoft.com/office/drawing/2014/main" id="{ADBBEF6E-5A6E-436C-858A-87FBEC7638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93" y="8553"/>
              <a:ext cx="3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30">
              <a:extLst>
                <a:ext uri="{FF2B5EF4-FFF2-40B4-BE49-F238E27FC236}">
                  <a16:creationId xmlns:a16="http://schemas.microsoft.com/office/drawing/2014/main" id="{EB57DDC7-C633-4241-842A-00E21ABC20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37" y="8291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31">
              <a:extLst>
                <a:ext uri="{FF2B5EF4-FFF2-40B4-BE49-F238E27FC236}">
                  <a16:creationId xmlns:a16="http://schemas.microsoft.com/office/drawing/2014/main" id="{72601CFE-4ABD-4E1F-8175-23871FBF92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28" y="8280"/>
              <a:ext cx="58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32">
              <a:extLst>
                <a:ext uri="{FF2B5EF4-FFF2-40B4-BE49-F238E27FC236}">
                  <a16:creationId xmlns:a16="http://schemas.microsoft.com/office/drawing/2014/main" id="{881AEBD8-EFA1-471F-880C-6458628C80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122" y="8017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33">
              <a:extLst>
                <a:ext uri="{FF2B5EF4-FFF2-40B4-BE49-F238E27FC236}">
                  <a16:creationId xmlns:a16="http://schemas.microsoft.com/office/drawing/2014/main" id="{C384F3E5-51FD-4399-A32A-7187822364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28" y="7747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34">
              <a:extLst>
                <a:ext uri="{FF2B5EF4-FFF2-40B4-BE49-F238E27FC236}">
                  <a16:creationId xmlns:a16="http://schemas.microsoft.com/office/drawing/2014/main" id="{CD681D1D-CE36-4969-9E53-B777479299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35" y="7747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35">
              <a:extLst>
                <a:ext uri="{FF2B5EF4-FFF2-40B4-BE49-F238E27FC236}">
                  <a16:creationId xmlns:a16="http://schemas.microsoft.com/office/drawing/2014/main" id="{2DC5D9F2-0589-401F-A384-2359D8B62B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94" y="7747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36">
              <a:extLst>
                <a:ext uri="{FF2B5EF4-FFF2-40B4-BE49-F238E27FC236}">
                  <a16:creationId xmlns:a16="http://schemas.microsoft.com/office/drawing/2014/main" id="{26B4F00F-98D3-4143-A709-7D0DF4C7F3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96" y="8055"/>
              <a:ext cx="4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5" name="Text Box 37">
              <a:extLst>
                <a:ext uri="{FF2B5EF4-FFF2-40B4-BE49-F238E27FC236}">
                  <a16:creationId xmlns:a16="http://schemas.microsoft.com/office/drawing/2014/main" id="{2D1CFE03-1498-4DDE-978E-29243DE4CE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07" y="7526"/>
              <a:ext cx="486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 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46" name="Text Box 38">
              <a:extLst>
                <a:ext uri="{FF2B5EF4-FFF2-40B4-BE49-F238E27FC236}">
                  <a16:creationId xmlns:a16="http://schemas.microsoft.com/office/drawing/2014/main" id="{A5023933-34EA-4EC1-A7CB-FFFADC4CD6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914" y="7657"/>
              <a:ext cx="499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47" name="Line 39">
              <a:extLst>
                <a:ext uri="{FF2B5EF4-FFF2-40B4-BE49-F238E27FC236}">
                  <a16:creationId xmlns:a16="http://schemas.microsoft.com/office/drawing/2014/main" id="{C8E87804-FFF5-495C-84EF-E39046C3AE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93" y="7788"/>
              <a:ext cx="1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3048" name="Line 40">
              <a:extLst>
                <a:ext uri="{FF2B5EF4-FFF2-40B4-BE49-F238E27FC236}">
                  <a16:creationId xmlns:a16="http://schemas.microsoft.com/office/drawing/2014/main" id="{5777FBDA-ED1E-432C-86E3-8F03201ECE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52" y="7394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3049" name="Text Box 41">
              <a:extLst>
                <a:ext uri="{FF2B5EF4-FFF2-40B4-BE49-F238E27FC236}">
                  <a16:creationId xmlns:a16="http://schemas.microsoft.com/office/drawing/2014/main" id="{129D5D92-83AF-49AB-8394-63308EAF8E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22" y="8545"/>
              <a:ext cx="486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50" name="Line 42">
              <a:extLst>
                <a:ext uri="{FF2B5EF4-FFF2-40B4-BE49-F238E27FC236}">
                  <a16:creationId xmlns:a16="http://schemas.microsoft.com/office/drawing/2014/main" id="{758785D2-FF94-4093-AC51-5FC96D8A52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581" y="8069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19484" name="AutoShape 43">
              <a:extLst>
                <a:ext uri="{FF2B5EF4-FFF2-40B4-BE49-F238E27FC236}">
                  <a16:creationId xmlns:a16="http://schemas.microsoft.com/office/drawing/2014/main" id="{D1BE440E-7BC1-4213-B82F-8BC23A1A7C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28" y="8385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52" name="Text Box 44">
              <a:extLst>
                <a:ext uri="{FF2B5EF4-FFF2-40B4-BE49-F238E27FC236}">
                  <a16:creationId xmlns:a16="http://schemas.microsoft.com/office/drawing/2014/main" id="{C5BDD6EA-2EC0-4263-9197-EF1E9AD550B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29" y="8167"/>
              <a:ext cx="499" cy="3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53" name="Text Box 45">
              <a:extLst>
                <a:ext uri="{FF2B5EF4-FFF2-40B4-BE49-F238E27FC236}">
                  <a16:creationId xmlns:a16="http://schemas.microsoft.com/office/drawing/2014/main" id="{8535A81E-7FB8-4638-901E-6363402DD8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720" y="8153"/>
              <a:ext cx="88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54" name="Text Box 46">
              <a:extLst>
                <a:ext uri="{FF2B5EF4-FFF2-40B4-BE49-F238E27FC236}">
                  <a16:creationId xmlns:a16="http://schemas.microsoft.com/office/drawing/2014/main" id="{2542A6AF-7C57-44FC-B5FD-8BCD0AD0C6C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20" y="7655"/>
              <a:ext cx="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055" name="Text Box 47">
              <a:extLst>
                <a:ext uri="{FF2B5EF4-FFF2-40B4-BE49-F238E27FC236}">
                  <a16:creationId xmlns:a16="http://schemas.microsoft.com/office/drawing/2014/main" id="{650EB81B-7E97-4AC2-A7C5-D4F6DCF676A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747" y="7161"/>
              <a:ext cx="99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5s/X1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9489" name="AutoShape 48">
              <a:extLst>
                <a:ext uri="{FF2B5EF4-FFF2-40B4-BE49-F238E27FC236}">
                  <a16:creationId xmlns:a16="http://schemas.microsoft.com/office/drawing/2014/main" id="{ADA13E09-8B04-46E5-A43B-A0FEBD383E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02" y="7504"/>
              <a:ext cx="0" cy="1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0" name="AutoShape 49">
              <a:extLst>
                <a:ext uri="{FF2B5EF4-FFF2-40B4-BE49-F238E27FC236}">
                  <a16:creationId xmlns:a16="http://schemas.microsoft.com/office/drawing/2014/main" id="{4EDE2ECB-AC98-4F15-9276-35F374BB78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29" y="8283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1" name="AutoShape 50">
              <a:extLst>
                <a:ext uri="{FF2B5EF4-FFF2-40B4-BE49-F238E27FC236}">
                  <a16:creationId xmlns:a16="http://schemas.microsoft.com/office/drawing/2014/main" id="{D1B1CF60-BE06-4170-9E69-A151AAFFD0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15" y="8561"/>
              <a:ext cx="12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2" name="AutoShape 51">
              <a:extLst>
                <a:ext uri="{FF2B5EF4-FFF2-40B4-BE49-F238E27FC236}">
                  <a16:creationId xmlns:a16="http://schemas.microsoft.com/office/drawing/2014/main" id="{9DBEDFDA-1A7F-4EEF-8307-3628CE738E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35" y="8400"/>
              <a:ext cx="5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60" name="Text Box 52">
              <a:extLst>
                <a:ext uri="{FF2B5EF4-FFF2-40B4-BE49-F238E27FC236}">
                  <a16:creationId xmlns:a16="http://schemas.microsoft.com/office/drawing/2014/main" id="{F7935AB1-7E7F-414E-857F-163835F64F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377" y="7962"/>
              <a:ext cx="71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5s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19494" name="AutoShape 53">
              <a:extLst>
                <a:ext uri="{FF2B5EF4-FFF2-40B4-BE49-F238E27FC236}">
                  <a16:creationId xmlns:a16="http://schemas.microsoft.com/office/drawing/2014/main" id="{A480C738-F24A-4FED-9273-7399315439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45" y="7215"/>
              <a:ext cx="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3" name="Rectangle 61">
            <a:extLst>
              <a:ext uri="{FF2B5EF4-FFF2-40B4-BE49-F238E27FC236}">
                <a16:creationId xmlns:a16="http://schemas.microsoft.com/office/drawing/2014/main" id="{432AB6A8-1E7D-4E34-91A6-1D72BF6A8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4616450"/>
            <a:ext cx="3455987" cy="1106488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L’action A est limitée de: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5s après de l’activation de l’étape 1</a:t>
            </a:r>
          </a:p>
        </p:txBody>
      </p:sp>
      <p:sp>
        <p:nvSpPr>
          <p:cNvPr id="62" name="Text Box 56">
            <a:extLst>
              <a:ext uri="{FF2B5EF4-FFF2-40B4-BE49-F238E27FC236}">
                <a16:creationId xmlns:a16="http://schemas.microsoft.com/office/drawing/2014/main" id="{C0326218-D2B6-4E6D-BE07-47FE6DA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022850"/>
            <a:ext cx="3132138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000"/>
              <a:t>?</a:t>
            </a:r>
          </a:p>
        </p:txBody>
      </p:sp>
      <p:sp>
        <p:nvSpPr>
          <p:cNvPr id="63" name="Text Box 56">
            <a:extLst>
              <a:ext uri="{FF2B5EF4-FFF2-40B4-BE49-F238E27FC236}">
                <a16:creationId xmlns:a16="http://schemas.microsoft.com/office/drawing/2014/main" id="{E6B6F2D7-87EB-412B-8186-0B03E3F72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13325"/>
            <a:ext cx="3455988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440" grpId="0" animBg="1"/>
      <p:bldP spid="18441" grpId="0"/>
      <p:bldP spid="18443" grpId="0" animBg="1"/>
      <p:bldP spid="62" grpId="0" animBg="1"/>
      <p:bldP spid="62" grpId="1" animBg="1"/>
      <p:bldP spid="63" grpId="0" animBg="1"/>
      <p:bldP spid="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7DA664-3A68-43E1-8B34-A1DE4EBC7D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B563D5-5CFB-4526-993D-89FE247DD452}" type="datetime1">
              <a:rPr lang="fr-FR" smtClean="0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20483" name="Espace réservé du numéro de diapositive 2">
            <a:extLst>
              <a:ext uri="{FF2B5EF4-FFF2-40B4-BE49-F238E27FC236}">
                <a16:creationId xmlns:a16="http://schemas.microsoft.com/office/drawing/2014/main" id="{841B0D15-83AD-4852-9F1F-4A31DFEDB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27AFD-2900-4296-8CE3-16AFFD7DF0C8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88ABF3F-CDF3-4F75-8A58-03938CBC9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57188"/>
            <a:ext cx="4021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V.4   Action de comptage d’un temps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400" b="1">
              <a:solidFill>
                <a:schemeClr val="accent1"/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3B1A8E3-8F85-4749-B40C-04005BA46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28625"/>
            <a:ext cx="0" cy="55435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E1DEDC5-83D4-4A8E-BCE3-119AC793AF45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357563"/>
            <a:ext cx="2214562" cy="1857375"/>
            <a:chOff x="7682" y="9165"/>
            <a:chExt cx="2173" cy="1512"/>
          </a:xfrm>
        </p:grpSpPr>
        <p:grpSp>
          <p:nvGrpSpPr>
            <p:cNvPr id="20491" name="Group 3">
              <a:extLst>
                <a:ext uri="{FF2B5EF4-FFF2-40B4-BE49-F238E27FC236}">
                  <a16:creationId xmlns:a16="http://schemas.microsoft.com/office/drawing/2014/main" id="{68AE3820-D26B-48E7-81E0-711F34845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2" y="9165"/>
              <a:ext cx="2028" cy="1512"/>
              <a:chOff x="7463" y="10755"/>
              <a:chExt cx="2028" cy="1512"/>
            </a:xfrm>
          </p:grpSpPr>
          <p:sp>
            <p:nvSpPr>
              <p:cNvPr id="44036" name="Text Box 4">
                <a:extLst>
                  <a:ext uri="{FF2B5EF4-FFF2-40B4-BE49-F238E27FC236}">
                    <a16:creationId xmlns:a16="http://schemas.microsoft.com/office/drawing/2014/main" id="{6DA22752-AE58-4768-AA1F-38FFB4EA111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463" y="11134"/>
                <a:ext cx="674" cy="5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fr-F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4037" name="Line 5">
                <a:extLst>
                  <a:ext uri="{FF2B5EF4-FFF2-40B4-BE49-F238E27FC236}">
                    <a16:creationId xmlns:a16="http://schemas.microsoft.com/office/drawing/2014/main" id="{2C1543B0-ABC5-4426-A3C1-5A58D944AF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807" y="11700"/>
                <a:ext cx="0" cy="3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44038" name="Line 6">
                <a:extLst>
                  <a:ext uri="{FF2B5EF4-FFF2-40B4-BE49-F238E27FC236}">
                    <a16:creationId xmlns:a16="http://schemas.microsoft.com/office/drawing/2014/main" id="{0104653F-2AAC-478E-B3CD-23C159FA1B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619" y="11890"/>
                <a:ext cx="37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44039" name="Text Box 7">
                <a:extLst>
                  <a:ext uri="{FF2B5EF4-FFF2-40B4-BE49-F238E27FC236}">
                    <a16:creationId xmlns:a16="http://schemas.microsoft.com/office/drawing/2014/main" id="{F4FAF8C2-8BC8-4C39-9217-C1B1CCA1101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7997" y="11700"/>
                <a:ext cx="1494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200">
                    <a:solidFill>
                      <a:srgbClr val="000000"/>
                    </a:solidFill>
                    <a:latin typeface="Times New Roman" pitchFamily="18" charset="0"/>
                  </a:rPr>
                  <a:t>8s/ X</a:t>
                </a:r>
                <a:r>
                  <a:rPr lang="fr-FR" sz="1200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fr-FR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44040" name="Line 8">
                <a:extLst>
                  <a:ext uri="{FF2B5EF4-FFF2-40B4-BE49-F238E27FC236}">
                    <a16:creationId xmlns:a16="http://schemas.microsoft.com/office/drawing/2014/main" id="{7E1B2BCA-9E9D-4909-93A9-A11E925638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807" y="10755"/>
                <a:ext cx="0" cy="3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0492" name="AutoShape 9">
              <a:extLst>
                <a:ext uri="{FF2B5EF4-FFF2-40B4-BE49-F238E27FC236}">
                  <a16:creationId xmlns:a16="http://schemas.microsoft.com/office/drawing/2014/main" id="{C431DC83-35CA-4C01-BD36-24B30E5AC8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77" y="9861"/>
              <a:ext cx="5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2" name="Rectangle 10">
              <a:extLst>
                <a:ext uri="{FF2B5EF4-FFF2-40B4-BE49-F238E27FC236}">
                  <a16:creationId xmlns:a16="http://schemas.microsoft.com/office/drawing/2014/main" id="{BE1EEC4F-4C3D-401E-B3DF-9F6395D5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" y="9560"/>
              <a:ext cx="885" cy="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200">
                  <a:latin typeface="Times New Roman" pitchFamily="18" charset="0"/>
                </a:rPr>
                <a:t>   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9463" name="Rectangle 14">
            <a:extLst>
              <a:ext uri="{FF2B5EF4-FFF2-40B4-BE49-F238E27FC236}">
                <a16:creationId xmlns:a16="http://schemas.microsoft.com/office/drawing/2014/main" id="{74A0700F-EE2E-4C60-92E3-5496F588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09713"/>
            <a:ext cx="41767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A l’activation de l’étape 3, une action A et un comptage de 8s sont lancées. </a:t>
            </a:r>
          </a:p>
        </p:txBody>
      </p:sp>
      <p:sp>
        <p:nvSpPr>
          <p:cNvPr id="19464" name="Rectangle 15">
            <a:extLst>
              <a:ext uri="{FF2B5EF4-FFF2-40B4-BE49-F238E27FC236}">
                <a16:creationId xmlns:a16="http://schemas.microsoft.com/office/drawing/2014/main" id="{68C129DC-6BDC-42AC-B11D-58778E0F22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32363" y="2997200"/>
            <a:ext cx="3208337" cy="110807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La réceptivité 8s/X3 est vrai lorsque: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les 8s sont écoulées</a:t>
            </a:r>
          </a:p>
        </p:txBody>
      </p:sp>
      <p:sp>
        <p:nvSpPr>
          <p:cNvPr id="19465" name="Rectangle 17">
            <a:extLst>
              <a:ext uri="{FF2B5EF4-FFF2-40B4-BE49-F238E27FC236}">
                <a16:creationId xmlns:a16="http://schemas.microsoft.com/office/drawing/2014/main" id="{5ACD44FD-6135-4583-9E1A-6B39A4CA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547813"/>
            <a:ext cx="41433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Une action de comptage d’un temps peut figurer parmi les actions associées à une étape</a:t>
            </a:r>
          </a:p>
        </p:txBody>
      </p:sp>
      <p:sp>
        <p:nvSpPr>
          <p:cNvPr id="18" name="Text Box 56">
            <a:extLst>
              <a:ext uri="{FF2B5EF4-FFF2-40B4-BE49-F238E27FC236}">
                <a16:creationId xmlns:a16="http://schemas.microsoft.com/office/drawing/2014/main" id="{D33749AC-892F-4E8C-8238-718EA05C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702050"/>
            <a:ext cx="322103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2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 animBg="1"/>
      <p:bldP spid="19465" grpId="0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6077A6-D167-4A6E-B063-A368ECF1ED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B563D5-5CFB-4526-993D-89FE247DD452}" type="datetime1">
              <a:rPr lang="fr-FR" smtClean="0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21507" name="Espace réservé du numéro de diapositive 2">
            <a:extLst>
              <a:ext uri="{FF2B5EF4-FFF2-40B4-BE49-F238E27FC236}">
                <a16:creationId xmlns:a16="http://schemas.microsoft.com/office/drawing/2014/main" id="{48FBF37B-8930-4473-8C69-FB0471995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FE7A9-5DD7-4050-9EF5-1F295CE6BE95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C085054-F18A-4759-ABC3-24681084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319088"/>
            <a:ext cx="4021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V.5 Actions mémorisées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400" b="1">
              <a:solidFill>
                <a:schemeClr val="accent1"/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07EC4CF-890B-4E2C-80FD-522C3484A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28625"/>
            <a:ext cx="0" cy="55435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360FCFFA-75FF-418A-B758-B91AD0DF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928688"/>
            <a:ext cx="40719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Pour maintenir des actions qui se répètent dans des étapes consécutives, il faut répéter ces actions à chaque étape ou utiliser une mémoire. </a:t>
            </a:r>
          </a:p>
        </p:txBody>
      </p:sp>
      <p:sp>
        <p:nvSpPr>
          <p:cNvPr id="20487" name="Rectangle 1">
            <a:extLst>
              <a:ext uri="{FF2B5EF4-FFF2-40B4-BE49-F238E27FC236}">
                <a16:creationId xmlns:a16="http://schemas.microsoft.com/office/drawing/2014/main" id="{FFA890BA-A6B6-4DEB-8C9C-C2875A4A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403600"/>
            <a:ext cx="392906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Dans ce cas, l’opération d’affectation «A :=1» réalisera l’exécution de l’action A et elle restera jusqu’à ce que l’opération d’affectation « A :=0 » stoppe l’action</a:t>
            </a:r>
            <a:r>
              <a:rPr lang="fr-FR" altLang="fr-FR" sz="1200">
                <a:cs typeface="Times New Roman" panose="02020603050405020304" pitchFamily="18" charset="0"/>
              </a:rPr>
              <a:t>.</a:t>
            </a:r>
            <a:endParaRPr lang="fr-FR" altLang="fr-FR" sz="180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F885C06-B2B1-4935-A338-8F5ED2D6485F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784225"/>
            <a:ext cx="3786187" cy="2357438"/>
            <a:chOff x="1267" y="6855"/>
            <a:chExt cx="4481" cy="2846"/>
          </a:xfrm>
        </p:grpSpPr>
        <p:cxnSp>
          <p:nvCxnSpPr>
            <p:cNvPr id="21515" name="AutoShape 3">
              <a:extLst>
                <a:ext uri="{FF2B5EF4-FFF2-40B4-BE49-F238E27FC236}">
                  <a16:creationId xmlns:a16="http://schemas.microsoft.com/office/drawing/2014/main" id="{5FAA6797-51F1-4348-A3BA-362E5B1B71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49" y="8944"/>
              <a:ext cx="15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4">
              <a:extLst>
                <a:ext uri="{FF2B5EF4-FFF2-40B4-BE49-F238E27FC236}">
                  <a16:creationId xmlns:a16="http://schemas.microsoft.com/office/drawing/2014/main" id="{BE02BA53-6169-4F86-8F6E-0AA8FA62A8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45" y="8681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7" name="AutoShape 5">
              <a:extLst>
                <a:ext uri="{FF2B5EF4-FFF2-40B4-BE49-F238E27FC236}">
                  <a16:creationId xmlns:a16="http://schemas.microsoft.com/office/drawing/2014/main" id="{87F1DBBB-3584-4039-AA3E-AE47348EF5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64" y="8669"/>
              <a:ext cx="6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6">
              <a:extLst>
                <a:ext uri="{FF2B5EF4-FFF2-40B4-BE49-F238E27FC236}">
                  <a16:creationId xmlns:a16="http://schemas.microsoft.com/office/drawing/2014/main" id="{69CF6488-CCCF-49DF-BE77-D89BEE1F48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97" y="9577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7">
              <a:extLst>
                <a:ext uri="{FF2B5EF4-FFF2-40B4-BE49-F238E27FC236}">
                  <a16:creationId xmlns:a16="http://schemas.microsoft.com/office/drawing/2014/main" id="{43B10637-8E0A-402A-A108-8E829AC6F5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03" y="9307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8">
              <a:extLst>
                <a:ext uri="{FF2B5EF4-FFF2-40B4-BE49-F238E27FC236}">
                  <a16:creationId xmlns:a16="http://schemas.microsoft.com/office/drawing/2014/main" id="{85EF742E-EA57-47E4-B4C4-53CF24EA59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10" y="9307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9">
              <a:extLst>
                <a:ext uri="{FF2B5EF4-FFF2-40B4-BE49-F238E27FC236}">
                  <a16:creationId xmlns:a16="http://schemas.microsoft.com/office/drawing/2014/main" id="{939B21BA-26EA-464F-A7F0-5D2ED59761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69" y="9307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10">
              <a:extLst>
                <a:ext uri="{FF2B5EF4-FFF2-40B4-BE49-F238E27FC236}">
                  <a16:creationId xmlns:a16="http://schemas.microsoft.com/office/drawing/2014/main" id="{7F98FAEC-92A3-4DDF-AC21-DF2E676A8F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71" y="9615"/>
              <a:ext cx="104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67" name="Text Box 11">
              <a:extLst>
                <a:ext uri="{FF2B5EF4-FFF2-40B4-BE49-F238E27FC236}">
                  <a16:creationId xmlns:a16="http://schemas.microsoft.com/office/drawing/2014/main" id="{5DF11624-81E5-453B-9062-CB6FB24AB2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" y="7135"/>
              <a:ext cx="487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42344917-4FD7-45D3-A50F-968500B127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89" y="7208"/>
              <a:ext cx="949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 :=1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F019CC58-78AA-4A7E-AC3F-18D5339F9A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69" y="7397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A5C24B0D-E2B7-4AED-A41C-6EC2BEA581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6" y="7004"/>
              <a:ext cx="0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5071" name="Text Box 15">
              <a:extLst>
                <a:ext uri="{FF2B5EF4-FFF2-40B4-BE49-F238E27FC236}">
                  <a16:creationId xmlns:a16="http://schemas.microsoft.com/office/drawing/2014/main" id="{F130DBA4-131B-453F-A708-AD0614EA52C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7" y="8154"/>
              <a:ext cx="487" cy="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A485887E-50CD-48A4-92FE-4DFDEDE0B9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6" y="7679"/>
              <a:ext cx="0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1529" name="AutoShape 17">
              <a:extLst>
                <a:ext uri="{FF2B5EF4-FFF2-40B4-BE49-F238E27FC236}">
                  <a16:creationId xmlns:a16="http://schemas.microsoft.com/office/drawing/2014/main" id="{B0AA0CB5-7DB6-42E9-A1CE-A55D62DF20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03" y="7995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2FD78404-B4CF-46CD-8B2C-1E1E4AC25E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95" y="8589"/>
              <a:ext cx="88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X5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75" name="Text Box 19">
              <a:extLst>
                <a:ext uri="{FF2B5EF4-FFF2-40B4-BE49-F238E27FC236}">
                  <a16:creationId xmlns:a16="http://schemas.microsoft.com/office/drawing/2014/main" id="{BF514693-5412-4532-AB7A-6FDFC757ED2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4" y="9214"/>
              <a:ext cx="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cxnSp>
          <p:nvCxnSpPr>
            <p:cNvPr id="21532" name="AutoShape 20">
              <a:extLst>
                <a:ext uri="{FF2B5EF4-FFF2-40B4-BE49-F238E27FC236}">
                  <a16:creationId xmlns:a16="http://schemas.microsoft.com/office/drawing/2014/main" id="{D5B6B6AC-829F-459A-90CC-F6BE7CD993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97" y="6855"/>
              <a:ext cx="0" cy="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AutoShape 21">
              <a:extLst>
                <a:ext uri="{FF2B5EF4-FFF2-40B4-BE49-F238E27FC236}">
                  <a16:creationId xmlns:a16="http://schemas.microsoft.com/office/drawing/2014/main" id="{44675423-6701-4BBC-B848-CA5696599B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64" y="8673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22">
              <a:extLst>
                <a:ext uri="{FF2B5EF4-FFF2-40B4-BE49-F238E27FC236}">
                  <a16:creationId xmlns:a16="http://schemas.microsoft.com/office/drawing/2014/main" id="{02F936A1-7B03-4BC0-A862-7F6CEE2773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58" y="8951"/>
              <a:ext cx="390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9" name="Text Box 23">
              <a:extLst>
                <a:ext uri="{FF2B5EF4-FFF2-40B4-BE49-F238E27FC236}">
                  <a16:creationId xmlns:a16="http://schemas.microsoft.com/office/drawing/2014/main" id="{B5E8559B-854B-4977-A237-69D6A76608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67" y="9176"/>
              <a:ext cx="487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80" name="Line 24">
              <a:extLst>
                <a:ext uri="{FF2B5EF4-FFF2-40B4-BE49-F238E27FC236}">
                  <a16:creationId xmlns:a16="http://schemas.microsoft.com/office/drawing/2014/main" id="{1DEF0CDF-6837-4E26-A723-E02E9622DF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6" y="8699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1537" name="AutoShape 25">
              <a:extLst>
                <a:ext uri="{FF2B5EF4-FFF2-40B4-BE49-F238E27FC236}">
                  <a16:creationId xmlns:a16="http://schemas.microsoft.com/office/drawing/2014/main" id="{4830D4BD-08C6-4A6C-BE0C-D691090238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73" y="9015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C6D485AD-091F-43BF-B3B1-0C5F4C53EBC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59" y="9277"/>
              <a:ext cx="949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A :=0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5610230F-94E8-47E3-A842-D2611B7D44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39" y="9467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1540" name="AutoShape 28">
              <a:extLst>
                <a:ext uri="{FF2B5EF4-FFF2-40B4-BE49-F238E27FC236}">
                  <a16:creationId xmlns:a16="http://schemas.microsoft.com/office/drawing/2014/main" id="{DD027C47-19E8-470A-9DF1-1C18A6973F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67" y="8925"/>
              <a:ext cx="0" cy="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29">
              <a:extLst>
                <a:ext uri="{FF2B5EF4-FFF2-40B4-BE49-F238E27FC236}">
                  <a16:creationId xmlns:a16="http://schemas.microsoft.com/office/drawing/2014/main" id="{007540A6-D884-4B7C-BB4B-6285F2E11F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68" y="8448"/>
              <a:ext cx="8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2" name="AutoShape 30">
              <a:extLst>
                <a:ext uri="{FF2B5EF4-FFF2-40B4-BE49-F238E27FC236}">
                  <a16:creationId xmlns:a16="http://schemas.microsoft.com/office/drawing/2014/main" id="{055E661F-AE9E-4C14-8A9B-CA53682018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40" y="8186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3" name="AutoShape 31">
              <a:extLst>
                <a:ext uri="{FF2B5EF4-FFF2-40B4-BE49-F238E27FC236}">
                  <a16:creationId xmlns:a16="http://schemas.microsoft.com/office/drawing/2014/main" id="{C600C998-429A-4756-8121-0E39F4D968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59" y="8174"/>
              <a:ext cx="6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AutoShape 32">
              <a:extLst>
                <a:ext uri="{FF2B5EF4-FFF2-40B4-BE49-F238E27FC236}">
                  <a16:creationId xmlns:a16="http://schemas.microsoft.com/office/drawing/2014/main" id="{FDB754FF-9EDF-4429-9580-8AB041434F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59" y="8178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AutoShape 33">
              <a:extLst>
                <a:ext uri="{FF2B5EF4-FFF2-40B4-BE49-F238E27FC236}">
                  <a16:creationId xmlns:a16="http://schemas.microsoft.com/office/drawing/2014/main" id="{CFBF41E8-2827-44C6-AAEF-1817E35AE3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53" y="8456"/>
              <a:ext cx="1062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6" name="AutoShape 34">
              <a:extLst>
                <a:ext uri="{FF2B5EF4-FFF2-40B4-BE49-F238E27FC236}">
                  <a16:creationId xmlns:a16="http://schemas.microsoft.com/office/drawing/2014/main" id="{E898D7CF-E81F-4C84-BB9B-6443F9376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00" y="7788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35">
              <a:extLst>
                <a:ext uri="{FF2B5EF4-FFF2-40B4-BE49-F238E27FC236}">
                  <a16:creationId xmlns:a16="http://schemas.microsoft.com/office/drawing/2014/main" id="{131158DC-6E8A-42F5-8085-72E205A58E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35" y="7526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AutoShape 36">
              <a:extLst>
                <a:ext uri="{FF2B5EF4-FFF2-40B4-BE49-F238E27FC236}">
                  <a16:creationId xmlns:a16="http://schemas.microsoft.com/office/drawing/2014/main" id="{CD858488-F8C1-469D-B31A-A3EB1B5371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59" y="7515"/>
              <a:ext cx="574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AutoShape 37">
              <a:extLst>
                <a:ext uri="{FF2B5EF4-FFF2-40B4-BE49-F238E27FC236}">
                  <a16:creationId xmlns:a16="http://schemas.microsoft.com/office/drawing/2014/main" id="{5651017A-C270-4832-BEE0-5CB3369942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74" y="7518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AutoShape 38">
              <a:extLst>
                <a:ext uri="{FF2B5EF4-FFF2-40B4-BE49-F238E27FC236}">
                  <a16:creationId xmlns:a16="http://schemas.microsoft.com/office/drawing/2014/main" id="{4F599737-0A53-484E-9889-992B828BB1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48" y="7796"/>
              <a:ext cx="175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95" name="Text Box 39">
              <a:extLst>
                <a:ext uri="{FF2B5EF4-FFF2-40B4-BE49-F238E27FC236}">
                  <a16:creationId xmlns:a16="http://schemas.microsoft.com/office/drawing/2014/main" id="{752DD8C5-D2F9-4031-9349-4E23CDD904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80" y="8080"/>
              <a:ext cx="88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X4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96" name="Text Box 40">
              <a:extLst>
                <a:ext uri="{FF2B5EF4-FFF2-40B4-BE49-F238E27FC236}">
                  <a16:creationId xmlns:a16="http://schemas.microsoft.com/office/drawing/2014/main" id="{E5A63BFC-3F4B-434D-8EA5-989EF2146C4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80" y="7428"/>
              <a:ext cx="88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</a:rPr>
                <a:t>X3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489" name="Rectangle 41">
            <a:extLst>
              <a:ext uri="{FF2B5EF4-FFF2-40B4-BE49-F238E27FC236}">
                <a16:creationId xmlns:a16="http://schemas.microsoft.com/office/drawing/2014/main" id="{A6E35D0A-3738-461E-88D5-85432271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3705225"/>
            <a:ext cx="3929062" cy="1446213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L’action A commence à l’activation de l’étape 3 et stoppe à l’activation de l’étape 5.</a:t>
            </a:r>
          </a:p>
        </p:txBody>
      </p:sp>
      <p:sp>
        <p:nvSpPr>
          <p:cNvPr id="48" name="Text Box 56">
            <a:extLst>
              <a:ext uri="{FF2B5EF4-FFF2-40B4-BE49-F238E27FC236}">
                <a16:creationId xmlns:a16="http://schemas.microsoft.com/office/drawing/2014/main" id="{929BA35E-F6D9-4EC6-B5ED-591D1218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4125913"/>
            <a:ext cx="3924300" cy="101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6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89" grpId="0" animBg="1"/>
      <p:bldP spid="48" grpId="0" animBg="1"/>
      <p:bldP spid="4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67DF73B4-0DE6-4AEF-AF48-716CF359BA5E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1196975"/>
            <a:ext cx="3960813" cy="2663825"/>
            <a:chOff x="1102" y="11085"/>
            <a:chExt cx="4481" cy="3150"/>
          </a:xfrm>
        </p:grpSpPr>
        <p:cxnSp>
          <p:nvCxnSpPr>
            <p:cNvPr id="22533" name="AutoShape 5">
              <a:extLst>
                <a:ext uri="{FF2B5EF4-FFF2-40B4-BE49-F238E27FC236}">
                  <a16:creationId xmlns:a16="http://schemas.microsoft.com/office/drawing/2014/main" id="{35B698EC-F71E-4D09-82B6-6D0BBAC7F8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84" y="13174"/>
              <a:ext cx="15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4" name="AutoShape 6">
              <a:extLst>
                <a:ext uri="{FF2B5EF4-FFF2-40B4-BE49-F238E27FC236}">
                  <a16:creationId xmlns:a16="http://schemas.microsoft.com/office/drawing/2014/main" id="{DEC85F1A-CD7F-4637-A710-B62F80686D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178" y="12911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5" name="AutoShape 7">
              <a:extLst>
                <a:ext uri="{FF2B5EF4-FFF2-40B4-BE49-F238E27FC236}">
                  <a16:creationId xmlns:a16="http://schemas.microsoft.com/office/drawing/2014/main" id="{9CFB7673-067D-45B3-B13E-5D96FFC802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9" y="12899"/>
              <a:ext cx="6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6" name="AutoShape 8">
              <a:extLst>
                <a:ext uri="{FF2B5EF4-FFF2-40B4-BE49-F238E27FC236}">
                  <a16:creationId xmlns:a16="http://schemas.microsoft.com/office/drawing/2014/main" id="{93EF0E08-FEB5-4C55-952C-5094754DAE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32" y="13807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AutoShape 9">
              <a:extLst>
                <a:ext uri="{FF2B5EF4-FFF2-40B4-BE49-F238E27FC236}">
                  <a16:creationId xmlns:a16="http://schemas.microsoft.com/office/drawing/2014/main" id="{5AB0211E-DC24-4ECD-8038-16F8E2307E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38" y="13537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8" name="AutoShape 10">
              <a:extLst>
                <a:ext uri="{FF2B5EF4-FFF2-40B4-BE49-F238E27FC236}">
                  <a16:creationId xmlns:a16="http://schemas.microsoft.com/office/drawing/2014/main" id="{0981B97A-1B18-4BD9-B45A-58B44B63E9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45" y="13537"/>
              <a:ext cx="19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AutoShape 11">
              <a:extLst>
                <a:ext uri="{FF2B5EF4-FFF2-40B4-BE49-F238E27FC236}">
                  <a16:creationId xmlns:a16="http://schemas.microsoft.com/office/drawing/2014/main" id="{85E5A3B8-1AA4-4D70-A482-74CD587047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9" y="13537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AutoShape 12">
              <a:extLst>
                <a:ext uri="{FF2B5EF4-FFF2-40B4-BE49-F238E27FC236}">
                  <a16:creationId xmlns:a16="http://schemas.microsoft.com/office/drawing/2014/main" id="{2CC39933-3AB5-45E2-90DB-E3F426E5D4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93" y="13845"/>
              <a:ext cx="35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4D49083E-2275-48F9-AB32-A2F3818294B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6" y="11365"/>
              <a:ext cx="487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3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E20E0F82-4C45-4730-A1FF-03A7ADCB25F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23" y="11438"/>
              <a:ext cx="950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A</a:t>
              </a:r>
              <a:r>
                <a:rPr lang="fr-FR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 </a:t>
              </a: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:=1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id="{AED18631-7E2E-4A09-9D2D-F0BCF39CC0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03" y="11628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2" name="Line 16">
              <a:extLst>
                <a:ext uri="{FF2B5EF4-FFF2-40B4-BE49-F238E27FC236}">
                  <a16:creationId xmlns:a16="http://schemas.microsoft.com/office/drawing/2014/main" id="{F0FEB576-E7FF-4CB0-A253-907F1FC03A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61" y="11233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3" name="Text Box 17">
              <a:extLst>
                <a:ext uri="{FF2B5EF4-FFF2-40B4-BE49-F238E27FC236}">
                  <a16:creationId xmlns:a16="http://schemas.microsoft.com/office/drawing/2014/main" id="{D55D1348-732D-4B75-8B17-87A5D528A29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33" y="12386"/>
              <a:ext cx="485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4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4" name="Line 18">
              <a:extLst>
                <a:ext uri="{FF2B5EF4-FFF2-40B4-BE49-F238E27FC236}">
                  <a16:creationId xmlns:a16="http://schemas.microsoft.com/office/drawing/2014/main" id="{FEA67146-1D7C-4372-A231-90B4260633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1" y="11909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2547" name="AutoShape 19">
              <a:extLst>
                <a:ext uri="{FF2B5EF4-FFF2-40B4-BE49-F238E27FC236}">
                  <a16:creationId xmlns:a16="http://schemas.microsoft.com/office/drawing/2014/main" id="{065749A9-C261-481C-8FE0-74E01E5237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8" y="12225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6" name="Text Box 20">
              <a:extLst>
                <a:ext uri="{FF2B5EF4-FFF2-40B4-BE49-F238E27FC236}">
                  <a16:creationId xmlns:a16="http://schemas.microsoft.com/office/drawing/2014/main" id="{D25B20E1-BE7D-44C0-9879-CB24FFA005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30" y="12820"/>
              <a:ext cx="88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X5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EA6A32D7-48EB-4FF2-A019-8948534AEF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30" y="13445"/>
              <a:ext cx="71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2550" name="AutoShape 22">
              <a:extLst>
                <a:ext uri="{FF2B5EF4-FFF2-40B4-BE49-F238E27FC236}">
                  <a16:creationId xmlns:a16="http://schemas.microsoft.com/office/drawing/2014/main" id="{8156750B-3B3D-43F5-968B-528601F273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32" y="11085"/>
              <a:ext cx="0" cy="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1" name="AutoShape 23">
              <a:extLst>
                <a:ext uri="{FF2B5EF4-FFF2-40B4-BE49-F238E27FC236}">
                  <a16:creationId xmlns:a16="http://schemas.microsoft.com/office/drawing/2014/main" id="{C2F20EE8-F20C-43D2-BBEC-C0D6DCC5E4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99" y="12903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AutoShape 24">
              <a:extLst>
                <a:ext uri="{FF2B5EF4-FFF2-40B4-BE49-F238E27FC236}">
                  <a16:creationId xmlns:a16="http://schemas.microsoft.com/office/drawing/2014/main" id="{262B3079-131F-44F3-8AA2-7E176E4B74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93" y="13181"/>
              <a:ext cx="390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1" name="Text Box 25">
              <a:extLst>
                <a:ext uri="{FF2B5EF4-FFF2-40B4-BE49-F238E27FC236}">
                  <a16:creationId xmlns:a16="http://schemas.microsoft.com/office/drawing/2014/main" id="{CEF299DE-1F20-4758-AC0F-E1D973BA1D3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02" y="13405"/>
              <a:ext cx="487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5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2" name="Line 26">
              <a:extLst>
                <a:ext uri="{FF2B5EF4-FFF2-40B4-BE49-F238E27FC236}">
                  <a16:creationId xmlns:a16="http://schemas.microsoft.com/office/drawing/2014/main" id="{B863E0D3-00DB-4A15-88A4-F3E3389533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61" y="12928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2555" name="AutoShape 27">
              <a:extLst>
                <a:ext uri="{FF2B5EF4-FFF2-40B4-BE49-F238E27FC236}">
                  <a16:creationId xmlns:a16="http://schemas.microsoft.com/office/drawing/2014/main" id="{CD94AE77-EB5A-4A16-B2E9-A8BA89B7DC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08" y="13245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4" name="Text Box 28">
              <a:extLst>
                <a:ext uri="{FF2B5EF4-FFF2-40B4-BE49-F238E27FC236}">
                  <a16:creationId xmlns:a16="http://schemas.microsoft.com/office/drawing/2014/main" id="{E6B7255E-F3A6-4C4A-9979-869B94B3AA2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95" y="13507"/>
              <a:ext cx="948" cy="3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A</a:t>
              </a:r>
              <a:r>
                <a:rPr lang="fr-FR" sz="1100">
                  <a:solidFill>
                    <a:srgbClr val="000000"/>
                  </a:solidFill>
                  <a:latin typeface="Arial" charset="0"/>
                  <a:cs typeface="Arial" charset="0"/>
                </a:rPr>
                <a:t> </a:t>
              </a: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:=0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45" name="Line 29">
              <a:extLst>
                <a:ext uri="{FF2B5EF4-FFF2-40B4-BE49-F238E27FC236}">
                  <a16:creationId xmlns:a16="http://schemas.microsoft.com/office/drawing/2014/main" id="{E11FB6A9-9329-441F-8001-C84A58F66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73" y="13698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2558" name="AutoShape 30">
              <a:extLst>
                <a:ext uri="{FF2B5EF4-FFF2-40B4-BE49-F238E27FC236}">
                  <a16:creationId xmlns:a16="http://schemas.microsoft.com/office/drawing/2014/main" id="{77830EEC-F7CA-48B4-A09B-B4B806035C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87" y="13745"/>
              <a:ext cx="0" cy="4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9" name="AutoShape 31">
              <a:extLst>
                <a:ext uri="{FF2B5EF4-FFF2-40B4-BE49-F238E27FC236}">
                  <a16:creationId xmlns:a16="http://schemas.microsoft.com/office/drawing/2014/main" id="{6F77742B-DFE3-449F-934C-6000C2E3ED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3" y="12678"/>
              <a:ext cx="8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0" name="AutoShape 32">
              <a:extLst>
                <a:ext uri="{FF2B5EF4-FFF2-40B4-BE49-F238E27FC236}">
                  <a16:creationId xmlns:a16="http://schemas.microsoft.com/office/drawing/2014/main" id="{44B2D398-5545-4130-81CE-A42B6EE1B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75" y="12416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1" name="AutoShape 33">
              <a:extLst>
                <a:ext uri="{FF2B5EF4-FFF2-40B4-BE49-F238E27FC236}">
                  <a16:creationId xmlns:a16="http://schemas.microsoft.com/office/drawing/2014/main" id="{3BBBE089-9D71-45E8-AC8B-3D172D4C79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94" y="12404"/>
              <a:ext cx="6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AutoShape 34">
              <a:extLst>
                <a:ext uri="{FF2B5EF4-FFF2-40B4-BE49-F238E27FC236}">
                  <a16:creationId xmlns:a16="http://schemas.microsoft.com/office/drawing/2014/main" id="{B80A816A-ED2D-4BD5-8752-FF5D44751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94" y="12408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AutoShape 35">
              <a:extLst>
                <a:ext uri="{FF2B5EF4-FFF2-40B4-BE49-F238E27FC236}">
                  <a16:creationId xmlns:a16="http://schemas.microsoft.com/office/drawing/2014/main" id="{BB2BC81E-BCFA-4FA3-90E4-46578D551C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88" y="12686"/>
              <a:ext cx="1062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AutoShape 36">
              <a:extLst>
                <a:ext uri="{FF2B5EF4-FFF2-40B4-BE49-F238E27FC236}">
                  <a16:creationId xmlns:a16="http://schemas.microsoft.com/office/drawing/2014/main" id="{0012855A-2DB5-4E3F-9FFA-6B42649A34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35" y="12018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AutoShape 37">
              <a:extLst>
                <a:ext uri="{FF2B5EF4-FFF2-40B4-BE49-F238E27FC236}">
                  <a16:creationId xmlns:a16="http://schemas.microsoft.com/office/drawing/2014/main" id="{BFFE23B0-EA86-4CF7-9F7D-A19FF2F39E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70" y="11756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AutoShape 38">
              <a:extLst>
                <a:ext uri="{FF2B5EF4-FFF2-40B4-BE49-F238E27FC236}">
                  <a16:creationId xmlns:a16="http://schemas.microsoft.com/office/drawing/2014/main" id="{374DFEAF-F38F-4368-A46C-EC2156E6BF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94" y="11745"/>
              <a:ext cx="574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AutoShape 39">
              <a:extLst>
                <a:ext uri="{FF2B5EF4-FFF2-40B4-BE49-F238E27FC236}">
                  <a16:creationId xmlns:a16="http://schemas.microsoft.com/office/drawing/2014/main" id="{4A764F70-4161-4DD3-BDDF-0E2AA6E835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9" y="11748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AutoShape 40">
              <a:extLst>
                <a:ext uri="{FF2B5EF4-FFF2-40B4-BE49-F238E27FC236}">
                  <a16:creationId xmlns:a16="http://schemas.microsoft.com/office/drawing/2014/main" id="{DA578F1E-0918-4EB9-A487-36FE34BC77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3" y="12026"/>
              <a:ext cx="175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7" name="Text Box 41">
              <a:extLst>
                <a:ext uri="{FF2B5EF4-FFF2-40B4-BE49-F238E27FC236}">
                  <a16:creationId xmlns:a16="http://schemas.microsoft.com/office/drawing/2014/main" id="{CC50C1A6-DC3B-452B-BBEF-0E10C05E1FC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15" y="12311"/>
              <a:ext cx="88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X4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4858" name="Text Box 42">
              <a:extLst>
                <a:ext uri="{FF2B5EF4-FFF2-40B4-BE49-F238E27FC236}">
                  <a16:creationId xmlns:a16="http://schemas.microsoft.com/office/drawing/2014/main" id="{3037DC49-B26F-4630-8C96-0B225555F7E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15" y="11658"/>
              <a:ext cx="88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spcAft>
                  <a:spcPts val="1000"/>
                </a:spcAft>
                <a:defRPr/>
              </a:pPr>
              <a:r>
                <a:rPr lang="fr-FR" sz="110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X3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1507" name="Rectangle 43">
            <a:extLst>
              <a:ext uri="{FF2B5EF4-FFF2-40B4-BE49-F238E27FC236}">
                <a16:creationId xmlns:a16="http://schemas.microsoft.com/office/drawing/2014/main" id="{569C4F82-F072-415F-BAC4-CF96E866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481513"/>
            <a:ext cx="4537075" cy="110807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L’action A commence à: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l’activation de l’étape 3 et stoppe à la désactivation de l’étape 5.</a:t>
            </a:r>
          </a:p>
        </p:txBody>
      </p:sp>
      <p:sp>
        <p:nvSpPr>
          <p:cNvPr id="42" name="Text Box 56">
            <a:extLst>
              <a:ext uri="{FF2B5EF4-FFF2-40B4-BE49-F238E27FC236}">
                <a16:creationId xmlns:a16="http://schemas.microsoft.com/office/drawing/2014/main" id="{21982FAE-D3CC-41D7-B90F-7B2BCA0D5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881563"/>
            <a:ext cx="4537075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">
            <a:extLst>
              <a:ext uri="{FF2B5EF4-FFF2-40B4-BE49-F238E27FC236}">
                <a16:creationId xmlns:a16="http://schemas.microsoft.com/office/drawing/2014/main" id="{EFE15716-88A1-46C3-A24D-DDA59CBE44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85CDAD-7193-435B-BDD7-F216E4C98241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5123" name="Espace réservé du numéro de diapositive 3">
            <a:extLst>
              <a:ext uri="{FF2B5EF4-FFF2-40B4-BE49-F238E27FC236}">
                <a16:creationId xmlns:a16="http://schemas.microsoft.com/office/drawing/2014/main" id="{BA20485B-F83B-4E5E-B9EE-E7C6550BD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C47CA-72C7-455A-937C-C24FC3D0F1E3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B221B40D-98A8-4409-908B-3A0FDC36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42888"/>
            <a:ext cx="280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1" hangingPunct="1">
              <a:defRPr/>
            </a:pPr>
            <a:r>
              <a:rPr lang="fr-FR" sz="2400" b="1">
                <a:solidFill>
                  <a:schemeClr val="tx2"/>
                </a:solidFill>
                <a:latin typeface="Arial" charset="0"/>
                <a:cs typeface="Arial" charset="0"/>
              </a:rPr>
              <a:t>II. Le GRAFCET</a:t>
            </a:r>
            <a:endParaRPr lang="fr-FR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0BB8DDE5-2E91-441F-9470-B40A2EAD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43175"/>
            <a:ext cx="326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II.1 Eléments de base</a:t>
            </a:r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115404C5-5E2B-47B6-BE19-9F1ED0F9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280400" cy="1335087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 GRAFCET (</a:t>
            </a:r>
            <a:r>
              <a:rPr lang="fr-FR" altLang="fr-FR" sz="2200">
                <a:solidFill>
                  <a:srgbClr val="FF0000"/>
                </a:solidFill>
              </a:rPr>
              <a:t>GRA</a:t>
            </a:r>
            <a:r>
              <a:rPr lang="fr-FR" altLang="fr-FR" sz="2200">
                <a:solidFill>
                  <a:srgbClr val="000099"/>
                </a:solidFill>
              </a:rPr>
              <a:t>phe </a:t>
            </a:r>
            <a:r>
              <a:rPr lang="fr-FR" altLang="fr-FR" sz="2200">
                <a:solidFill>
                  <a:srgbClr val="FF0000"/>
                </a:solidFill>
              </a:rPr>
              <a:t>F</a:t>
            </a:r>
            <a:r>
              <a:rPr lang="fr-FR" altLang="fr-FR" sz="2200">
                <a:solidFill>
                  <a:srgbClr val="000099"/>
                </a:solidFill>
              </a:rPr>
              <a:t>onctionnel de </a:t>
            </a:r>
            <a:r>
              <a:rPr lang="fr-FR" altLang="fr-FR" sz="2200">
                <a:solidFill>
                  <a:srgbClr val="FF0000"/>
                </a:solidFill>
              </a:rPr>
              <a:t>C</a:t>
            </a:r>
            <a:r>
              <a:rPr lang="fr-FR" altLang="fr-FR" sz="2200">
                <a:solidFill>
                  <a:srgbClr val="000099"/>
                </a:solidFill>
              </a:rPr>
              <a:t>ommande par </a:t>
            </a:r>
            <a:r>
              <a:rPr lang="fr-FR" altLang="fr-FR" sz="2200">
                <a:solidFill>
                  <a:srgbClr val="FF0000"/>
                </a:solidFill>
              </a:rPr>
              <a:t>E</a:t>
            </a:r>
            <a:r>
              <a:rPr lang="fr-FR" altLang="fr-FR" sz="2200">
                <a:solidFill>
                  <a:srgbClr val="000099"/>
                </a:solidFill>
              </a:rPr>
              <a:t>tape et </a:t>
            </a:r>
            <a:r>
              <a:rPr lang="fr-FR" altLang="fr-FR" sz="2200">
                <a:solidFill>
                  <a:srgbClr val="FF0000"/>
                </a:solidFill>
              </a:rPr>
              <a:t>T</a:t>
            </a:r>
            <a:r>
              <a:rPr lang="fr-FR" altLang="fr-FR" sz="2200">
                <a:solidFill>
                  <a:srgbClr val="000099"/>
                </a:solidFill>
              </a:rPr>
              <a:t>ransition) est un outil graphique pour représenter la partie commande d’un système automatisé</a:t>
            </a:r>
            <a:r>
              <a:rPr lang="fr-FR" altLang="fr-FR" sz="1800"/>
              <a:t>.</a:t>
            </a:r>
          </a:p>
        </p:txBody>
      </p:sp>
      <p:sp>
        <p:nvSpPr>
          <p:cNvPr id="205842" name="Rectangle 18">
            <a:extLst>
              <a:ext uri="{FF2B5EF4-FFF2-40B4-BE49-F238E27FC236}">
                <a16:creationId xmlns:a16="http://schemas.microsoft.com/office/drawing/2014/main" id="{52DBB2C4-29B8-4B76-A800-41C51716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3762375"/>
            <a:ext cx="6430962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2667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2667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  <a:cs typeface="Times New Roman" panose="02020603050405020304" pitchFamily="18" charset="0"/>
              </a:rPr>
              <a:t>- Etape: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Situation dans laquelle se trouve le système une étape peut être active ou inactive. Aux étapes, on associe des actions.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FC10EED6-BFD6-4D11-ADEB-DD3BB1F785DA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741738"/>
            <a:ext cx="2016125" cy="2108200"/>
            <a:chOff x="4422" y="2357"/>
            <a:chExt cx="1270" cy="1328"/>
          </a:xfrm>
        </p:grpSpPr>
        <p:grpSp>
          <p:nvGrpSpPr>
            <p:cNvPr id="5130" name="Group 9">
              <a:extLst>
                <a:ext uri="{FF2B5EF4-FFF2-40B4-BE49-F238E27FC236}">
                  <a16:creationId xmlns:a16="http://schemas.microsoft.com/office/drawing/2014/main" id="{071C7C17-5834-4890-858D-0791F2C34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" y="2725"/>
              <a:ext cx="1180" cy="568"/>
              <a:chOff x="8977" y="8437"/>
              <a:chExt cx="2160" cy="900"/>
            </a:xfrm>
          </p:grpSpPr>
          <p:sp>
            <p:nvSpPr>
              <p:cNvPr id="5132" name="Text Box 14">
                <a:extLst>
                  <a:ext uri="{FF2B5EF4-FFF2-40B4-BE49-F238E27FC236}">
                    <a16:creationId xmlns:a16="http://schemas.microsoft.com/office/drawing/2014/main" id="{2E5F24EF-7D12-42D9-A2A9-94D1A4944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7" y="8617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1600">
                    <a:cs typeface="Times New Roman" panose="02020603050405020304" pitchFamily="18" charset="0"/>
                  </a:rPr>
                  <a:t>N°</a:t>
                </a:r>
                <a:endParaRPr lang="fr-FR" altLang="fr-FR" sz="1600"/>
              </a:p>
            </p:txBody>
          </p:sp>
          <p:sp>
            <p:nvSpPr>
              <p:cNvPr id="205837" name="Line 13">
                <a:extLst>
                  <a:ext uri="{FF2B5EF4-FFF2-40B4-BE49-F238E27FC236}">
                    <a16:creationId xmlns:a16="http://schemas.microsoft.com/office/drawing/2014/main" id="{89DAD3BE-50B6-43FA-A93F-9CA9ACFE1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8" y="8437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5836" name="Line 12">
                <a:extLst>
                  <a:ext uri="{FF2B5EF4-FFF2-40B4-BE49-F238E27FC236}">
                    <a16:creationId xmlns:a16="http://schemas.microsoft.com/office/drawing/2014/main" id="{85FE8A28-32AD-453A-AC55-C777171F2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8" y="9156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5135" name="Text Box 11">
                <a:extLst>
                  <a:ext uri="{FF2B5EF4-FFF2-40B4-BE49-F238E27FC236}">
                    <a16:creationId xmlns:a16="http://schemas.microsoft.com/office/drawing/2014/main" id="{CC960310-1F1C-4C53-B0FD-4C04C42C7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57" y="8617"/>
                <a:ext cx="10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1000">
                    <a:cs typeface="Times New Roman" panose="02020603050405020304" pitchFamily="18" charset="0"/>
                  </a:rPr>
                  <a:t>Actions associées</a:t>
                </a:r>
                <a:endParaRPr lang="fr-FR" altLang="fr-FR" sz="1800"/>
              </a:p>
            </p:txBody>
          </p:sp>
          <p:sp>
            <p:nvSpPr>
              <p:cNvPr id="205834" name="Line 10">
                <a:extLst>
                  <a:ext uri="{FF2B5EF4-FFF2-40B4-BE49-F238E27FC236}">
                    <a16:creationId xmlns:a16="http://schemas.microsoft.com/office/drawing/2014/main" id="{441995E1-BC15-4B17-887A-4AD3F75C9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96" y="8977"/>
                <a:ext cx="3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05843" name="Rectangle 19">
              <a:extLst>
                <a:ext uri="{FF2B5EF4-FFF2-40B4-BE49-F238E27FC236}">
                  <a16:creationId xmlns:a16="http://schemas.microsoft.com/office/drawing/2014/main" id="{D660F5F3-991F-4B2D-9775-E9D84334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57"/>
              <a:ext cx="1270" cy="132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05844" name="Rectangle 20">
            <a:extLst>
              <a:ext uri="{FF2B5EF4-FFF2-40B4-BE49-F238E27FC236}">
                <a16:creationId xmlns:a16="http://schemas.microsoft.com/office/drawing/2014/main" id="{B23CC377-7590-4B72-A781-F7A8C064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3055938"/>
            <a:ext cx="40227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 GRAFCET est constitué 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  <p:bldP spid="205831" grpId="0" animBg="1"/>
      <p:bldP spid="205842" grpId="0" animBg="1"/>
      <p:bldP spid="2058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8126758F-7108-48EC-9854-FE027FD1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2263"/>
            <a:ext cx="7777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V.6 Action avec incrémentation ou décrémentation d’un compteur 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FAA6AD1E-8001-4A8E-89FB-081C88D9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338263"/>
            <a:ext cx="4130675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Il est parfois nécessaire de compter un nombre de cycle dans un GRAFCET . Pour cela: 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5A6907A-2CE2-4CD1-A239-1118B091A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836613"/>
            <a:ext cx="0" cy="5257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2FD1E09E-B9E6-463F-BE63-6F0D1125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03513"/>
            <a:ext cx="3959225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Tx/>
              <a:buChar char="-"/>
              <a:defRPr/>
            </a:pPr>
            <a:r>
              <a:rPr lang="fr-FR" sz="2200" dirty="0">
                <a:solidFill>
                  <a:srgbClr val="000099"/>
                </a:solidFill>
                <a:latin typeface="Arial" charset="0"/>
                <a:cs typeface="Arial" charset="0"/>
              </a:rPr>
              <a:t> Une incrémentation «CP:=CP+1» ou décrémentation </a:t>
            </a:r>
            <a:r>
              <a:rPr lang="fr-FR" dirty="0">
                <a:solidFill>
                  <a:srgbClr val="000099"/>
                </a:solidFill>
                <a:latin typeface="Arial" charset="0"/>
                <a:cs typeface="Arial" charset="0"/>
              </a:rPr>
              <a:t>«</a:t>
            </a:r>
            <a:r>
              <a:rPr lang="fr-FR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fr-FR" sz="2200" dirty="0">
                <a:solidFill>
                  <a:srgbClr val="000099"/>
                </a:solidFill>
                <a:latin typeface="Arial" charset="0"/>
                <a:cs typeface="Arial" charset="0"/>
              </a:rPr>
              <a:t>CP :=CP-1 »</a:t>
            </a:r>
          </a:p>
        </p:txBody>
      </p:sp>
      <p:sp>
        <p:nvSpPr>
          <p:cNvPr id="22534" name="Rectangle 8">
            <a:extLst>
              <a:ext uri="{FF2B5EF4-FFF2-40B4-BE49-F238E27FC236}">
                <a16:creationId xmlns:a16="http://schemas.microsoft.com/office/drawing/2014/main" id="{7C13DAA1-81C0-496A-AFB0-91AB73949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4171950"/>
            <a:ext cx="39608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200">
                <a:solidFill>
                  <a:srgbClr val="000099"/>
                </a:solidFill>
              </a:rPr>
              <a:t> Des réceptivités (utilisant les signes =  &lt;  &gt;  ≠  ≤   ≥ ) pour tester la valeur de la variable de comptage.</a:t>
            </a:r>
          </a:p>
        </p:txBody>
      </p:sp>
      <p:pic>
        <p:nvPicPr>
          <p:cNvPr id="22535" name="Picture 1">
            <a:extLst>
              <a:ext uri="{FF2B5EF4-FFF2-40B4-BE49-F238E27FC236}">
                <a16:creationId xmlns:a16="http://schemas.microsoft.com/office/drawing/2014/main" id="{6E574442-AECD-424A-A3B2-F52A2C60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9" t="19572" r="46455" b="10925"/>
          <a:stretch>
            <a:fillRect/>
          </a:stretch>
        </p:blipFill>
        <p:spPr bwMode="auto">
          <a:xfrm rot="-60000">
            <a:off x="4902200" y="725488"/>
            <a:ext cx="381635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811421-47B3-4C90-B35F-92C03DD20C70}"/>
              </a:ext>
            </a:extLst>
          </p:cNvPr>
          <p:cNvSpPr/>
          <p:nvPr/>
        </p:nvSpPr>
        <p:spPr bwMode="auto">
          <a:xfrm>
            <a:off x="5238750" y="2076450"/>
            <a:ext cx="3384550" cy="2549525"/>
          </a:xfrm>
          <a:prstGeom prst="rect">
            <a:avLst/>
          </a:prstGeom>
          <a:noFill/>
          <a:ln w="19050" cap="flat" cmpd="sng" algn="ctr">
            <a:solidFill>
              <a:srgbClr val="9966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E7C26B4-71D9-447D-A633-34EF32A1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319713"/>
            <a:ext cx="4375150" cy="768350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Les étapes 3,4,5 et 6 se répètent: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5 fois </a:t>
            </a:r>
          </a:p>
        </p:txBody>
      </p:sp>
      <p:sp>
        <p:nvSpPr>
          <p:cNvPr id="10" name="Text Box 56">
            <a:extLst>
              <a:ext uri="{FF2B5EF4-FFF2-40B4-BE49-F238E27FC236}">
                <a16:creationId xmlns:a16="http://schemas.microsoft.com/office/drawing/2014/main" id="{8491214B-77AB-4664-AFF4-321AB885F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702300"/>
            <a:ext cx="4392612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2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35847" grpId="0"/>
      <p:bldP spid="22534" grpId="0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5F40AD44-D7F2-4E3B-A7E1-CA85F073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301625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tx2"/>
                </a:solidFill>
              </a:rPr>
              <a:t>VI.  Réceptivité avec changement d’état logique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230A22AA-7046-42C3-BAFD-7A385E78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66775"/>
            <a:ext cx="40322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On peut ne vouloir franchir la transition entre deux étapes que lorsqu’une variable change d’état: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A330B9D-016E-49D9-B4DF-47900561D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836613"/>
            <a:ext cx="0" cy="5257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57" name="Rectangle 10">
            <a:extLst>
              <a:ext uri="{FF2B5EF4-FFF2-40B4-BE49-F238E27FC236}">
                <a16:creationId xmlns:a16="http://schemas.microsoft.com/office/drawing/2014/main" id="{21E8969B-D4FC-45F0-8BBF-116EFE22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84438"/>
            <a:ext cx="3959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  <a:cs typeface="Times New Roman" panose="02020603050405020304" pitchFamily="18" charset="0"/>
              </a:rPr>
              <a:t>- front montant «</a:t>
            </a:r>
            <a:r>
              <a:rPr lang="fr-FR" altLang="fr-FR" sz="2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fr-FR" altLang="fr-FR" sz="2200">
                <a:solidFill>
                  <a:srgbClr val="000099"/>
                </a:solidFill>
                <a:cs typeface="Times New Roman" panose="02020603050405020304" pitchFamily="18" charset="0"/>
              </a:rPr>
              <a:t>» indique que la réceptivité est vraie que lorsque la variable passe de la valeur 0 à la valeur 1. </a:t>
            </a:r>
            <a:endParaRPr lang="fr-FR" altLang="fr-FR" sz="2200">
              <a:solidFill>
                <a:srgbClr val="000099"/>
              </a:solidFill>
            </a:endParaRPr>
          </a:p>
        </p:txBody>
      </p:sp>
      <p:sp>
        <p:nvSpPr>
          <p:cNvPr id="23558" name="Rectangle 11">
            <a:extLst>
              <a:ext uri="{FF2B5EF4-FFF2-40B4-BE49-F238E27FC236}">
                <a16:creationId xmlns:a16="http://schemas.microsoft.com/office/drawing/2014/main" id="{05BB32A6-C83C-42A6-9A29-844C1213F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4188"/>
            <a:ext cx="3959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front descendant «↓» indique que la réceptivité est vraie que lorsque la variable passe de la valeur 1 à la valeur 0 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A5FAEF6A-0360-45AA-AD7A-05920DD118DF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136650"/>
            <a:ext cx="3600450" cy="2449513"/>
            <a:chOff x="1117" y="2519"/>
            <a:chExt cx="4448" cy="2697"/>
          </a:xfrm>
        </p:grpSpPr>
        <p:cxnSp>
          <p:nvCxnSpPr>
            <p:cNvPr id="24586" name="AutoShape 13">
              <a:extLst>
                <a:ext uri="{FF2B5EF4-FFF2-40B4-BE49-F238E27FC236}">
                  <a16:creationId xmlns:a16="http://schemas.microsoft.com/office/drawing/2014/main" id="{71AC091D-7B8C-4ABB-894B-57C60EEEB5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47" y="4567"/>
              <a:ext cx="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7" name="AutoShape 14">
              <a:extLst>
                <a:ext uri="{FF2B5EF4-FFF2-40B4-BE49-F238E27FC236}">
                  <a16:creationId xmlns:a16="http://schemas.microsoft.com/office/drawing/2014/main" id="{EB46148A-DD33-468D-949E-0B34C9A92C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53" y="4297"/>
              <a:ext cx="0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AutoShape 15">
              <a:extLst>
                <a:ext uri="{FF2B5EF4-FFF2-40B4-BE49-F238E27FC236}">
                  <a16:creationId xmlns:a16="http://schemas.microsoft.com/office/drawing/2014/main" id="{2C4AAE06-1764-4DB5-9E95-E4AB80451C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60" y="4297"/>
              <a:ext cx="12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16">
              <a:extLst>
                <a:ext uri="{FF2B5EF4-FFF2-40B4-BE49-F238E27FC236}">
                  <a16:creationId xmlns:a16="http://schemas.microsoft.com/office/drawing/2014/main" id="{10456A5C-5E8D-4C0F-B2BA-BD505CFF64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19" y="4297"/>
              <a:ext cx="0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0" name="AutoShape 17">
              <a:extLst>
                <a:ext uri="{FF2B5EF4-FFF2-40B4-BE49-F238E27FC236}">
                  <a16:creationId xmlns:a16="http://schemas.microsoft.com/office/drawing/2014/main" id="{7A428727-F8F5-47A1-8E8D-66C3E334FB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15" y="4606"/>
              <a:ext cx="10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id="{87A80140-D59E-4CD3-B902-38D744792C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33" y="2650"/>
              <a:ext cx="484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3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id="{8445095D-7369-49CD-A617-9B765BB4A4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39" y="2722"/>
              <a:ext cx="949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A 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4" name="Line 20">
              <a:extLst>
                <a:ext uri="{FF2B5EF4-FFF2-40B4-BE49-F238E27FC236}">
                  <a16:creationId xmlns:a16="http://schemas.microsoft.com/office/drawing/2014/main" id="{C1736FB6-1662-47E1-9A83-B21DF80543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7" y="291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5" name="Line 21">
              <a:extLst>
                <a:ext uri="{FF2B5EF4-FFF2-40B4-BE49-F238E27FC236}">
                  <a16:creationId xmlns:a16="http://schemas.microsoft.com/office/drawing/2014/main" id="{206901AE-2D9D-45C1-8DC2-19EF4A7AED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76" y="2519"/>
              <a:ext cx="0" cy="1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6" name="Text Box 22">
              <a:extLst>
                <a:ext uri="{FF2B5EF4-FFF2-40B4-BE49-F238E27FC236}">
                  <a16:creationId xmlns:a16="http://schemas.microsoft.com/office/drawing/2014/main" id="{D0974114-5D09-4E19-B95A-EE473BD533D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46" y="3671"/>
              <a:ext cx="486" cy="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4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7" name="Line 23">
              <a:extLst>
                <a:ext uri="{FF2B5EF4-FFF2-40B4-BE49-F238E27FC236}">
                  <a16:creationId xmlns:a16="http://schemas.microsoft.com/office/drawing/2014/main" id="{5A10B7A4-B97F-4450-9EDD-ECE304F073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05" y="3194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4597" name="AutoShape 24">
              <a:extLst>
                <a:ext uri="{FF2B5EF4-FFF2-40B4-BE49-F238E27FC236}">
                  <a16:creationId xmlns:a16="http://schemas.microsoft.com/office/drawing/2014/main" id="{71B216EF-814D-479E-BF71-E611CE074C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53" y="3510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9" name="Text Box 25">
              <a:extLst>
                <a:ext uri="{FF2B5EF4-FFF2-40B4-BE49-F238E27FC236}">
                  <a16:creationId xmlns:a16="http://schemas.microsoft.com/office/drawing/2014/main" id="{D1F67D12-11AE-4CC9-B48C-B8433C9A11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45" y="4206"/>
              <a:ext cx="716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X4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A1584D96-7A84-47BF-AF8E-CCA64F4E2E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7" y="4690"/>
              <a:ext cx="486" cy="5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5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1" name="Line 27">
              <a:extLst>
                <a:ext uri="{FF2B5EF4-FFF2-40B4-BE49-F238E27FC236}">
                  <a16:creationId xmlns:a16="http://schemas.microsoft.com/office/drawing/2014/main" id="{56FC9A3B-7619-4849-9689-8BF2C9D655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76" y="4214"/>
              <a:ext cx="0" cy="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4601" name="AutoShape 28">
              <a:extLst>
                <a:ext uri="{FF2B5EF4-FFF2-40B4-BE49-F238E27FC236}">
                  <a16:creationId xmlns:a16="http://schemas.microsoft.com/office/drawing/2014/main" id="{64246EBD-F3FE-4D97-A8E0-D47654C6A5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23" y="4530"/>
              <a:ext cx="3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E3F3D083-C782-404C-A2AD-D2D38333B0B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09" y="4791"/>
              <a:ext cx="949" cy="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C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4" name="Line 30">
              <a:extLst>
                <a:ext uri="{FF2B5EF4-FFF2-40B4-BE49-F238E27FC236}">
                  <a16:creationId xmlns:a16="http://schemas.microsoft.com/office/drawing/2014/main" id="{C4CEC84F-EF77-4677-AC3C-9D33B0D1A8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88" y="4984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4604" name="AutoShape 31">
              <a:extLst>
                <a:ext uri="{FF2B5EF4-FFF2-40B4-BE49-F238E27FC236}">
                  <a16:creationId xmlns:a16="http://schemas.microsoft.com/office/drawing/2014/main" id="{2F626A0A-CFFA-4DF3-8AB8-A5D3EEBF1D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09" y="4334"/>
              <a:ext cx="17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32">
              <a:extLst>
                <a:ext uri="{FF2B5EF4-FFF2-40B4-BE49-F238E27FC236}">
                  <a16:creationId xmlns:a16="http://schemas.microsoft.com/office/drawing/2014/main" id="{D2CE2664-A226-4DF8-B921-2D3C7B02BA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8" y="3963"/>
              <a:ext cx="8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33">
              <a:extLst>
                <a:ext uri="{FF2B5EF4-FFF2-40B4-BE49-F238E27FC236}">
                  <a16:creationId xmlns:a16="http://schemas.microsoft.com/office/drawing/2014/main" id="{07466768-845E-44CB-9B3D-50DBC666B4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90" y="3701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34">
              <a:extLst>
                <a:ext uri="{FF2B5EF4-FFF2-40B4-BE49-F238E27FC236}">
                  <a16:creationId xmlns:a16="http://schemas.microsoft.com/office/drawing/2014/main" id="{973FCC60-2D0B-416C-BF0F-61EED80962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09" y="3689"/>
              <a:ext cx="67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AutoShape 35">
              <a:extLst>
                <a:ext uri="{FF2B5EF4-FFF2-40B4-BE49-F238E27FC236}">
                  <a16:creationId xmlns:a16="http://schemas.microsoft.com/office/drawing/2014/main" id="{37B8030B-928B-4384-B1C0-0C7143583A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09" y="3693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AutoShape 36">
              <a:extLst>
                <a:ext uri="{FF2B5EF4-FFF2-40B4-BE49-F238E27FC236}">
                  <a16:creationId xmlns:a16="http://schemas.microsoft.com/office/drawing/2014/main" id="{E910BAA3-A34E-4E76-BD8C-75CBA63DFC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03" y="3971"/>
              <a:ext cx="1062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37">
              <a:extLst>
                <a:ext uri="{FF2B5EF4-FFF2-40B4-BE49-F238E27FC236}">
                  <a16:creationId xmlns:a16="http://schemas.microsoft.com/office/drawing/2014/main" id="{84E47886-1815-4687-9251-3678979BC1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0" y="3303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AutoShape 38">
              <a:extLst>
                <a:ext uri="{FF2B5EF4-FFF2-40B4-BE49-F238E27FC236}">
                  <a16:creationId xmlns:a16="http://schemas.microsoft.com/office/drawing/2014/main" id="{EB0D0E9B-2DDB-4919-A227-B3A4BC6741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85" y="3041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AutoShape 39">
              <a:extLst>
                <a:ext uri="{FF2B5EF4-FFF2-40B4-BE49-F238E27FC236}">
                  <a16:creationId xmlns:a16="http://schemas.microsoft.com/office/drawing/2014/main" id="{3BCE5737-34FC-464B-A31C-083CA8DB28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9" y="3030"/>
              <a:ext cx="574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AutoShape 40">
              <a:extLst>
                <a:ext uri="{FF2B5EF4-FFF2-40B4-BE49-F238E27FC236}">
                  <a16:creationId xmlns:a16="http://schemas.microsoft.com/office/drawing/2014/main" id="{429345E5-FC6A-4449-A459-B4E3A00306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24" y="3033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AutoShape 41">
              <a:extLst>
                <a:ext uri="{FF2B5EF4-FFF2-40B4-BE49-F238E27FC236}">
                  <a16:creationId xmlns:a16="http://schemas.microsoft.com/office/drawing/2014/main" id="{986BEA29-6F36-4E9F-8B18-D4F8C2C661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98" y="3311"/>
              <a:ext cx="175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6" name="Text Box 42">
              <a:extLst>
                <a:ext uri="{FF2B5EF4-FFF2-40B4-BE49-F238E27FC236}">
                  <a16:creationId xmlns:a16="http://schemas.microsoft.com/office/drawing/2014/main" id="{8DE986A6-B61C-4E75-9A4E-A25AF751565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29" y="3596"/>
              <a:ext cx="883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907" name="Text Box 43">
              <a:extLst>
                <a:ext uri="{FF2B5EF4-FFF2-40B4-BE49-F238E27FC236}">
                  <a16:creationId xmlns:a16="http://schemas.microsoft.com/office/drawing/2014/main" id="{A7E3BFA5-90D4-4422-893F-9EC804333B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29" y="2944"/>
              <a:ext cx="883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cxnSp>
          <p:nvCxnSpPr>
            <p:cNvPr id="24617" name="AutoShape 44">
              <a:extLst>
                <a:ext uri="{FF2B5EF4-FFF2-40B4-BE49-F238E27FC236}">
                  <a16:creationId xmlns:a16="http://schemas.microsoft.com/office/drawing/2014/main" id="{D42314B7-CD73-4253-8012-0E6A2F48EE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79" y="3260"/>
              <a:ext cx="0" cy="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9" name="Text Box 45">
              <a:extLst>
                <a:ext uri="{FF2B5EF4-FFF2-40B4-BE49-F238E27FC236}">
                  <a16:creationId xmlns:a16="http://schemas.microsoft.com/office/drawing/2014/main" id="{3A585922-F538-415C-859C-892C58BC4B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68" y="3743"/>
              <a:ext cx="949" cy="3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910" name="Line 46">
              <a:extLst>
                <a:ext uri="{FF2B5EF4-FFF2-40B4-BE49-F238E27FC236}">
                  <a16:creationId xmlns:a16="http://schemas.microsoft.com/office/drawing/2014/main" id="{FBB22CEE-95C2-4C20-834E-F8B6DF8D12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3" y="3917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911" name="Text Box 47">
              <a:extLst>
                <a:ext uri="{FF2B5EF4-FFF2-40B4-BE49-F238E27FC236}">
                  <a16:creationId xmlns:a16="http://schemas.microsoft.com/office/drawing/2014/main" id="{A60460F1-F149-4E43-B0AE-A01474CE50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5" y="3236"/>
              <a:ext cx="88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a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912" name="Text Box 48">
              <a:extLst>
                <a:ext uri="{FF2B5EF4-FFF2-40B4-BE49-F238E27FC236}">
                  <a16:creationId xmlns:a16="http://schemas.microsoft.com/office/drawing/2014/main" id="{383E6FEC-A66E-445F-A0E5-54167BECCD0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50" y="4316"/>
              <a:ext cx="881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6810" tIns="38405" rIns="76810" bIns="38405"/>
            <a:lstStyle/>
            <a:p>
              <a:pPr algn="ctr" eaLnBrk="1" hangingPunct="1">
                <a:defRPr/>
              </a:pPr>
              <a:r>
                <a:rPr lang="fr-FR" sz="12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b</a:t>
              </a: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3560" name="Rectangle 49">
            <a:extLst>
              <a:ext uri="{FF2B5EF4-FFF2-40B4-BE49-F238E27FC236}">
                <a16:creationId xmlns:a16="http://schemas.microsoft.com/office/drawing/2014/main" id="{601F2CAE-814C-4F04-94A8-82E311F6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141788"/>
            <a:ext cx="3887787" cy="1447800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L’étape 4 s’active lorsque «  a » passe de 0 à 1 et se désactive lorsque «  b » passe de 1 à 0.</a:t>
            </a:r>
          </a:p>
        </p:txBody>
      </p:sp>
      <p:sp>
        <p:nvSpPr>
          <p:cNvPr id="45" name="Text Box 56">
            <a:extLst>
              <a:ext uri="{FF2B5EF4-FFF2-40B4-BE49-F238E27FC236}">
                <a16:creationId xmlns:a16="http://schemas.microsoft.com/office/drawing/2014/main" id="{F7041875-789B-4919-B833-6E41AFFD6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573588"/>
            <a:ext cx="3887787" cy="101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6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23558" grpId="0"/>
      <p:bldP spid="23560" grpId="0" animBg="1"/>
      <p:bldP spid="45" grpId="0" animBg="1"/>
      <p:bldP spid="4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1BD37ABD-4ABA-4067-8B30-58D68C76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4963"/>
            <a:ext cx="544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tx2"/>
                </a:solidFill>
              </a:rPr>
              <a:t>VII.   Synchronisation de séquences</a:t>
            </a:r>
            <a:r>
              <a:rPr lang="fr-FR" altLang="fr-FR" sz="1800"/>
              <a:t> </a:t>
            </a: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FFAE955D-BBCA-4314-8F34-3092DB17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49725"/>
            <a:ext cx="79200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Au départ, les deux chariots sont en a1 et a2. Si le bouton poussoir M est enfoncé, les deux chariots font un aller-retour et on ne peut les relancer que lorsqu’ils sont tous les deux arrivés.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BC962D5B-D90B-4D6E-AC63-FADF2077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996950"/>
            <a:ext cx="1398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fr-FR" sz="2200">
                <a:solidFill>
                  <a:srgbClr val="CC3399"/>
                </a:solidFill>
                <a:latin typeface="Arial" charset="0"/>
                <a:cs typeface="Arial" charset="0"/>
              </a:rPr>
              <a:t>Exemple</a:t>
            </a:r>
            <a:r>
              <a:rPr lang="fr-FR">
                <a:latin typeface="Arial" charset="0"/>
                <a:cs typeface="Arial" charset="0"/>
              </a:rPr>
              <a:t> </a:t>
            </a:r>
            <a:r>
              <a: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0C39FB48-BD1B-43AD-989C-B0A82759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t="35393" r="13712" b="44382"/>
          <a:stretch>
            <a:fillRect/>
          </a:stretch>
        </p:blipFill>
        <p:spPr bwMode="auto">
          <a:xfrm>
            <a:off x="1042988" y="2060575"/>
            <a:ext cx="75247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16FC76A0-65DA-4207-8D28-B12489764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8138"/>
            <a:ext cx="65262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CC3399"/>
                </a:solidFill>
              </a:rPr>
              <a:t>Solution 1 : Synchronisation avec étapes d’attentes</a:t>
            </a:r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AFA77B0E-9E4F-454F-8430-2CED092A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1" t="16853" r="35657" b="18539"/>
          <a:stretch>
            <a:fillRect/>
          </a:stretch>
        </p:blipFill>
        <p:spPr bwMode="auto">
          <a:xfrm>
            <a:off x="827088" y="908050"/>
            <a:ext cx="386397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6">
            <a:extLst>
              <a:ext uri="{FF2B5EF4-FFF2-40B4-BE49-F238E27FC236}">
                <a16:creationId xmlns:a16="http://schemas.microsoft.com/office/drawing/2014/main" id="{3B131F6D-5212-4C96-9EC0-314AA41F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776538"/>
            <a:ext cx="3168650" cy="1106487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La synchronisation est assurée par: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les étapes vides 4 et 7. 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F5937ACD-B43C-4A03-A7AB-AE6A6759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00438"/>
            <a:ext cx="31686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2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>
            <a:extLst>
              <a:ext uri="{FF2B5EF4-FFF2-40B4-BE49-F238E27FC236}">
                <a16:creationId xmlns:a16="http://schemas.microsoft.com/office/drawing/2014/main" id="{CCD2FCAF-021A-4E3E-ABA8-8466CE19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357188"/>
            <a:ext cx="5656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Low">
              <a:defRPr/>
            </a:pPr>
            <a:r>
              <a:rPr lang="fr-FR" sz="2200">
                <a:solidFill>
                  <a:srgbClr val="CC3399"/>
                </a:solidFill>
                <a:latin typeface="Arial" charset="0"/>
                <a:cs typeface="Arial" charset="0"/>
              </a:rPr>
              <a:t>Solution 2 : Parallélisme de synchronisation</a:t>
            </a:r>
            <a:r>
              <a: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26627" name="Picture 1">
            <a:extLst>
              <a:ext uri="{FF2B5EF4-FFF2-40B4-BE49-F238E27FC236}">
                <a16:creationId xmlns:a16="http://schemas.microsoft.com/office/drawing/2014/main" id="{7816B108-705D-4BE3-BF38-BB4A0967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1" t="26968" r="30269" b="23277"/>
          <a:stretch>
            <a:fillRect/>
          </a:stretch>
        </p:blipFill>
        <p:spPr bwMode="auto">
          <a:xfrm rot="-143456">
            <a:off x="2268538" y="908050"/>
            <a:ext cx="4752975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6">
            <a:extLst>
              <a:ext uri="{FF2B5EF4-FFF2-40B4-BE49-F238E27FC236}">
                <a16:creationId xmlns:a16="http://schemas.microsoft.com/office/drawing/2014/main" id="{E6EDCF93-3D3E-4A56-A097-B506417F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64100"/>
            <a:ext cx="8280400" cy="1106488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La synchronisation est assurée par: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les deux étapes initiales 1 et 2. Une fois que les étapes initiales 1 et 2 sont actives, la transition est franchie 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20769445-FE4C-4855-B601-31B1FCA9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62563"/>
            <a:ext cx="8280400" cy="7080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9B75A4E9-085A-4000-B28D-0A9540DE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57959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CC3399"/>
                </a:solidFill>
              </a:rPr>
              <a:t>Solution 3 : Synchronisme de franchissement</a:t>
            </a:r>
          </a:p>
        </p:txBody>
      </p:sp>
      <p:pic>
        <p:nvPicPr>
          <p:cNvPr id="27651" name="Picture 1">
            <a:extLst>
              <a:ext uri="{FF2B5EF4-FFF2-40B4-BE49-F238E27FC236}">
                <a16:creationId xmlns:a16="http://schemas.microsoft.com/office/drawing/2014/main" id="{EDCCE857-9FE3-4C46-BBE0-C27F284E8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3" t="28395" r="29329" b="21654"/>
          <a:stretch>
            <a:fillRect/>
          </a:stretch>
        </p:blipFill>
        <p:spPr bwMode="auto">
          <a:xfrm rot="-120000">
            <a:off x="1692275" y="725488"/>
            <a:ext cx="604202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6">
            <a:extLst>
              <a:ext uri="{FF2B5EF4-FFF2-40B4-BE49-F238E27FC236}">
                <a16:creationId xmlns:a16="http://schemas.microsoft.com/office/drawing/2014/main" id="{F87854CB-C5E7-4670-AEAF-84D12DF2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229225"/>
            <a:ext cx="4645025" cy="769938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La synchronisation est assurée par:</a:t>
            </a:r>
          </a:p>
          <a:p>
            <a:pPr algn="justLow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la variable d’étape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E80F186B-4272-42F2-8421-31D5CDA0C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599113"/>
            <a:ext cx="46450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20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">
            <a:extLst>
              <a:ext uri="{FF2B5EF4-FFF2-40B4-BE49-F238E27FC236}">
                <a16:creationId xmlns:a16="http://schemas.microsoft.com/office/drawing/2014/main" id="{C94F6E9F-452B-45D6-91DC-1637D09495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D73920-A686-4201-9F00-100D5221C592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6147" name="Espace réservé du numéro de diapositive 3">
            <a:extLst>
              <a:ext uri="{FF2B5EF4-FFF2-40B4-BE49-F238E27FC236}">
                <a16:creationId xmlns:a16="http://schemas.microsoft.com/office/drawing/2014/main" id="{D086F864-5D5A-4047-A70D-1744C3FC0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D7B31A-D455-43CA-B3D6-4B365215E49D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2EE837BE-F336-4A63-99AD-7649B30A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77838"/>
            <a:ext cx="7259638" cy="2381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2667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2667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200">
                <a:solidFill>
                  <a:srgbClr val="6600FF"/>
                </a:solidFill>
              </a:rPr>
              <a:t>Transition</a:t>
            </a:r>
            <a:r>
              <a:rPr lang="fr-FR" altLang="fr-FR" sz="2200">
                <a:solidFill>
                  <a:srgbClr val="6600FF"/>
                </a:solidFill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Les transitions indiquent les possibilités d’évolution du système entre étapes.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A chaque transition (i) on associe une réceptivité Ri.</a:t>
            </a:r>
          </a:p>
        </p:txBody>
      </p:sp>
      <p:sp>
        <p:nvSpPr>
          <p:cNvPr id="206858" name="Rectangle 10">
            <a:extLst>
              <a:ext uri="{FF2B5EF4-FFF2-40B4-BE49-F238E27FC236}">
                <a16:creationId xmlns:a16="http://schemas.microsoft.com/office/drawing/2014/main" id="{22505138-0503-4D28-8004-BB7211A3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17888"/>
            <a:ext cx="8353425" cy="2114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2667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2667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</a:rPr>
              <a:t>- Liaisons orientées 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Une liaison orientée doit toujours aller d’une étape à une transition ou d’une transition à une étape. Le sens de liaison doit être marqué par une flèche.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7D37FC8-1089-4124-A63A-CBB9F8802332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476250"/>
            <a:ext cx="1079500" cy="2376488"/>
            <a:chOff x="4967" y="300"/>
            <a:chExt cx="680" cy="1497"/>
          </a:xfrm>
        </p:grpSpPr>
        <p:grpSp>
          <p:nvGrpSpPr>
            <p:cNvPr id="6151" name="Group 5">
              <a:extLst>
                <a:ext uri="{FF2B5EF4-FFF2-40B4-BE49-F238E27FC236}">
                  <a16:creationId xmlns:a16="http://schemas.microsoft.com/office/drawing/2014/main" id="{6EED38BC-471A-4751-ABB7-C8BB50755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1" y="791"/>
              <a:ext cx="545" cy="416"/>
              <a:chOff x="7073" y="9304"/>
              <a:chExt cx="960" cy="622"/>
            </a:xfrm>
          </p:grpSpPr>
          <p:grpSp>
            <p:nvGrpSpPr>
              <p:cNvPr id="6153" name="Group 6">
                <a:extLst>
                  <a:ext uri="{FF2B5EF4-FFF2-40B4-BE49-F238E27FC236}">
                    <a16:creationId xmlns:a16="http://schemas.microsoft.com/office/drawing/2014/main" id="{73D5B598-9A8E-40D5-8B53-9C4730757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73" y="9304"/>
                <a:ext cx="360" cy="622"/>
                <a:chOff x="1417" y="10586"/>
                <a:chExt cx="720" cy="1260"/>
              </a:xfrm>
            </p:grpSpPr>
            <p:sp>
              <p:nvSpPr>
                <p:cNvPr id="206855" name="Line 7">
                  <a:extLst>
                    <a:ext uri="{FF2B5EF4-FFF2-40B4-BE49-F238E27FC236}">
                      <a16:creationId xmlns:a16="http://schemas.microsoft.com/office/drawing/2014/main" id="{7DBA3101-360A-48C1-AB81-95CC3EB3B1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17" y="11125"/>
                  <a:ext cx="719" cy="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6856" name="Line 8">
                  <a:extLst>
                    <a:ext uri="{FF2B5EF4-FFF2-40B4-BE49-F238E27FC236}">
                      <a16:creationId xmlns:a16="http://schemas.microsoft.com/office/drawing/2014/main" id="{A82BD2EE-A3CA-44D2-B238-5BE0D7476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0586"/>
                  <a:ext cx="0" cy="1260"/>
                </a:xfrm>
                <a:prstGeom prst="line">
                  <a:avLst/>
                </a:prstGeom>
                <a:noFill/>
                <a:ln w="9525">
                  <a:solidFill>
                    <a:srgbClr val="333333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fr-F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06857" name="Text Box 9">
                <a:extLst>
                  <a:ext uri="{FF2B5EF4-FFF2-40B4-BE49-F238E27FC236}">
                    <a16:creationId xmlns:a16="http://schemas.microsoft.com/office/drawing/2014/main" id="{80787EEC-D18C-4C2E-90BF-B40185B2B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4" y="9304"/>
                <a:ext cx="479" cy="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R</a:t>
                </a:r>
                <a:r>
                  <a:rPr lang="fr-FR" sz="1600" baseline="-25000">
                    <a:latin typeface="Times New Roman" pitchFamily="18" charset="0"/>
                    <a:cs typeface="Arial" charset="0"/>
                  </a:rPr>
                  <a:t>i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06859" name="Rectangle 11">
              <a:extLst>
                <a:ext uri="{FF2B5EF4-FFF2-40B4-BE49-F238E27FC236}">
                  <a16:creationId xmlns:a16="http://schemas.microsoft.com/office/drawing/2014/main" id="{6ABA23A9-7504-404A-89FA-B9C5FDA6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300"/>
              <a:ext cx="680" cy="149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  <p:bldP spid="2068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5C814BF5-8999-497D-9F94-41E6C02C2B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C6F1F8-A38A-43E9-9892-BCF7CD089E1E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7171" name="Espace réservé du numéro de diapositive 3">
            <a:extLst>
              <a:ext uri="{FF2B5EF4-FFF2-40B4-BE49-F238E27FC236}">
                <a16:creationId xmlns:a16="http://schemas.microsoft.com/office/drawing/2014/main" id="{84A8112E-2864-4F1D-8FF4-8E8B35169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2A3B45-4D7A-4A69-BCFA-92326C463B7D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2249CEA-4CB0-4885-BF8B-3F10B248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7175"/>
            <a:ext cx="732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II.2 Règles Fondamentales d’évolution du Grafcet</a:t>
            </a:r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E81A154E-6B8D-4423-A2F8-52CB8FD4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98513"/>
            <a:ext cx="8424862" cy="1206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</a:rPr>
              <a:t>Règle N°1 : situation initiale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l’étape activée à la mise sous tension du système est dite étape initiale. </a:t>
            </a:r>
          </a:p>
        </p:txBody>
      </p:sp>
      <p:sp>
        <p:nvSpPr>
          <p:cNvPr id="207878" name="Rectangle 6">
            <a:extLst>
              <a:ext uri="{FF2B5EF4-FFF2-40B4-BE49-F238E27FC236}">
                <a16:creationId xmlns:a16="http://schemas.microsoft.com/office/drawing/2014/main" id="{A4A4468E-A658-4A39-BDFE-0FCB6938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17738"/>
            <a:ext cx="8424862" cy="1306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</a:rPr>
              <a:t>Règle N°2 : franchissement d’une transition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Une transition est franchie lorsque l’étape associée est active et la réceptivité associée à cette transition est vraie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BB29919F-697B-498E-BD10-5BACAC3E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8424862" cy="2244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</a:rPr>
              <a:t>Règle N°3 : évolution des étapes actives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 franchissement d’une transition provoque simultanément: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– la désactivation de toutes les étapes immédiatement précédentes reliées à cette transition,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– l’activation de toutes les étapes immédiatement suivantes reliées à cette transition.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animBg="1"/>
      <p:bldP spid="207878" grpId="0" animBg="1"/>
      <p:bldP spid="2078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18B3DF02-F275-40D2-9D4F-ADCE3029FF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C0E0BC-CB48-4F29-B3FD-5624AC1E4D00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8195" name="Espace réservé du numéro de diapositive 3">
            <a:extLst>
              <a:ext uri="{FF2B5EF4-FFF2-40B4-BE49-F238E27FC236}">
                <a16:creationId xmlns:a16="http://schemas.microsoft.com/office/drawing/2014/main" id="{EC7F8D0A-38FD-4C3E-9910-16D6892BB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90FDFF-D1E7-40E3-9B52-348F62DA5693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8044861F-3E44-4558-A295-F644CE3E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92113"/>
            <a:ext cx="8424862" cy="1611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</a:rPr>
              <a:t>Règle N°4 : transitions simultanées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Plusieurs transitions simultanément franchissables sont simultanément franchies.</a:t>
            </a: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D45D071B-E633-4327-B88F-3305C6D6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20938"/>
            <a:ext cx="8424863" cy="2381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6600FF"/>
                </a:solidFill>
              </a:rPr>
              <a:t>Règle N°5 : activation et désactivation simultanées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Une étape à la fois activée et désactivée reste active. Cette règle est prévue pour lever toute ambiguïté dans certains cas particuliers qui pourraient arriver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/>
      <p:bldP spid="2089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space réservé de la date 1">
            <a:extLst>
              <a:ext uri="{FF2B5EF4-FFF2-40B4-BE49-F238E27FC236}">
                <a16:creationId xmlns:a16="http://schemas.microsoft.com/office/drawing/2014/main" id="{EAEBAF15-D758-4631-A91C-A61F6F30CE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08D115-67BC-45DE-99F8-A0E7F77A12D5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9219" name="Espace réservé du numéro de diapositive 3">
            <a:extLst>
              <a:ext uri="{FF2B5EF4-FFF2-40B4-BE49-F238E27FC236}">
                <a16:creationId xmlns:a16="http://schemas.microsoft.com/office/drawing/2014/main" id="{5E30C0AD-9D2C-4C49-811A-48CE237AA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4D331-BD3A-4750-96B1-FE3ED3AFF87C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291B708-7571-4FF4-8A95-9D180415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42888"/>
            <a:ext cx="675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tx2"/>
                </a:solidFill>
              </a:rPr>
              <a:t>III. Différentes structures de GRAFCET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D0F6AB4-54FF-42C3-AA60-A292EE66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706438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III.1 Grafcet à séquence unique 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B5EEF6E2-98F8-421F-9CD7-D0214B1E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177925"/>
            <a:ext cx="4319588" cy="1736725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Low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Un grafcet est à séquence unique si chaque étape n’est suivie que par une seule transition.</a:t>
            </a:r>
          </a:p>
        </p:txBody>
      </p:sp>
      <p:sp>
        <p:nvSpPr>
          <p:cNvPr id="209969" name="Text Box 49">
            <a:extLst>
              <a:ext uri="{FF2B5EF4-FFF2-40B4-BE49-F238E27FC236}">
                <a16:creationId xmlns:a16="http://schemas.microsoft.com/office/drawing/2014/main" id="{A9DDF6F3-854A-478E-88B5-2019087D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581525"/>
            <a:ext cx="4464050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Le franchissement de T</a:t>
            </a:r>
            <a:r>
              <a:rPr lang="fr-FR" altLang="fr-FR" sz="2200" baseline="-25000">
                <a:solidFill>
                  <a:srgbClr val="000099"/>
                </a:solidFill>
              </a:rPr>
              <a:t>3</a:t>
            </a:r>
            <a:r>
              <a:rPr lang="fr-FR" altLang="fr-FR" sz="2200">
                <a:solidFill>
                  <a:srgbClr val="000099"/>
                </a:solidFill>
              </a:rPr>
              <a:t> entraine: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</a:t>
            </a:r>
            <a:r>
              <a:rPr lang="fr-FR" altLang="fr-FR" sz="2200">
                <a:solidFill>
                  <a:srgbClr val="000099"/>
                </a:solidFill>
                <a:latin typeface="Times New Roman" panose="02020603050405020304" pitchFamily="18" charset="0"/>
              </a:rPr>
              <a:t>’</a:t>
            </a:r>
            <a:r>
              <a:rPr lang="fr-FR" altLang="fr-FR" sz="2200">
                <a:solidFill>
                  <a:srgbClr val="000099"/>
                </a:solidFill>
              </a:rPr>
              <a:t>activation de l</a:t>
            </a:r>
            <a:r>
              <a:rPr lang="fr-FR" altLang="fr-FR" sz="2200">
                <a:solidFill>
                  <a:srgbClr val="000099"/>
                </a:solidFill>
                <a:latin typeface="Times New Roman" panose="02020603050405020304" pitchFamily="18" charset="0"/>
              </a:rPr>
              <a:t>’é</a:t>
            </a:r>
            <a:r>
              <a:rPr lang="fr-FR" altLang="fr-FR" sz="2200">
                <a:solidFill>
                  <a:srgbClr val="000099"/>
                </a:solidFill>
              </a:rPr>
              <a:t>tape 3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-La d</a:t>
            </a:r>
            <a:r>
              <a:rPr lang="fr-FR" altLang="fr-FR" sz="2200">
                <a:solidFill>
                  <a:srgbClr val="000099"/>
                </a:solidFill>
                <a:latin typeface="Times New Roman" panose="02020603050405020304" pitchFamily="18" charset="0"/>
              </a:rPr>
              <a:t>é</a:t>
            </a:r>
            <a:r>
              <a:rPr lang="fr-FR" altLang="fr-FR" sz="2200">
                <a:solidFill>
                  <a:srgbClr val="000099"/>
                </a:solidFill>
              </a:rPr>
              <a:t>sactivation de  l</a:t>
            </a:r>
            <a:r>
              <a:rPr lang="fr-FR" altLang="fr-FR" sz="2200">
                <a:solidFill>
                  <a:srgbClr val="000099"/>
                </a:solidFill>
                <a:latin typeface="Times New Roman" panose="02020603050405020304" pitchFamily="18" charset="0"/>
              </a:rPr>
              <a:t>’é</a:t>
            </a:r>
            <a:r>
              <a:rPr lang="fr-FR" altLang="fr-FR" sz="2200">
                <a:solidFill>
                  <a:srgbClr val="000099"/>
                </a:solidFill>
              </a:rPr>
              <a:t>tape 2 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88A26577-918F-41AB-81CC-4CFDCBF41D31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1216025"/>
            <a:ext cx="3875088" cy="4568825"/>
            <a:chOff x="2888" y="766"/>
            <a:chExt cx="2441" cy="2878"/>
          </a:xfrm>
        </p:grpSpPr>
        <p:grpSp>
          <p:nvGrpSpPr>
            <p:cNvPr id="9229" name="Group 8">
              <a:extLst>
                <a:ext uri="{FF2B5EF4-FFF2-40B4-BE49-F238E27FC236}">
                  <a16:creationId xmlns:a16="http://schemas.microsoft.com/office/drawing/2014/main" id="{8F14CF9C-588B-428C-AEFF-CE081CA31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1406"/>
              <a:ext cx="341" cy="559"/>
              <a:chOff x="4297" y="2137"/>
              <a:chExt cx="720" cy="1260"/>
            </a:xfrm>
          </p:grpSpPr>
          <p:sp>
            <p:nvSpPr>
              <p:cNvPr id="209929" name="Text Box 9">
                <a:extLst>
                  <a:ext uri="{FF2B5EF4-FFF2-40B4-BE49-F238E27FC236}">
                    <a16:creationId xmlns:a16="http://schemas.microsoft.com/office/drawing/2014/main" id="{A2FB5064-2A25-4338-B0CE-20FD66E91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2137"/>
                <a:ext cx="720" cy="7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1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30" name="Line 10">
                <a:extLst>
                  <a:ext uri="{FF2B5EF4-FFF2-40B4-BE49-F238E27FC236}">
                    <a16:creationId xmlns:a16="http://schemas.microsoft.com/office/drawing/2014/main" id="{078E8B88-5431-4CD4-97C2-636F0B455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2856"/>
                <a:ext cx="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31" name="Line 11">
                <a:extLst>
                  <a:ext uri="{FF2B5EF4-FFF2-40B4-BE49-F238E27FC236}">
                    <a16:creationId xmlns:a16="http://schemas.microsoft.com/office/drawing/2014/main" id="{28EBC2DA-44A1-4894-8E15-7AAD1B9B6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3036"/>
                <a:ext cx="3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9230" name="Group 12">
              <a:extLst>
                <a:ext uri="{FF2B5EF4-FFF2-40B4-BE49-F238E27FC236}">
                  <a16:creationId xmlns:a16="http://schemas.microsoft.com/office/drawing/2014/main" id="{3E54ECD8-9932-4966-914A-4C522FB079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1965"/>
              <a:ext cx="341" cy="560"/>
              <a:chOff x="4297" y="2137"/>
              <a:chExt cx="720" cy="1260"/>
            </a:xfrm>
          </p:grpSpPr>
          <p:sp>
            <p:nvSpPr>
              <p:cNvPr id="209933" name="Text Box 13">
                <a:extLst>
                  <a:ext uri="{FF2B5EF4-FFF2-40B4-BE49-F238E27FC236}">
                    <a16:creationId xmlns:a16="http://schemas.microsoft.com/office/drawing/2014/main" id="{7404FEE2-4BFB-4D79-A4B9-14C883E9D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2137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2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34" name="Line 14">
                <a:extLst>
                  <a:ext uri="{FF2B5EF4-FFF2-40B4-BE49-F238E27FC236}">
                    <a16:creationId xmlns:a16="http://schemas.microsoft.com/office/drawing/2014/main" id="{12ECA5E7-367B-414E-A7E2-66F053B5B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285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35" name="Line 15">
                <a:extLst>
                  <a:ext uri="{FF2B5EF4-FFF2-40B4-BE49-F238E27FC236}">
                    <a16:creationId xmlns:a16="http://schemas.microsoft.com/office/drawing/2014/main" id="{217769AF-BFF2-4EB4-AF01-FAC7D4945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3037"/>
                <a:ext cx="3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9231" name="Group 16">
              <a:extLst>
                <a:ext uri="{FF2B5EF4-FFF2-40B4-BE49-F238E27FC236}">
                  <a16:creationId xmlns:a16="http://schemas.microsoft.com/office/drawing/2014/main" id="{22ADEDE2-3901-45C7-A3C9-F7DFC9E6C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2525"/>
              <a:ext cx="341" cy="559"/>
              <a:chOff x="4297" y="2137"/>
              <a:chExt cx="720" cy="1260"/>
            </a:xfrm>
          </p:grpSpPr>
          <p:sp>
            <p:nvSpPr>
              <p:cNvPr id="209937" name="Text Box 17">
                <a:extLst>
                  <a:ext uri="{FF2B5EF4-FFF2-40B4-BE49-F238E27FC236}">
                    <a16:creationId xmlns:a16="http://schemas.microsoft.com/office/drawing/2014/main" id="{97AA87D9-05D4-4341-9061-607D68314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2137"/>
                <a:ext cx="720" cy="7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3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38" name="Line 18">
                <a:extLst>
                  <a:ext uri="{FF2B5EF4-FFF2-40B4-BE49-F238E27FC236}">
                    <a16:creationId xmlns:a16="http://schemas.microsoft.com/office/drawing/2014/main" id="{801847C4-8ED7-4248-9B64-29DF3AE9B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2856"/>
                <a:ext cx="0" cy="5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39" name="Line 19">
                <a:extLst>
                  <a:ext uri="{FF2B5EF4-FFF2-40B4-BE49-F238E27FC236}">
                    <a16:creationId xmlns:a16="http://schemas.microsoft.com/office/drawing/2014/main" id="{7C1F9E65-0421-4ACE-AF57-8BF772EF3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3036"/>
                <a:ext cx="3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9232" name="Group 20">
              <a:extLst>
                <a:ext uri="{FF2B5EF4-FFF2-40B4-BE49-F238E27FC236}">
                  <a16:creationId xmlns:a16="http://schemas.microsoft.com/office/drawing/2014/main" id="{93A61ACC-0768-4F8A-A3F0-974541904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" y="3084"/>
              <a:ext cx="341" cy="560"/>
              <a:chOff x="4297" y="2137"/>
              <a:chExt cx="720" cy="1260"/>
            </a:xfrm>
          </p:grpSpPr>
          <p:sp>
            <p:nvSpPr>
              <p:cNvPr id="209941" name="Text Box 21">
                <a:extLst>
                  <a:ext uri="{FF2B5EF4-FFF2-40B4-BE49-F238E27FC236}">
                    <a16:creationId xmlns:a16="http://schemas.microsoft.com/office/drawing/2014/main" id="{B4E146C6-32CC-4D99-A68E-104951FB8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7" y="2137"/>
                <a:ext cx="72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4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42" name="Line 22">
                <a:extLst>
                  <a:ext uri="{FF2B5EF4-FFF2-40B4-BE49-F238E27FC236}">
                    <a16:creationId xmlns:a16="http://schemas.microsoft.com/office/drawing/2014/main" id="{2C4B5A89-F7DF-4CB0-AA1B-945B478CC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285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09943" name="Line 23">
                <a:extLst>
                  <a:ext uri="{FF2B5EF4-FFF2-40B4-BE49-F238E27FC236}">
                    <a16:creationId xmlns:a16="http://schemas.microsoft.com/office/drawing/2014/main" id="{0766E806-8C29-46E1-8E27-8C2DEEB0E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3037"/>
                <a:ext cx="3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09944" name="Rectangle 24">
              <a:extLst>
                <a:ext uri="{FF2B5EF4-FFF2-40B4-BE49-F238E27FC236}">
                  <a16:creationId xmlns:a16="http://schemas.microsoft.com/office/drawing/2014/main" id="{D97F178B-426A-48B8-AD65-A89F7F63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926"/>
              <a:ext cx="341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45" name="Text Box 25">
              <a:extLst>
                <a:ext uri="{FF2B5EF4-FFF2-40B4-BE49-F238E27FC236}">
                  <a16:creationId xmlns:a16="http://schemas.microsoft.com/office/drawing/2014/main" id="{C3017415-86E5-4F1B-8D83-8B3C22CD4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1006"/>
              <a:ext cx="170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0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46" name="Line 26">
              <a:extLst>
                <a:ext uri="{FF2B5EF4-FFF2-40B4-BE49-F238E27FC236}">
                  <a16:creationId xmlns:a16="http://schemas.microsoft.com/office/drawing/2014/main" id="{7980A165-6AFC-46F9-B3A5-85A3D648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1246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47" name="Line 27">
              <a:extLst>
                <a:ext uri="{FF2B5EF4-FFF2-40B4-BE49-F238E27FC236}">
                  <a16:creationId xmlns:a16="http://schemas.microsoft.com/office/drawing/2014/main" id="{E0BED705-3630-4DE9-AF36-CD3BD3857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1" y="1325"/>
              <a:ext cx="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48" name="Line 28">
              <a:extLst>
                <a:ext uri="{FF2B5EF4-FFF2-40B4-BE49-F238E27FC236}">
                  <a16:creationId xmlns:a16="http://schemas.microsoft.com/office/drawing/2014/main" id="{A28EE219-1B80-48AE-A09F-285478D3F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3644"/>
              <a:ext cx="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49" name="Line 29">
              <a:extLst>
                <a:ext uri="{FF2B5EF4-FFF2-40B4-BE49-F238E27FC236}">
                  <a16:creationId xmlns:a16="http://schemas.microsoft.com/office/drawing/2014/main" id="{EA8C7B47-C9E2-4AEE-B6D0-1AABCCFCC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1" y="766"/>
              <a:ext cx="0" cy="28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0" name="Line 30">
              <a:extLst>
                <a:ext uri="{FF2B5EF4-FFF2-40B4-BE49-F238E27FC236}">
                  <a16:creationId xmlns:a16="http://schemas.microsoft.com/office/drawing/2014/main" id="{49CC31C7-DAF8-4F2D-A68A-30A832140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766"/>
              <a:ext cx="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1" name="Line 31">
              <a:extLst>
                <a:ext uri="{FF2B5EF4-FFF2-40B4-BE49-F238E27FC236}">
                  <a16:creationId xmlns:a16="http://schemas.microsoft.com/office/drawing/2014/main" id="{1CA4D1C7-C469-4063-9A1C-32297092A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766"/>
              <a:ext cx="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2" name="Line 32">
              <a:extLst>
                <a:ext uri="{FF2B5EF4-FFF2-40B4-BE49-F238E27FC236}">
                  <a16:creationId xmlns:a16="http://schemas.microsoft.com/office/drawing/2014/main" id="{F6BC966E-433F-4F99-A863-D84AAC492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6" y="2045"/>
              <a:ext cx="85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3" name="Line 33">
              <a:extLst>
                <a:ext uri="{FF2B5EF4-FFF2-40B4-BE49-F238E27FC236}">
                  <a16:creationId xmlns:a16="http://schemas.microsoft.com/office/drawing/2014/main" id="{677E60C7-A716-4916-9EA2-DC724796D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045"/>
              <a:ext cx="85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4" name="Text Box 34">
              <a:extLst>
                <a:ext uri="{FF2B5EF4-FFF2-40B4-BE49-F238E27FC236}">
                  <a16:creationId xmlns:a16="http://schemas.microsoft.com/office/drawing/2014/main" id="{78BABB4A-E462-4BE8-912B-C0515B009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406"/>
              <a:ext cx="652" cy="2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5" name="Line 35">
              <a:extLst>
                <a:ext uri="{FF2B5EF4-FFF2-40B4-BE49-F238E27FC236}">
                  <a16:creationId xmlns:a16="http://schemas.microsoft.com/office/drawing/2014/main" id="{8B3D0E90-DBF9-4FA8-84C5-28C3831E0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566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6" name="Text Box 36">
              <a:extLst>
                <a:ext uri="{FF2B5EF4-FFF2-40B4-BE49-F238E27FC236}">
                  <a16:creationId xmlns:a16="http://schemas.microsoft.com/office/drawing/2014/main" id="{1E0A0769-B5CC-495F-A84B-50589D2B5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965"/>
              <a:ext cx="652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B</a:t>
              </a:r>
            </a:p>
            <a:p>
              <a:pPr eaLnBrk="1" hangingPunct="1">
                <a:defRPr/>
              </a:pP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7" name="Line 37">
              <a:extLst>
                <a:ext uri="{FF2B5EF4-FFF2-40B4-BE49-F238E27FC236}">
                  <a16:creationId xmlns:a16="http://schemas.microsoft.com/office/drawing/2014/main" id="{5E4EA312-ACA1-4514-90CF-7988D8C45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2125"/>
              <a:ext cx="2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8" name="Line 38">
              <a:extLst>
                <a:ext uri="{FF2B5EF4-FFF2-40B4-BE49-F238E27FC236}">
                  <a16:creationId xmlns:a16="http://schemas.microsoft.com/office/drawing/2014/main" id="{0D3A5820-CBDD-4F6B-84DD-FCCC1FFE4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3244"/>
              <a:ext cx="2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59" name="Text Box 39">
              <a:extLst>
                <a:ext uri="{FF2B5EF4-FFF2-40B4-BE49-F238E27FC236}">
                  <a16:creationId xmlns:a16="http://schemas.microsoft.com/office/drawing/2014/main" id="{E9BAEFB4-631A-4ED4-97E9-682010FD0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3084"/>
              <a:ext cx="691" cy="2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D</a:t>
              </a:r>
            </a:p>
            <a:p>
              <a:pPr eaLnBrk="1" hangingPunct="1">
                <a:defRPr/>
              </a:pP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0" name="Text Box 40">
              <a:extLst>
                <a:ext uri="{FF2B5EF4-FFF2-40B4-BE49-F238E27FC236}">
                  <a16:creationId xmlns:a16="http://schemas.microsoft.com/office/drawing/2014/main" id="{4060C097-C189-478E-8CBE-2F1666F88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917"/>
              <a:ext cx="59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Liaison orientée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1" name="Text Box 41">
              <a:extLst>
                <a:ext uri="{FF2B5EF4-FFF2-40B4-BE49-F238E27FC236}">
                  <a16:creationId xmlns:a16="http://schemas.microsoft.com/office/drawing/2014/main" id="{64301821-702E-405B-9E9C-F3A81E398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006"/>
              <a:ext cx="907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Étape initiale 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2" name="Text Box 42">
              <a:extLst>
                <a:ext uri="{FF2B5EF4-FFF2-40B4-BE49-F238E27FC236}">
                  <a16:creationId xmlns:a16="http://schemas.microsoft.com/office/drawing/2014/main" id="{994798AF-24FC-47FC-BC0E-578B52CD5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885"/>
              <a:ext cx="425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3" name="Text Box 43">
              <a:extLst>
                <a:ext uri="{FF2B5EF4-FFF2-40B4-BE49-F238E27FC236}">
                  <a16:creationId xmlns:a16="http://schemas.microsoft.com/office/drawing/2014/main" id="{C1C647A8-928A-42CF-8097-D3A95453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7" y="2810"/>
              <a:ext cx="85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t / X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3</a:t>
              </a:r>
              <a:r>
                <a:rPr lang="fr-FR" sz="1600">
                  <a:latin typeface="Times New Roman" pitchFamily="18" charset="0"/>
                  <a:cs typeface="Arial" charset="0"/>
                </a:rPr>
                <a:t> / 20s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4" name="Text Box 44">
              <a:extLst>
                <a:ext uri="{FF2B5EF4-FFF2-40B4-BE49-F238E27FC236}">
                  <a16:creationId xmlns:a16="http://schemas.microsoft.com/office/drawing/2014/main" id="{60DED8F1-CB4B-490D-B347-827686443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244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R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1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5" name="Text Box 45">
              <a:extLst>
                <a:ext uri="{FF2B5EF4-FFF2-40B4-BE49-F238E27FC236}">
                  <a16:creationId xmlns:a16="http://schemas.microsoft.com/office/drawing/2014/main" id="{212EE359-609F-4512-A59C-705C4FBF5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693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R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2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6" name="Text Box 46">
              <a:extLst>
                <a:ext uri="{FF2B5EF4-FFF2-40B4-BE49-F238E27FC236}">
                  <a16:creationId xmlns:a16="http://schemas.microsoft.com/office/drawing/2014/main" id="{5AE6A9E6-0A5C-4D24-9F75-1AE2A9D6D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285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R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3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67" name="Text Box 47">
              <a:extLst>
                <a:ext uri="{FF2B5EF4-FFF2-40B4-BE49-F238E27FC236}">
                  <a16:creationId xmlns:a16="http://schemas.microsoft.com/office/drawing/2014/main" id="{8E1EDE86-5790-4EAF-A2E2-7C3DDE606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404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R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4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70" name="Text Box 50">
              <a:extLst>
                <a:ext uri="{FF2B5EF4-FFF2-40B4-BE49-F238E27FC236}">
                  <a16:creationId xmlns:a16="http://schemas.microsoft.com/office/drawing/2014/main" id="{EB3AED4C-1F12-486E-9167-ACCFD08E2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3404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T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5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71" name="Text Box 51">
              <a:extLst>
                <a:ext uri="{FF2B5EF4-FFF2-40B4-BE49-F238E27FC236}">
                  <a16:creationId xmlns:a16="http://schemas.microsoft.com/office/drawing/2014/main" id="{741E3C9F-D41B-4CCD-B468-9EDDCAA6B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2845"/>
              <a:ext cx="25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T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4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72" name="Text Box 52">
              <a:extLst>
                <a:ext uri="{FF2B5EF4-FFF2-40B4-BE49-F238E27FC236}">
                  <a16:creationId xmlns:a16="http://schemas.microsoft.com/office/drawing/2014/main" id="{51E30B38-39A1-4C71-BDF2-028526C72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2285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T</a:t>
              </a:r>
              <a:r>
                <a:rPr lang="fr-FR" sz="1600" baseline="-25000">
                  <a:solidFill>
                    <a:srgbClr val="FF0000"/>
                  </a:solidFill>
                  <a:latin typeface="Times New Roman" pitchFamily="18" charset="0"/>
                  <a:cs typeface="Arial" charset="0"/>
                </a:rPr>
                <a:t>3</a:t>
              </a:r>
              <a:endParaRPr lang="fr-FR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73" name="Text Box 53">
              <a:extLst>
                <a:ext uri="{FF2B5EF4-FFF2-40B4-BE49-F238E27FC236}">
                  <a16:creationId xmlns:a16="http://schemas.microsoft.com/office/drawing/2014/main" id="{9DE5E50A-56D9-49B8-AA7F-956C7DF30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725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T</a:t>
              </a:r>
              <a:r>
                <a:rPr lang="fr-FR" sz="1600" baseline="-25000">
                  <a:latin typeface="Times New Roman" pitchFamily="18" charset="0"/>
                  <a:cs typeface="Arial" charset="0"/>
                </a:rPr>
                <a:t>2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09974" name="Text Box 54">
              <a:extLst>
                <a:ext uri="{FF2B5EF4-FFF2-40B4-BE49-F238E27FC236}">
                  <a16:creationId xmlns:a16="http://schemas.microsoft.com/office/drawing/2014/main" id="{D1AE51F3-7DDF-4FEA-991F-2B4A7DE66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230"/>
              <a:ext cx="255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400">
                  <a:latin typeface="Times New Roman" pitchFamily="18" charset="0"/>
                  <a:cs typeface="Arial" charset="0"/>
                </a:rPr>
                <a:t>T</a:t>
              </a:r>
              <a:r>
                <a:rPr lang="fr-FR" sz="1400" baseline="-25000">
                  <a:latin typeface="Times New Roman" pitchFamily="18" charset="0"/>
                  <a:cs typeface="Arial" charset="0"/>
                </a:rPr>
                <a:t>1</a:t>
              </a:r>
              <a:endParaRPr lang="fr-F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09975" name="Text Box 55">
            <a:extLst>
              <a:ext uri="{FF2B5EF4-FFF2-40B4-BE49-F238E27FC236}">
                <a16:creationId xmlns:a16="http://schemas.microsoft.com/office/drawing/2014/main" id="{2CCF5D50-4812-4A67-BA2D-6FF4151E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70225"/>
            <a:ext cx="3455988" cy="1222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T</a:t>
            </a:r>
            <a:r>
              <a:rPr lang="fr-FR" altLang="fr-FR" sz="2200" baseline="-25000">
                <a:solidFill>
                  <a:srgbClr val="000099"/>
                </a:solidFill>
              </a:rPr>
              <a:t>3</a:t>
            </a:r>
            <a:r>
              <a:rPr lang="fr-FR" altLang="fr-FR" sz="2200">
                <a:solidFill>
                  <a:srgbClr val="000099"/>
                </a:solidFill>
              </a:rPr>
              <a:t> franchie si: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</a:t>
            </a:r>
            <a:r>
              <a:rPr lang="fr-FR" altLang="fr-FR" sz="2200">
                <a:solidFill>
                  <a:srgbClr val="000099"/>
                </a:solidFill>
                <a:latin typeface="Times New Roman" panose="02020603050405020304" pitchFamily="18" charset="0"/>
              </a:rPr>
              <a:t>’é</a:t>
            </a:r>
            <a:r>
              <a:rPr lang="fr-FR" altLang="fr-FR" sz="2200">
                <a:solidFill>
                  <a:srgbClr val="000099"/>
                </a:solidFill>
              </a:rPr>
              <a:t>tape 2 (active) et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R</a:t>
            </a:r>
            <a:r>
              <a:rPr lang="fr-FR" altLang="fr-FR" sz="2200" baseline="-25000">
                <a:solidFill>
                  <a:srgbClr val="000099"/>
                </a:solidFill>
              </a:rPr>
              <a:t>3</a:t>
            </a:r>
            <a:r>
              <a:rPr lang="fr-FR" altLang="fr-FR" sz="2200">
                <a:solidFill>
                  <a:srgbClr val="000099"/>
                </a:solidFill>
              </a:rPr>
              <a:t> vraie (R</a:t>
            </a:r>
            <a:r>
              <a:rPr lang="fr-FR" altLang="fr-FR" sz="2200" baseline="-25000">
                <a:solidFill>
                  <a:srgbClr val="000099"/>
                </a:solidFill>
              </a:rPr>
              <a:t>3</a:t>
            </a:r>
            <a:r>
              <a:rPr lang="fr-FR" altLang="fr-FR" sz="2200">
                <a:solidFill>
                  <a:srgbClr val="000099"/>
                </a:solidFill>
              </a:rPr>
              <a:t>=1)</a:t>
            </a:r>
          </a:p>
        </p:txBody>
      </p:sp>
      <p:sp>
        <p:nvSpPr>
          <p:cNvPr id="209977" name="Line 57">
            <a:extLst>
              <a:ext uri="{FF2B5EF4-FFF2-40B4-BE49-F238E27FC236}">
                <a16:creationId xmlns:a16="http://schemas.microsoft.com/office/drawing/2014/main" id="{0272C17E-9EEC-4019-9997-7238C2AB5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1247775"/>
            <a:ext cx="0" cy="4679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9978" name="Text Box 58">
            <a:extLst>
              <a:ext uri="{FF2B5EF4-FFF2-40B4-BE49-F238E27FC236}">
                <a16:creationId xmlns:a16="http://schemas.microsoft.com/office/drawing/2014/main" id="{8DFBD76C-0734-4245-B29B-DA7249099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25838"/>
            <a:ext cx="3463925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400"/>
              <a:t>?</a:t>
            </a:r>
          </a:p>
        </p:txBody>
      </p:sp>
      <p:sp>
        <p:nvSpPr>
          <p:cNvPr id="209979" name="Text Box 59">
            <a:extLst>
              <a:ext uri="{FF2B5EF4-FFF2-40B4-BE49-F238E27FC236}">
                <a16:creationId xmlns:a16="http://schemas.microsoft.com/office/drawing/2014/main" id="{0CD2C8A7-4C48-43AB-B78F-B935F685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72063"/>
            <a:ext cx="4464050" cy="823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8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500"/>
                                        <p:tgtEl>
                                          <p:spTgt spid="209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500"/>
                                        <p:tgtEl>
                                          <p:spTgt spid="209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nimBg="1"/>
      <p:bldP spid="209969" grpId="0" animBg="1"/>
      <p:bldP spid="209975" grpId="0" animBg="1"/>
      <p:bldP spid="209978" grpId="0" animBg="1"/>
      <p:bldP spid="209978" grpId="1" animBg="1"/>
      <p:bldP spid="209979" grpId="0" animBg="1"/>
      <p:bldP spid="20997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e la date 1">
            <a:extLst>
              <a:ext uri="{FF2B5EF4-FFF2-40B4-BE49-F238E27FC236}">
                <a16:creationId xmlns:a16="http://schemas.microsoft.com/office/drawing/2014/main" id="{37354213-E093-4C28-AE85-E689CFD261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673B6D-EE59-4734-A5AF-56735ABF0B21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0243" name="Espace réservé du numéro de diapositive 3">
            <a:extLst>
              <a:ext uri="{FF2B5EF4-FFF2-40B4-BE49-F238E27FC236}">
                <a16:creationId xmlns:a16="http://schemas.microsoft.com/office/drawing/2014/main" id="{304CFC89-D3AE-4F6E-AE1C-499B2C4E34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974D6-3B57-496F-824E-326D6971409B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7B92509-A566-4E6D-A503-D9580FE1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404813"/>
            <a:ext cx="693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III.2 Grafcet à structure alternative (Aiguillage) 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5BF285EE-22F9-469E-96A4-24F1D8A6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47750"/>
            <a:ext cx="4176713" cy="140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l’étape 2 est activée si: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l’étape 1 est active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- Et la réceptivité a est vraie</a:t>
            </a:r>
          </a:p>
        </p:txBody>
      </p:sp>
      <p:sp>
        <p:nvSpPr>
          <p:cNvPr id="210997" name="Line 53">
            <a:extLst>
              <a:ext uri="{FF2B5EF4-FFF2-40B4-BE49-F238E27FC236}">
                <a16:creationId xmlns:a16="http://schemas.microsoft.com/office/drawing/2014/main" id="{0E1EBCF2-87FF-4A52-BDE3-255AD5C23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100" y="1247775"/>
            <a:ext cx="0" cy="4679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2" name="Group 93">
            <a:extLst>
              <a:ext uri="{FF2B5EF4-FFF2-40B4-BE49-F238E27FC236}">
                <a16:creationId xmlns:a16="http://schemas.microsoft.com/office/drawing/2014/main" id="{B8FE9CB2-2B11-4168-802F-EA334AB85DBA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1547813"/>
            <a:ext cx="4130675" cy="3968750"/>
            <a:chOff x="3094" y="975"/>
            <a:chExt cx="2602" cy="2500"/>
          </a:xfrm>
        </p:grpSpPr>
        <p:sp>
          <p:nvSpPr>
            <p:cNvPr id="210999" name="Rectangle 55">
              <a:extLst>
                <a:ext uri="{FF2B5EF4-FFF2-40B4-BE49-F238E27FC236}">
                  <a16:creationId xmlns:a16="http://schemas.microsoft.com/office/drawing/2014/main" id="{8C1ED16E-F317-4002-920E-2AAE35D53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1098"/>
              <a:ext cx="352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0" name="Text Box 56">
              <a:extLst>
                <a:ext uri="{FF2B5EF4-FFF2-40B4-BE49-F238E27FC236}">
                  <a16:creationId xmlns:a16="http://schemas.microsoft.com/office/drawing/2014/main" id="{ADEEC234-9459-4D1A-8F98-7072A2A3D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160"/>
              <a:ext cx="251" cy="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1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1" name="Line 57">
              <a:extLst>
                <a:ext uri="{FF2B5EF4-FFF2-40B4-BE49-F238E27FC236}">
                  <a16:creationId xmlns:a16="http://schemas.microsoft.com/office/drawing/2014/main" id="{31B535FB-7D97-4E26-B56E-F2B9D7C93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405"/>
              <a:ext cx="0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2" name="Line 58">
              <a:extLst>
                <a:ext uri="{FF2B5EF4-FFF2-40B4-BE49-F238E27FC236}">
                  <a16:creationId xmlns:a16="http://schemas.microsoft.com/office/drawing/2014/main" id="{2E4FC34E-B640-4C8C-9164-32429C344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8" y="1763"/>
              <a:ext cx="15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3" name="Line 59">
              <a:extLst>
                <a:ext uri="{FF2B5EF4-FFF2-40B4-BE49-F238E27FC236}">
                  <a16:creationId xmlns:a16="http://schemas.microsoft.com/office/drawing/2014/main" id="{0459BFF5-2623-4B71-9484-7F9B4D44D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763"/>
              <a:ext cx="0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4" name="Line 60">
              <a:extLst>
                <a:ext uri="{FF2B5EF4-FFF2-40B4-BE49-F238E27FC236}">
                  <a16:creationId xmlns:a16="http://schemas.microsoft.com/office/drawing/2014/main" id="{EDD513A0-2148-46A5-B85A-E9A165DEA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886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5" name="Line 61">
              <a:extLst>
                <a:ext uri="{FF2B5EF4-FFF2-40B4-BE49-F238E27FC236}">
                  <a16:creationId xmlns:a16="http://schemas.microsoft.com/office/drawing/2014/main" id="{AFF18DA7-E008-409B-A01B-15792C154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886"/>
              <a:ext cx="0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6" name="Rectangle 62">
              <a:extLst>
                <a:ext uri="{FF2B5EF4-FFF2-40B4-BE49-F238E27FC236}">
                  <a16:creationId xmlns:a16="http://schemas.microsoft.com/office/drawing/2014/main" id="{01040F5F-4ABB-43AA-9AF0-08D39772D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2009"/>
              <a:ext cx="30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7" name="Line 63">
              <a:extLst>
                <a:ext uri="{FF2B5EF4-FFF2-40B4-BE49-F238E27FC236}">
                  <a16:creationId xmlns:a16="http://schemas.microsoft.com/office/drawing/2014/main" id="{174339F5-E0AE-460B-BCB9-9CBDAB0E3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2257"/>
              <a:ext cx="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8" name="Line 64">
              <a:extLst>
                <a:ext uri="{FF2B5EF4-FFF2-40B4-BE49-F238E27FC236}">
                  <a16:creationId xmlns:a16="http://schemas.microsoft.com/office/drawing/2014/main" id="{F132DF6B-772A-492D-AA8A-E225D771F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318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09" name="Line 65">
              <a:extLst>
                <a:ext uri="{FF2B5EF4-FFF2-40B4-BE49-F238E27FC236}">
                  <a16:creationId xmlns:a16="http://schemas.microsoft.com/office/drawing/2014/main" id="{42EF6E31-9A79-4F6B-9436-9DCB48F78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3"/>
              <a:ext cx="1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1" name="Line 67">
              <a:extLst>
                <a:ext uri="{FF2B5EF4-FFF2-40B4-BE49-F238E27FC236}">
                  <a16:creationId xmlns:a16="http://schemas.microsoft.com/office/drawing/2014/main" id="{80E8DA58-418C-4CD8-B417-9251DA179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1763"/>
              <a:ext cx="0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2" name="Line 68">
              <a:extLst>
                <a:ext uri="{FF2B5EF4-FFF2-40B4-BE49-F238E27FC236}">
                  <a16:creationId xmlns:a16="http://schemas.microsoft.com/office/drawing/2014/main" id="{BA203C28-1861-4E10-B568-328AB170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1886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3" name="Line 69">
              <a:extLst>
                <a:ext uri="{FF2B5EF4-FFF2-40B4-BE49-F238E27FC236}">
                  <a16:creationId xmlns:a16="http://schemas.microsoft.com/office/drawing/2014/main" id="{A9EE3C2A-9D3D-4FF9-B30D-32F2BD98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1886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4" name="Rectangle 70">
              <a:extLst>
                <a:ext uri="{FF2B5EF4-FFF2-40B4-BE49-F238E27FC236}">
                  <a16:creationId xmlns:a16="http://schemas.microsoft.com/office/drawing/2014/main" id="{4181CCA9-924D-4DC8-936C-2B49C5D9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010"/>
              <a:ext cx="30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5" name="Line 71">
              <a:extLst>
                <a:ext uri="{FF2B5EF4-FFF2-40B4-BE49-F238E27FC236}">
                  <a16:creationId xmlns:a16="http://schemas.microsoft.com/office/drawing/2014/main" id="{D2D5E483-6721-45B7-ACE6-F43CA2BE6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2257"/>
              <a:ext cx="0" cy="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6" name="Line 72">
              <a:extLst>
                <a:ext uri="{FF2B5EF4-FFF2-40B4-BE49-F238E27FC236}">
                  <a16:creationId xmlns:a16="http://schemas.microsoft.com/office/drawing/2014/main" id="{1DA304FE-4E67-4749-BC86-920EC1EE9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7" y="2318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7" name="Text Box 73">
              <a:extLst>
                <a:ext uri="{FF2B5EF4-FFF2-40B4-BE49-F238E27FC236}">
                  <a16:creationId xmlns:a16="http://schemas.microsoft.com/office/drawing/2014/main" id="{ED2DE3E8-86E2-42C0-B593-C4DDD634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2" y="1947"/>
              <a:ext cx="697" cy="3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du vérin 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8" name="Line 74">
              <a:extLst>
                <a:ext uri="{FF2B5EF4-FFF2-40B4-BE49-F238E27FC236}">
                  <a16:creationId xmlns:a16="http://schemas.microsoft.com/office/drawing/2014/main" id="{88BCC3F3-FDC3-4930-BBDC-9EAB41D7D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133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19" name="Text Box 75">
              <a:extLst>
                <a:ext uri="{FF2B5EF4-FFF2-40B4-BE49-F238E27FC236}">
                  <a16:creationId xmlns:a16="http://schemas.microsoft.com/office/drawing/2014/main" id="{689F0FB4-87AE-4815-9510-D19BFC861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" y="1933"/>
              <a:ext cx="648" cy="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du vérin B</a:t>
              </a:r>
            </a:p>
            <a:p>
              <a:pPr eaLnBrk="1" hangingPunct="1">
                <a:defRPr/>
              </a:pP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0" name="Line 76">
              <a:extLst>
                <a:ext uri="{FF2B5EF4-FFF2-40B4-BE49-F238E27FC236}">
                  <a16:creationId xmlns:a16="http://schemas.microsoft.com/office/drawing/2014/main" id="{B842E75D-01F3-49B7-AECD-A04C4A6AE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2133"/>
              <a:ext cx="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1" name="Line 77">
              <a:extLst>
                <a:ext uri="{FF2B5EF4-FFF2-40B4-BE49-F238E27FC236}">
                  <a16:creationId xmlns:a16="http://schemas.microsoft.com/office/drawing/2014/main" id="{BAC928E1-8437-46BA-B08E-155BED621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" y="2533"/>
              <a:ext cx="0" cy="4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2" name="Text Box 78">
              <a:extLst>
                <a:ext uri="{FF2B5EF4-FFF2-40B4-BE49-F238E27FC236}">
                  <a16:creationId xmlns:a16="http://schemas.microsoft.com/office/drawing/2014/main" id="{FD894376-4041-442F-A0BD-25C86C570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3018"/>
              <a:ext cx="30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4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3" name="Line 79">
              <a:extLst>
                <a:ext uri="{FF2B5EF4-FFF2-40B4-BE49-F238E27FC236}">
                  <a16:creationId xmlns:a16="http://schemas.microsoft.com/office/drawing/2014/main" id="{37E6039A-6017-4646-86AC-9E45CBFDE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" y="3265"/>
              <a:ext cx="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4" name="Line 80">
              <a:extLst>
                <a:ext uri="{FF2B5EF4-FFF2-40B4-BE49-F238E27FC236}">
                  <a16:creationId xmlns:a16="http://schemas.microsoft.com/office/drawing/2014/main" id="{9BF2C512-2D5F-4799-B56D-2483B4286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" y="3327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5" name="Text Box 81">
              <a:extLst>
                <a:ext uri="{FF2B5EF4-FFF2-40B4-BE49-F238E27FC236}">
                  <a16:creationId xmlns:a16="http://schemas.microsoft.com/office/drawing/2014/main" id="{ECCAEEF0-3D0D-4ABB-B121-4007E648C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2009"/>
              <a:ext cx="20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2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6" name="Text Box 82">
              <a:extLst>
                <a:ext uri="{FF2B5EF4-FFF2-40B4-BE49-F238E27FC236}">
                  <a16:creationId xmlns:a16="http://schemas.microsoft.com/office/drawing/2014/main" id="{EC64A0ED-C504-425C-BE75-6B3A9FB25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7" y="2009"/>
              <a:ext cx="201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3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7" name="Text Box 83">
              <a:extLst>
                <a:ext uri="{FF2B5EF4-FFF2-40B4-BE49-F238E27FC236}">
                  <a16:creationId xmlns:a16="http://schemas.microsoft.com/office/drawing/2014/main" id="{D3352673-3DBF-486A-A07E-8CAB7D4A3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1726"/>
              <a:ext cx="2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8" name="Text Box 84">
              <a:extLst>
                <a:ext uri="{FF2B5EF4-FFF2-40B4-BE49-F238E27FC236}">
                  <a16:creationId xmlns:a16="http://schemas.microsoft.com/office/drawing/2014/main" id="{9D31A3ED-511C-4C0F-B3E3-7717946F2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726"/>
              <a:ext cx="200" cy="2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c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29" name="Text Box 85">
              <a:extLst>
                <a:ext uri="{FF2B5EF4-FFF2-40B4-BE49-F238E27FC236}">
                  <a16:creationId xmlns:a16="http://schemas.microsoft.com/office/drawing/2014/main" id="{BC80BC7C-7AA1-43BC-81CA-0ACAE460A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2257"/>
              <a:ext cx="20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b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0" name="Text Box 86">
              <a:extLst>
                <a:ext uri="{FF2B5EF4-FFF2-40B4-BE49-F238E27FC236}">
                  <a16:creationId xmlns:a16="http://schemas.microsoft.com/office/drawing/2014/main" id="{55EF45C4-B27A-414F-9CED-9B8471049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257"/>
              <a:ext cx="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d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1" name="Text Box 87">
              <a:extLst>
                <a:ext uri="{FF2B5EF4-FFF2-40B4-BE49-F238E27FC236}">
                  <a16:creationId xmlns:a16="http://schemas.microsoft.com/office/drawing/2014/main" id="{A25B3E97-1E57-4DE1-B412-CAE056F59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3265"/>
              <a:ext cx="190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e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2" name="Text Box 88">
              <a:extLst>
                <a:ext uri="{FF2B5EF4-FFF2-40B4-BE49-F238E27FC236}">
                  <a16:creationId xmlns:a16="http://schemas.microsoft.com/office/drawing/2014/main" id="{9ABE8333-631D-4A13-95A4-B8BDAD977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3018"/>
              <a:ext cx="1092" cy="2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du vérin C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3" name="Line 89">
              <a:extLst>
                <a:ext uri="{FF2B5EF4-FFF2-40B4-BE49-F238E27FC236}">
                  <a16:creationId xmlns:a16="http://schemas.microsoft.com/office/drawing/2014/main" id="{8E53DA2B-784F-4DFE-A51F-484C33A3B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142"/>
              <a:ext cx="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4" name="Text Box 90">
              <a:extLst>
                <a:ext uri="{FF2B5EF4-FFF2-40B4-BE49-F238E27FC236}">
                  <a16:creationId xmlns:a16="http://schemas.microsoft.com/office/drawing/2014/main" id="{82414D45-E5FB-428F-B54D-65163A451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508"/>
              <a:ext cx="122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Divergence en OU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5" name="Text Box 91">
              <a:extLst>
                <a:ext uri="{FF2B5EF4-FFF2-40B4-BE49-F238E27FC236}">
                  <a16:creationId xmlns:a16="http://schemas.microsoft.com/office/drawing/2014/main" id="{7E2DA13B-E24D-476E-B16D-642185613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531"/>
              <a:ext cx="1224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Convergence en OU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1036" name="Line 92">
              <a:extLst>
                <a:ext uri="{FF2B5EF4-FFF2-40B4-BE49-F238E27FC236}">
                  <a16:creationId xmlns:a16="http://schemas.microsoft.com/office/drawing/2014/main" id="{43CF4F58-D039-45A5-8794-25187B87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8" y="975"/>
              <a:ext cx="0" cy="1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11038" name="Rectangle 94">
            <a:extLst>
              <a:ext uri="{FF2B5EF4-FFF2-40B4-BE49-F238E27FC236}">
                <a16:creationId xmlns:a16="http://schemas.microsoft.com/office/drawing/2014/main" id="{2A01F54C-6FF3-4414-9935-D084B571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847975"/>
            <a:ext cx="4176712" cy="140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Si l’étape 2 est active et la réceptivité b est vrai alors: l’étape 4 est activée</a:t>
            </a:r>
          </a:p>
        </p:txBody>
      </p:sp>
      <p:sp>
        <p:nvSpPr>
          <p:cNvPr id="211039" name="Rectangle 95">
            <a:extLst>
              <a:ext uri="{FF2B5EF4-FFF2-40B4-BE49-F238E27FC236}">
                <a16:creationId xmlns:a16="http://schemas.microsoft.com/office/drawing/2014/main" id="{7E9727B0-8EA5-4A06-977A-827B668C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6763"/>
            <a:ext cx="4176713" cy="140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Même processus de fonctionnement pour la séquence </a:t>
            </a:r>
            <a:r>
              <a:rPr lang="fr-FR" altLang="fr-FR" sz="2200">
                <a:solidFill>
                  <a:srgbClr val="000099"/>
                </a:solidFill>
                <a:sym typeface="Symbol" panose="05050102010706020507" pitchFamily="18" charset="2"/>
              </a:rPr>
              <a:t></a:t>
            </a:r>
            <a:r>
              <a:rPr lang="fr-FR" altLang="fr-FR" sz="2200">
                <a:solidFill>
                  <a:srgbClr val="000099"/>
                </a:solidFill>
              </a:rPr>
              <a:t>1, 3, 4</a:t>
            </a:r>
            <a:r>
              <a:rPr lang="fr-FR" altLang="fr-FR" sz="2200">
                <a:solidFill>
                  <a:srgbClr val="000099"/>
                </a:solidFill>
                <a:sym typeface="Symbol" panose="05050102010706020507" pitchFamily="18" charset="2"/>
              </a:rPr>
              <a:t></a:t>
            </a:r>
            <a:r>
              <a:rPr lang="fr-FR" altLang="fr-FR" sz="220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11040" name="Text Box 96">
            <a:extLst>
              <a:ext uri="{FF2B5EF4-FFF2-40B4-BE49-F238E27FC236}">
                <a16:creationId xmlns:a16="http://schemas.microsoft.com/office/drawing/2014/main" id="{F1FA1C24-E174-4162-B0F9-E2DAE8CB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20838"/>
            <a:ext cx="4176713" cy="823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800"/>
              <a:t>?</a:t>
            </a:r>
          </a:p>
        </p:txBody>
      </p:sp>
      <p:sp>
        <p:nvSpPr>
          <p:cNvPr id="211041" name="Text Box 97">
            <a:extLst>
              <a:ext uri="{FF2B5EF4-FFF2-40B4-BE49-F238E27FC236}">
                <a16:creationId xmlns:a16="http://schemas.microsoft.com/office/drawing/2014/main" id="{F10138F2-C908-4F19-AE08-036377768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802063"/>
            <a:ext cx="41767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21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500"/>
                                        <p:tgtEl>
                                          <p:spTgt spid="21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1038" grpId="0" animBg="1"/>
      <p:bldP spid="211039" grpId="0" animBg="1"/>
      <p:bldP spid="211040" grpId="0" animBg="1"/>
      <p:bldP spid="211040" grpId="1" animBg="1"/>
      <p:bldP spid="211041" grpId="0" animBg="1"/>
      <p:bldP spid="2110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pace réservé de la date 1">
            <a:extLst>
              <a:ext uri="{FF2B5EF4-FFF2-40B4-BE49-F238E27FC236}">
                <a16:creationId xmlns:a16="http://schemas.microsoft.com/office/drawing/2014/main" id="{BC0EB5A8-0352-405F-8386-52D3C9AD2F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3E60EE-54D4-4988-968C-AE42E38AA084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1267" name="Espace réservé du numéro de diapositive 3">
            <a:extLst>
              <a:ext uri="{FF2B5EF4-FFF2-40B4-BE49-F238E27FC236}">
                <a16:creationId xmlns:a16="http://schemas.microsoft.com/office/drawing/2014/main" id="{2D9DC655-90DA-44F5-B290-7312B395F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60367B-9FD9-46FB-AB54-5D14FB22D49D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9C4D5BE-7247-45B0-A605-F9B1385C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20675"/>
            <a:ext cx="871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III.3 Grafcet à structure parallèles (séquences simultanées) </a:t>
            </a:r>
          </a:p>
        </p:txBody>
      </p:sp>
      <p:sp>
        <p:nvSpPr>
          <p:cNvPr id="212017" name="Rectangle 49">
            <a:extLst>
              <a:ext uri="{FF2B5EF4-FFF2-40B4-BE49-F238E27FC236}">
                <a16:creationId xmlns:a16="http://schemas.microsoft.com/office/drawing/2014/main" id="{D4EAB1A2-60B4-4A59-A03F-63D14A69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144588"/>
            <a:ext cx="3816350" cy="170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Si l’étape 1 est active et la réceptivité a est vraie alors: les étapes 2 et 4 sont actives simultanément</a:t>
            </a:r>
          </a:p>
        </p:txBody>
      </p:sp>
      <p:sp>
        <p:nvSpPr>
          <p:cNvPr id="212020" name="Rectangle 52">
            <a:extLst>
              <a:ext uri="{FF2B5EF4-FFF2-40B4-BE49-F238E27FC236}">
                <a16:creationId xmlns:a16="http://schemas.microsoft.com/office/drawing/2014/main" id="{2A7028F0-1841-42DD-9E98-B8517F86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3316288"/>
            <a:ext cx="3816350" cy="1841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-114300" algn="l"/>
                <a:tab pos="3771900" algn="l"/>
                <a:tab pos="38862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-114300" algn="l"/>
                <a:tab pos="3771900" algn="l"/>
                <a:tab pos="3886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>
                <a:solidFill>
                  <a:srgbClr val="000099"/>
                </a:solidFill>
              </a:rPr>
              <a:t>L’étape 6 est active si: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200">
                <a:solidFill>
                  <a:srgbClr val="000099"/>
                </a:solidFill>
              </a:rPr>
              <a:t>Les étapes 3 et 5 sont active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200">
                <a:solidFill>
                  <a:srgbClr val="000099"/>
                </a:solidFill>
              </a:rPr>
              <a:t>et la réceptivité d est vraie</a:t>
            </a: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74067D07-EA28-4B06-BBC9-AE206DFE6DBE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765175"/>
            <a:ext cx="4659312" cy="5253038"/>
            <a:chOff x="2803" y="482"/>
            <a:chExt cx="2935" cy="3309"/>
          </a:xfrm>
        </p:grpSpPr>
        <p:grpSp>
          <p:nvGrpSpPr>
            <p:cNvPr id="11274" name="Group 51">
              <a:extLst>
                <a:ext uri="{FF2B5EF4-FFF2-40B4-BE49-F238E27FC236}">
                  <a16:creationId xmlns:a16="http://schemas.microsoft.com/office/drawing/2014/main" id="{F8483EDD-18BA-4418-A4CB-5E66083C1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" y="482"/>
              <a:ext cx="2882" cy="3036"/>
              <a:chOff x="2821" y="572"/>
              <a:chExt cx="2882" cy="3036"/>
            </a:xfrm>
          </p:grpSpPr>
          <p:sp>
            <p:nvSpPr>
              <p:cNvPr id="211974" name="Rectangle 6">
                <a:extLst>
                  <a:ext uri="{FF2B5EF4-FFF2-40B4-BE49-F238E27FC236}">
                    <a16:creationId xmlns:a16="http://schemas.microsoft.com/office/drawing/2014/main" id="{F7172223-D8B7-4D2B-BF06-7ACD7D2F35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15" y="770"/>
                <a:ext cx="423" cy="4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75" name="Text Box 7">
                <a:extLst>
                  <a:ext uri="{FF2B5EF4-FFF2-40B4-BE49-F238E27FC236}">
                    <a16:creationId xmlns:a16="http://schemas.microsoft.com/office/drawing/2014/main" id="{1A09B39F-C794-4009-8522-BFECD288BC8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875" y="868"/>
                <a:ext cx="302" cy="29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1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76" name="Freeform 8">
                <a:extLst>
                  <a:ext uri="{FF2B5EF4-FFF2-40B4-BE49-F238E27FC236}">
                    <a16:creationId xmlns:a16="http://schemas.microsoft.com/office/drawing/2014/main" id="{5BEF8722-A509-408D-809A-EC8A4302C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" y="1264"/>
                <a:ext cx="1" cy="3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76"/>
                  </a:cxn>
                </a:cxnLst>
                <a:rect l="0" t="0" r="r" b="b"/>
                <a:pathLst>
                  <a:path w="4" h="376">
                    <a:moveTo>
                      <a:pt x="0" y="0"/>
                    </a:moveTo>
                    <a:lnTo>
                      <a:pt x="4" y="37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77" name="Line 9">
                <a:extLst>
                  <a:ext uri="{FF2B5EF4-FFF2-40B4-BE49-F238E27FC236}">
                    <a16:creationId xmlns:a16="http://schemas.microsoft.com/office/drawing/2014/main" id="{352A0125-F122-40EF-B610-345E8D7E5A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12" y="1643"/>
                <a:ext cx="16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78" name="Line 10">
                <a:extLst>
                  <a:ext uri="{FF2B5EF4-FFF2-40B4-BE49-F238E27FC236}">
                    <a16:creationId xmlns:a16="http://schemas.microsoft.com/office/drawing/2014/main" id="{575014A7-D846-4B8B-AE20-FD3B046691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6" y="1742"/>
                <a:ext cx="1" cy="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79" name="Rectangle 11">
                <a:extLst>
                  <a:ext uri="{FF2B5EF4-FFF2-40B4-BE49-F238E27FC236}">
                    <a16:creationId xmlns:a16="http://schemas.microsoft.com/office/drawing/2014/main" id="{9EFE2EF2-3108-40DE-A258-C7B1552640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5" y="1841"/>
                <a:ext cx="362" cy="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0" name="Line 12">
                <a:extLst>
                  <a:ext uri="{FF2B5EF4-FFF2-40B4-BE49-F238E27FC236}">
                    <a16:creationId xmlns:a16="http://schemas.microsoft.com/office/drawing/2014/main" id="{47FF9217-462F-4F18-A535-1E56BA7C39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6" y="2236"/>
                <a:ext cx="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1" name="Line 13">
                <a:extLst>
                  <a:ext uri="{FF2B5EF4-FFF2-40B4-BE49-F238E27FC236}">
                    <a16:creationId xmlns:a16="http://schemas.microsoft.com/office/drawing/2014/main" id="{745B00CF-7E02-449D-9958-2C124AA872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06" y="2335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2" name="Line 14">
                <a:extLst>
                  <a:ext uri="{FF2B5EF4-FFF2-40B4-BE49-F238E27FC236}">
                    <a16:creationId xmlns:a16="http://schemas.microsoft.com/office/drawing/2014/main" id="{F4075AEB-5E58-45FA-A8C1-453CBDC807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1" y="3126"/>
                <a:ext cx="16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3" name="Line 15">
                <a:extLst>
                  <a:ext uri="{FF2B5EF4-FFF2-40B4-BE49-F238E27FC236}">
                    <a16:creationId xmlns:a16="http://schemas.microsoft.com/office/drawing/2014/main" id="{E8C504AF-17BA-4456-B056-2D80B1B92F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681" y="1742"/>
                <a:ext cx="0" cy="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4" name="Rectangle 16">
                <a:extLst>
                  <a:ext uri="{FF2B5EF4-FFF2-40B4-BE49-F238E27FC236}">
                    <a16:creationId xmlns:a16="http://schemas.microsoft.com/office/drawing/2014/main" id="{B72436A0-5555-42E1-B294-44335287AB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00" y="1841"/>
                <a:ext cx="362" cy="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5" name="Line 17">
                <a:extLst>
                  <a:ext uri="{FF2B5EF4-FFF2-40B4-BE49-F238E27FC236}">
                    <a16:creationId xmlns:a16="http://schemas.microsoft.com/office/drawing/2014/main" id="{738E9A48-EDE5-4B43-B29A-357E648D58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681" y="2236"/>
                <a:ext cx="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6" name="Line 18">
                <a:extLst>
                  <a:ext uri="{FF2B5EF4-FFF2-40B4-BE49-F238E27FC236}">
                    <a16:creationId xmlns:a16="http://schemas.microsoft.com/office/drawing/2014/main" id="{2538579C-BE07-4119-810C-2293CD58530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621" y="2335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7" name="Text Box 19">
                <a:extLst>
                  <a:ext uri="{FF2B5EF4-FFF2-40B4-BE49-F238E27FC236}">
                    <a16:creationId xmlns:a16="http://schemas.microsoft.com/office/drawing/2014/main" id="{A7A0B13B-DBD4-453D-A870-8AC28F0DA1A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28" y="1841"/>
                <a:ext cx="658" cy="4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Action du vérin A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88" name="Line 20">
                <a:extLst>
                  <a:ext uri="{FF2B5EF4-FFF2-40B4-BE49-F238E27FC236}">
                    <a16:creationId xmlns:a16="http://schemas.microsoft.com/office/drawing/2014/main" id="{1CB99EB0-3F29-4882-91D0-3D26173418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47" y="203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1292" name="Text Box 21">
                <a:extLst>
                  <a:ext uri="{FF2B5EF4-FFF2-40B4-BE49-F238E27FC236}">
                    <a16:creationId xmlns:a16="http://schemas.microsoft.com/office/drawing/2014/main" id="{F0ED861B-BAA8-4E51-AB9A-F558B329D58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43" y="1841"/>
                <a:ext cx="660" cy="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1600">
                    <a:latin typeface="Times New Roman" panose="02020603050405020304" pitchFamily="18" charset="0"/>
                  </a:rPr>
                  <a:t>Action du vérin B</a:t>
                </a:r>
              </a:p>
            </p:txBody>
          </p:sp>
          <p:sp>
            <p:nvSpPr>
              <p:cNvPr id="211990" name="Line 22">
                <a:extLst>
                  <a:ext uri="{FF2B5EF4-FFF2-40B4-BE49-F238E27FC236}">
                    <a16:creationId xmlns:a16="http://schemas.microsoft.com/office/drawing/2014/main" id="{235FB541-90B9-4F94-A0A1-63FF17F0678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862" y="2039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1" name="Line 23">
                <a:extLst>
                  <a:ext uri="{FF2B5EF4-FFF2-40B4-BE49-F238E27FC236}">
                    <a16:creationId xmlns:a16="http://schemas.microsoft.com/office/drawing/2014/main" id="{D2CD30B3-47DE-48D4-9D2D-C57F0EB1C9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95" y="3118"/>
                <a:ext cx="2" cy="4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2" name="Line 24">
                <a:extLst>
                  <a:ext uri="{FF2B5EF4-FFF2-40B4-BE49-F238E27FC236}">
                    <a16:creationId xmlns:a16="http://schemas.microsoft.com/office/drawing/2014/main" id="{D9F5E77E-421C-414B-9728-DBE6F6FDA0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35" y="3466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3" name="Text Box 25">
                <a:extLst>
                  <a:ext uri="{FF2B5EF4-FFF2-40B4-BE49-F238E27FC236}">
                    <a16:creationId xmlns:a16="http://schemas.microsoft.com/office/drawing/2014/main" id="{7EFB3406-E0F9-49F2-BE5E-8EF80127FFF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45" y="1940"/>
                <a:ext cx="242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2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4" name="Text Box 26">
                <a:extLst>
                  <a:ext uri="{FF2B5EF4-FFF2-40B4-BE49-F238E27FC236}">
                    <a16:creationId xmlns:a16="http://schemas.microsoft.com/office/drawing/2014/main" id="{9522E5C6-DBC7-478C-9E17-FEDB953A58F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60" y="1908"/>
                <a:ext cx="242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4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5" name="Text Box 27">
                <a:extLst>
                  <a:ext uri="{FF2B5EF4-FFF2-40B4-BE49-F238E27FC236}">
                    <a16:creationId xmlns:a16="http://schemas.microsoft.com/office/drawing/2014/main" id="{E335E2CD-0B1F-404E-8C25-C1787E2F96B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108" y="1289"/>
                <a:ext cx="241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a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6" name="Text Box 28">
                <a:extLst>
                  <a:ext uri="{FF2B5EF4-FFF2-40B4-BE49-F238E27FC236}">
                    <a16:creationId xmlns:a16="http://schemas.microsoft.com/office/drawing/2014/main" id="{1481768C-C955-48A0-A015-0D79F9602D6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741" y="2190"/>
                <a:ext cx="242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c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7" name="Text Box 29">
                <a:extLst>
                  <a:ext uri="{FF2B5EF4-FFF2-40B4-BE49-F238E27FC236}">
                    <a16:creationId xmlns:a16="http://schemas.microsoft.com/office/drawing/2014/main" id="{2591695E-1181-4662-A879-6C4B86F76C1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87" y="2215"/>
                <a:ext cx="24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b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8" name="Text Box 30">
                <a:extLst>
                  <a:ext uri="{FF2B5EF4-FFF2-40B4-BE49-F238E27FC236}">
                    <a16:creationId xmlns:a16="http://schemas.microsoft.com/office/drawing/2014/main" id="{79D7A867-CE6E-412F-BC68-3D7DD3E52F9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055" y="3339"/>
                <a:ext cx="34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d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1999" name="Text Box 31">
                <a:extLst>
                  <a:ext uri="{FF2B5EF4-FFF2-40B4-BE49-F238E27FC236}">
                    <a16:creationId xmlns:a16="http://schemas.microsoft.com/office/drawing/2014/main" id="{6A77052B-8DF2-4840-9FD0-31812EC983B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821" y="1417"/>
                <a:ext cx="1073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Divergence en ET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0" name="Text Box 32">
                <a:extLst>
                  <a:ext uri="{FF2B5EF4-FFF2-40B4-BE49-F238E27FC236}">
                    <a16:creationId xmlns:a16="http://schemas.microsoft.com/office/drawing/2014/main" id="{0B2B3A53-BE5D-4F41-8142-B285CC5DB9D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866" y="3113"/>
                <a:ext cx="1225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Convergence en ET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1" name="Line 33">
                <a:extLst>
                  <a:ext uri="{FF2B5EF4-FFF2-40B4-BE49-F238E27FC236}">
                    <a16:creationId xmlns:a16="http://schemas.microsoft.com/office/drawing/2014/main" id="{9F8EA094-1A1D-4E4C-AD0E-F32E675B13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96" y="572"/>
                <a:ext cx="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2" name="Line 34">
                <a:extLst>
                  <a:ext uri="{FF2B5EF4-FFF2-40B4-BE49-F238E27FC236}">
                    <a16:creationId xmlns:a16="http://schemas.microsoft.com/office/drawing/2014/main" id="{E882857E-2A8C-425B-BC1A-8AA487FC233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35" y="1426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3" name="Rectangle 35">
                <a:extLst>
                  <a:ext uri="{FF2B5EF4-FFF2-40B4-BE49-F238E27FC236}">
                    <a16:creationId xmlns:a16="http://schemas.microsoft.com/office/drawing/2014/main" id="{D9F4EB6C-0435-470E-9DFD-871D29304A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5" y="2434"/>
                <a:ext cx="362" cy="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4" name="Text Box 36">
                <a:extLst>
                  <a:ext uri="{FF2B5EF4-FFF2-40B4-BE49-F238E27FC236}">
                    <a16:creationId xmlns:a16="http://schemas.microsoft.com/office/drawing/2014/main" id="{F0EA9AC8-82CF-4AB2-9A30-DCC23614F6A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60" y="2434"/>
                <a:ext cx="362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2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5" name="Text Box 37">
                <a:extLst>
                  <a:ext uri="{FF2B5EF4-FFF2-40B4-BE49-F238E27FC236}">
                    <a16:creationId xmlns:a16="http://schemas.microsoft.com/office/drawing/2014/main" id="{F5B8EF16-1780-499A-BADA-6706FCCD57D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145" y="2533"/>
                <a:ext cx="242" cy="2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3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6" name="Rectangle 38">
                <a:extLst>
                  <a:ext uri="{FF2B5EF4-FFF2-40B4-BE49-F238E27FC236}">
                    <a16:creationId xmlns:a16="http://schemas.microsoft.com/office/drawing/2014/main" id="{DCF3F3AA-17F7-4DAE-8394-256253A564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00" y="2434"/>
                <a:ext cx="362" cy="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7" name="Line 39">
                <a:extLst>
                  <a:ext uri="{FF2B5EF4-FFF2-40B4-BE49-F238E27FC236}">
                    <a16:creationId xmlns:a16="http://schemas.microsoft.com/office/drawing/2014/main" id="{E6E9F7D1-8AAF-4584-AF29-F5ECCD779E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1" y="1742"/>
                <a:ext cx="16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8" name="Line 40">
                <a:extLst>
                  <a:ext uri="{FF2B5EF4-FFF2-40B4-BE49-F238E27FC236}">
                    <a16:creationId xmlns:a16="http://schemas.microsoft.com/office/drawing/2014/main" id="{524A3A05-01D9-424C-9336-AC12FBCB78A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1" y="3027"/>
                <a:ext cx="16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09" name="Text Box 41">
                <a:extLst>
                  <a:ext uri="{FF2B5EF4-FFF2-40B4-BE49-F238E27FC236}">
                    <a16:creationId xmlns:a16="http://schemas.microsoft.com/office/drawing/2014/main" id="{86D5A8BF-4AC4-4E78-AA34-A5126619345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571" y="2534"/>
                <a:ext cx="231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5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10" name="Line 42">
                <a:extLst>
                  <a:ext uri="{FF2B5EF4-FFF2-40B4-BE49-F238E27FC236}">
                    <a16:creationId xmlns:a16="http://schemas.microsoft.com/office/drawing/2014/main" id="{098A56F0-2429-49C1-BBF8-B73FC7D2C3B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66" y="2829"/>
                <a:ext cx="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11" name="Line 43">
                <a:extLst>
                  <a:ext uri="{FF2B5EF4-FFF2-40B4-BE49-F238E27FC236}">
                    <a16:creationId xmlns:a16="http://schemas.microsoft.com/office/drawing/2014/main" id="{FD05DD31-6332-4253-A28D-66C282375C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681" y="2829"/>
                <a:ext cx="0" cy="1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12" name="Text Box 44">
                <a:extLst>
                  <a:ext uri="{FF2B5EF4-FFF2-40B4-BE49-F238E27FC236}">
                    <a16:creationId xmlns:a16="http://schemas.microsoft.com/office/drawing/2014/main" id="{C9FB681C-4B37-46BE-82DF-2196439AF06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28" y="2434"/>
                <a:ext cx="658" cy="4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fr-FR" sz="1600">
                    <a:latin typeface="Times New Roman" pitchFamily="18" charset="0"/>
                    <a:cs typeface="Arial" charset="0"/>
                  </a:rPr>
                  <a:t>Action du vérin C</a:t>
                </a:r>
                <a:endParaRPr lang="fr-FR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16" name="Text Box 45">
                <a:extLst>
                  <a:ext uri="{FF2B5EF4-FFF2-40B4-BE49-F238E27FC236}">
                    <a16:creationId xmlns:a16="http://schemas.microsoft.com/office/drawing/2014/main" id="{7917B332-20AB-451A-A8C0-90DE8BA403B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43" y="2434"/>
                <a:ext cx="648" cy="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1600">
                    <a:latin typeface="Times New Roman" panose="02020603050405020304" pitchFamily="18" charset="0"/>
                  </a:rPr>
                  <a:t>Action du vérin D</a:t>
                </a:r>
              </a:p>
            </p:txBody>
          </p:sp>
          <p:sp>
            <p:nvSpPr>
              <p:cNvPr id="212014" name="Line 46">
                <a:extLst>
                  <a:ext uri="{FF2B5EF4-FFF2-40B4-BE49-F238E27FC236}">
                    <a16:creationId xmlns:a16="http://schemas.microsoft.com/office/drawing/2014/main" id="{724BC016-70D3-46D2-8223-49E4B171DB4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862" y="2632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212015" name="Line 47">
                <a:extLst>
                  <a:ext uri="{FF2B5EF4-FFF2-40B4-BE49-F238E27FC236}">
                    <a16:creationId xmlns:a16="http://schemas.microsoft.com/office/drawing/2014/main" id="{AE3B0126-DEEB-4265-AE61-0390174ED92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47" y="2632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fr-F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12018" name="Line 50">
              <a:extLst>
                <a:ext uri="{FF2B5EF4-FFF2-40B4-BE49-F238E27FC236}">
                  <a16:creationId xmlns:a16="http://schemas.microsoft.com/office/drawing/2014/main" id="{65D792D4-17A7-45C1-A2EC-1F05775C5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663"/>
              <a:ext cx="0" cy="31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2022" name="Text Box 54">
              <a:extLst>
                <a:ext uri="{FF2B5EF4-FFF2-40B4-BE49-F238E27FC236}">
                  <a16:creationId xmlns:a16="http://schemas.microsoft.com/office/drawing/2014/main" id="{4669A15C-275E-42A8-8B5A-F399B1AE2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" y="3454"/>
              <a:ext cx="36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212024" name="Text Box 56">
            <a:extLst>
              <a:ext uri="{FF2B5EF4-FFF2-40B4-BE49-F238E27FC236}">
                <a16:creationId xmlns:a16="http://schemas.microsoft.com/office/drawing/2014/main" id="{ECF352FD-CE9A-41BF-951F-9D2929A9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2020888"/>
            <a:ext cx="3829050" cy="823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4800"/>
              <a:t>?</a:t>
            </a:r>
          </a:p>
        </p:txBody>
      </p:sp>
      <p:sp>
        <p:nvSpPr>
          <p:cNvPr id="212025" name="Text Box 57">
            <a:extLst>
              <a:ext uri="{FF2B5EF4-FFF2-40B4-BE49-F238E27FC236}">
                <a16:creationId xmlns:a16="http://schemas.microsoft.com/office/drawing/2014/main" id="{0BAB25D5-68F4-407C-9E6D-B88A59A7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08425"/>
            <a:ext cx="3829050" cy="1250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76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17" grpId="0" animBg="1"/>
      <p:bldP spid="212020" grpId="0" animBg="1"/>
      <p:bldP spid="212024" grpId="0" animBg="1"/>
      <p:bldP spid="212024" grpId="1" animBg="1"/>
      <p:bldP spid="212025" grpId="0" animBg="1"/>
      <p:bldP spid="2120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ce réservé de la date 1">
            <a:extLst>
              <a:ext uri="{FF2B5EF4-FFF2-40B4-BE49-F238E27FC236}">
                <a16:creationId xmlns:a16="http://schemas.microsoft.com/office/drawing/2014/main" id="{3321FD66-0B1E-4832-BFF1-7F477CBCF5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BB1919-13BE-4A58-B7EA-1975BCC846FF}" type="datetime1">
              <a:rPr lang="fr-FR"/>
              <a:pPr>
                <a:defRPr/>
              </a:pPr>
              <a:t>14/11/2020</a:t>
            </a:fld>
            <a:endParaRPr lang="fr-FR" altLang="en-US"/>
          </a:p>
        </p:txBody>
      </p:sp>
      <p:sp>
        <p:nvSpPr>
          <p:cNvPr id="12291" name="Espace réservé du numéro de diapositive 3">
            <a:extLst>
              <a:ext uri="{FF2B5EF4-FFF2-40B4-BE49-F238E27FC236}">
                <a16:creationId xmlns:a16="http://schemas.microsoft.com/office/drawing/2014/main" id="{18CC820A-4860-46A0-8B9C-02E737D88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8EC9AA-05EE-4D94-B6B5-7F6D28192FE2}" type="slidenum">
              <a:rPr lang="fr-F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fr-FR" altLang="en-US" sz="1200">
              <a:latin typeface="Garamond" panose="02020404030301010803" pitchFamily="18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1E8DC77-3715-43A8-825A-FABD57B5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20675"/>
            <a:ext cx="8710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accent1"/>
                </a:solidFill>
              </a:rPr>
              <a:t>III.4 Grafcet avec reprise de séquence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F069BD2-0123-430F-9D3E-8C431B4E52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80063" y="1125538"/>
            <a:ext cx="2619375" cy="4483100"/>
            <a:chOff x="7316" y="9160"/>
            <a:chExt cx="2944" cy="5040"/>
          </a:xfrm>
        </p:grpSpPr>
        <p:sp>
          <p:nvSpPr>
            <p:cNvPr id="212998" name="Rectangle 6">
              <a:extLst>
                <a:ext uri="{FF2B5EF4-FFF2-40B4-BE49-F238E27FC236}">
                  <a16:creationId xmlns:a16="http://schemas.microsoft.com/office/drawing/2014/main" id="{37BA8D72-CA7F-458B-99F8-E3EAA56499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42" y="9496"/>
              <a:ext cx="582" cy="6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2999" name="Text Box 7">
              <a:extLst>
                <a:ext uri="{FF2B5EF4-FFF2-40B4-BE49-F238E27FC236}">
                  <a16:creationId xmlns:a16="http://schemas.microsoft.com/office/drawing/2014/main" id="{3FA5D440-CA78-413A-AA51-B5C7B69B052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042" y="9565"/>
              <a:ext cx="582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10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0" name="Line 8">
              <a:extLst>
                <a:ext uri="{FF2B5EF4-FFF2-40B4-BE49-F238E27FC236}">
                  <a16:creationId xmlns:a16="http://schemas.microsoft.com/office/drawing/2014/main" id="{0A5159E3-650A-4B06-91F4-5362FDFE2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33" y="10168"/>
              <a:ext cx="0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1" name="Line 9">
              <a:extLst>
                <a:ext uri="{FF2B5EF4-FFF2-40B4-BE49-F238E27FC236}">
                  <a16:creationId xmlns:a16="http://schemas.microsoft.com/office/drawing/2014/main" id="{BA6A73EB-460C-4D59-8074-8C236DEBF5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88" y="10336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2" name="Rectangle 10">
              <a:extLst>
                <a:ext uri="{FF2B5EF4-FFF2-40B4-BE49-F238E27FC236}">
                  <a16:creationId xmlns:a16="http://schemas.microsoft.com/office/drawing/2014/main" id="{ECC2E0F1-C1EB-4D53-98CC-3280C5EF0D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42" y="10672"/>
              <a:ext cx="582" cy="6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3" name="Text Box 11">
              <a:extLst>
                <a:ext uri="{FF2B5EF4-FFF2-40B4-BE49-F238E27FC236}">
                  <a16:creationId xmlns:a16="http://schemas.microsoft.com/office/drawing/2014/main" id="{A2232AC0-6489-47B0-A78A-2A2F1933795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042" y="10825"/>
              <a:ext cx="582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11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4" name="Line 12">
              <a:extLst>
                <a:ext uri="{FF2B5EF4-FFF2-40B4-BE49-F238E27FC236}">
                  <a16:creationId xmlns:a16="http://schemas.microsoft.com/office/drawing/2014/main" id="{C0E1B9DA-535B-4D18-8FC9-CC460C24A5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33" y="1134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5" name="Line 13">
              <a:extLst>
                <a:ext uri="{FF2B5EF4-FFF2-40B4-BE49-F238E27FC236}">
                  <a16:creationId xmlns:a16="http://schemas.microsoft.com/office/drawing/2014/main" id="{316E0C4C-55D2-4ED7-BEFA-22258B0D01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88" y="11512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6" name="Rectangle 14">
              <a:extLst>
                <a:ext uri="{FF2B5EF4-FFF2-40B4-BE49-F238E27FC236}">
                  <a16:creationId xmlns:a16="http://schemas.microsoft.com/office/drawing/2014/main" id="{39AF529F-0939-4CBA-8E8E-1B1FC655A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42" y="11680"/>
              <a:ext cx="582" cy="6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7" name="Text Box 15">
              <a:extLst>
                <a:ext uri="{FF2B5EF4-FFF2-40B4-BE49-F238E27FC236}">
                  <a16:creationId xmlns:a16="http://schemas.microsoft.com/office/drawing/2014/main" id="{62C1F966-BC1D-44AE-8CFF-E85960C895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042" y="11726"/>
              <a:ext cx="582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12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8" name="Line 16">
              <a:extLst>
                <a:ext uri="{FF2B5EF4-FFF2-40B4-BE49-F238E27FC236}">
                  <a16:creationId xmlns:a16="http://schemas.microsoft.com/office/drawing/2014/main" id="{6AE8C567-7CD3-42D4-8413-6C64A7E7B7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33" y="12353"/>
              <a:ext cx="0" cy="6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09" name="Line 17">
              <a:extLst>
                <a:ext uri="{FF2B5EF4-FFF2-40B4-BE49-F238E27FC236}">
                  <a16:creationId xmlns:a16="http://schemas.microsoft.com/office/drawing/2014/main" id="{43B6A524-B9CF-440F-862C-1E6C95ECC1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88" y="12856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0" name="Line 18">
              <a:extLst>
                <a:ext uri="{FF2B5EF4-FFF2-40B4-BE49-F238E27FC236}">
                  <a16:creationId xmlns:a16="http://schemas.microsoft.com/office/drawing/2014/main" id="{559650BD-E3D0-4A4E-95FA-37E89FEF80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461" y="12688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1" name="Line 19">
              <a:extLst>
                <a:ext uri="{FF2B5EF4-FFF2-40B4-BE49-F238E27FC236}">
                  <a16:creationId xmlns:a16="http://schemas.microsoft.com/office/drawing/2014/main" id="{DE2D836C-B51A-4D4C-8875-DED950CEAB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751" y="1252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2" name="Line 20">
              <a:extLst>
                <a:ext uri="{FF2B5EF4-FFF2-40B4-BE49-F238E27FC236}">
                  <a16:creationId xmlns:a16="http://schemas.microsoft.com/office/drawing/2014/main" id="{6BADB4BC-7742-4544-BEA8-4AFAF661AA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33" y="13024"/>
              <a:ext cx="0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3" name="Rectangle 21">
              <a:extLst>
                <a:ext uri="{FF2B5EF4-FFF2-40B4-BE49-F238E27FC236}">
                  <a16:creationId xmlns:a16="http://schemas.microsoft.com/office/drawing/2014/main" id="{A4B823D0-B0A1-4D9E-8F3E-DEB22EA64A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42" y="13036"/>
              <a:ext cx="582" cy="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4" name="Text Box 22">
              <a:extLst>
                <a:ext uri="{FF2B5EF4-FFF2-40B4-BE49-F238E27FC236}">
                  <a16:creationId xmlns:a16="http://schemas.microsoft.com/office/drawing/2014/main" id="{EF91BDF8-AFDB-4D2D-B707-AE7EB3C1DAA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042" y="13167"/>
              <a:ext cx="582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13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5" name="Line 23">
              <a:extLst>
                <a:ext uri="{FF2B5EF4-FFF2-40B4-BE49-F238E27FC236}">
                  <a16:creationId xmlns:a16="http://schemas.microsoft.com/office/drawing/2014/main" id="{E8795997-A898-4D15-8326-ACA0DEB97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33" y="13813"/>
              <a:ext cx="0" cy="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6" name="Line 24">
              <a:extLst>
                <a:ext uri="{FF2B5EF4-FFF2-40B4-BE49-F238E27FC236}">
                  <a16:creationId xmlns:a16="http://schemas.microsoft.com/office/drawing/2014/main" id="{1246FFAB-8925-4C43-A9B3-A9C23549ED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88" y="14005"/>
              <a:ext cx="2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7" name="Line 25">
              <a:extLst>
                <a:ext uri="{FF2B5EF4-FFF2-40B4-BE49-F238E27FC236}">
                  <a16:creationId xmlns:a16="http://schemas.microsoft.com/office/drawing/2014/main" id="{B6D45584-92C1-4BB0-B650-D1D1C61C3C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7461" y="10504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8" name="Line 26">
              <a:extLst>
                <a:ext uri="{FF2B5EF4-FFF2-40B4-BE49-F238E27FC236}">
                  <a16:creationId xmlns:a16="http://schemas.microsoft.com/office/drawing/2014/main" id="{2FAEA2CD-E29D-4DBB-8DD5-2A0BDE7994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61" y="10504"/>
              <a:ext cx="8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19" name="Line 27">
              <a:extLst>
                <a:ext uri="{FF2B5EF4-FFF2-40B4-BE49-F238E27FC236}">
                  <a16:creationId xmlns:a16="http://schemas.microsoft.com/office/drawing/2014/main" id="{9F5D850E-9BA7-4361-9CB1-E28F331559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33" y="916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0" name="Text Box 28">
              <a:extLst>
                <a:ext uri="{FF2B5EF4-FFF2-40B4-BE49-F238E27FC236}">
                  <a16:creationId xmlns:a16="http://schemas.microsoft.com/office/drawing/2014/main" id="{C351EB7D-B67F-4E95-A10C-962739BC62F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78" y="10168"/>
              <a:ext cx="58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u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1" name="Text Box 29">
              <a:extLst>
                <a:ext uri="{FF2B5EF4-FFF2-40B4-BE49-F238E27FC236}">
                  <a16:creationId xmlns:a16="http://schemas.microsoft.com/office/drawing/2014/main" id="{F12A7740-CD56-4B7D-86EB-1D0FDC06D6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78" y="11293"/>
              <a:ext cx="582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v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2" name="Text Box 30">
              <a:extLst>
                <a:ext uri="{FF2B5EF4-FFF2-40B4-BE49-F238E27FC236}">
                  <a16:creationId xmlns:a16="http://schemas.microsoft.com/office/drawing/2014/main" id="{8D212701-3021-4168-B2D9-F32CE94B6F5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624" y="12688"/>
              <a:ext cx="901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p.a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3" name="Text Box 31">
              <a:extLst>
                <a:ext uri="{FF2B5EF4-FFF2-40B4-BE49-F238E27FC236}">
                  <a16:creationId xmlns:a16="http://schemas.microsoft.com/office/drawing/2014/main" id="{1322836F-EBA3-4941-8E0F-C53C686001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16" y="12521"/>
              <a:ext cx="737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 sz="1600">
                <a:latin typeface="Times New Roman" pitchFamily="18" charset="0"/>
                <a:cs typeface="Arial" charset="0"/>
              </a:endParaRPr>
            </a:p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 p. a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4" name="Line 32">
              <a:extLst>
                <a:ext uri="{FF2B5EF4-FFF2-40B4-BE49-F238E27FC236}">
                  <a16:creationId xmlns:a16="http://schemas.microsoft.com/office/drawing/2014/main" id="{F79054D5-1B6B-4AF4-B469-4FEB2C5CFB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61" y="12856"/>
              <a:ext cx="1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5" name="Text Box 33">
              <a:extLst>
                <a:ext uri="{FF2B5EF4-FFF2-40B4-BE49-F238E27FC236}">
                  <a16:creationId xmlns:a16="http://schemas.microsoft.com/office/drawing/2014/main" id="{D332ABA1-FA32-4902-B088-0E2BB7B748A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78" y="13813"/>
              <a:ext cx="582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w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6" name="Line 34">
              <a:extLst>
                <a:ext uri="{FF2B5EF4-FFF2-40B4-BE49-F238E27FC236}">
                  <a16:creationId xmlns:a16="http://schemas.microsoft.com/office/drawing/2014/main" id="{E6FB9F06-286E-4E93-873E-975D981239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4" y="9833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7" name="Text Box 35">
              <a:extLst>
                <a:ext uri="{FF2B5EF4-FFF2-40B4-BE49-F238E27FC236}">
                  <a16:creationId xmlns:a16="http://schemas.microsoft.com/office/drawing/2014/main" id="{069A72B0-9433-4845-9EC4-C8E548F430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059" y="9496"/>
              <a:ext cx="1201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D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8" name="Text Box 36">
              <a:extLst>
                <a:ext uri="{FF2B5EF4-FFF2-40B4-BE49-F238E27FC236}">
                  <a16:creationId xmlns:a16="http://schemas.microsoft.com/office/drawing/2014/main" id="{59D4D551-D64E-414A-9757-E6C57D294E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059" y="11848"/>
              <a:ext cx="1201" cy="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M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29" name="Line 37">
              <a:extLst>
                <a:ext uri="{FF2B5EF4-FFF2-40B4-BE49-F238E27FC236}">
                  <a16:creationId xmlns:a16="http://schemas.microsoft.com/office/drawing/2014/main" id="{428DD6AE-8377-4D80-82F7-A8046382F1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4" y="12016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30" name="Text Box 38">
              <a:extLst>
                <a:ext uri="{FF2B5EF4-FFF2-40B4-BE49-F238E27FC236}">
                  <a16:creationId xmlns:a16="http://schemas.microsoft.com/office/drawing/2014/main" id="{6802AB9D-716C-4F66-90B9-3DBAF7678E9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059" y="13359"/>
              <a:ext cx="1201" cy="4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fr-FR" sz="1600">
                  <a:latin typeface="Times New Roman" pitchFamily="18" charset="0"/>
                  <a:cs typeface="Arial" charset="0"/>
                </a:rPr>
                <a:t>Action L</a:t>
              </a:r>
              <a:endParaRPr lang="fr-F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31" name="Line 39">
              <a:extLst>
                <a:ext uri="{FF2B5EF4-FFF2-40B4-BE49-F238E27FC236}">
                  <a16:creationId xmlns:a16="http://schemas.microsoft.com/office/drawing/2014/main" id="{5D000622-E414-4DE8-ADF0-ABF65E4646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624" y="13527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32" name="Line 40">
              <a:extLst>
                <a:ext uri="{FF2B5EF4-FFF2-40B4-BE49-F238E27FC236}">
                  <a16:creationId xmlns:a16="http://schemas.microsoft.com/office/drawing/2014/main" id="{20DD41B1-0A68-41FA-B234-30ECE250ED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316" y="11512"/>
              <a:ext cx="145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13033" name="Line 41">
              <a:extLst>
                <a:ext uri="{FF2B5EF4-FFF2-40B4-BE49-F238E27FC236}">
                  <a16:creationId xmlns:a16="http://schemas.microsoft.com/office/drawing/2014/main" id="{7E149DD7-5964-46E3-B479-B58ACED5C9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61" y="11512"/>
              <a:ext cx="146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fr-F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1C24EFDF-4AC8-44AF-A6A0-2B5DC3879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3043" name="Rectangle 51">
            <a:extLst>
              <a:ext uri="{FF2B5EF4-FFF2-40B4-BE49-F238E27FC236}">
                <a16:creationId xmlns:a16="http://schemas.microsoft.com/office/drawing/2014/main" id="{E980863D-52F4-4D4E-B837-6D0BD37CC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2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3" name="Group 52">
            <a:extLst>
              <a:ext uri="{FF2B5EF4-FFF2-40B4-BE49-F238E27FC236}">
                <a16:creationId xmlns:a16="http://schemas.microsoft.com/office/drawing/2014/main" id="{7540F8EE-B57A-4F32-84F6-BCA67A507B69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251075"/>
            <a:ext cx="3816350" cy="2473325"/>
            <a:chOff x="431" y="842"/>
            <a:chExt cx="2404" cy="1558"/>
          </a:xfrm>
        </p:grpSpPr>
        <p:sp>
          <p:nvSpPr>
            <p:cNvPr id="12297" name="Rectangle 47">
              <a:extLst>
                <a:ext uri="{FF2B5EF4-FFF2-40B4-BE49-F238E27FC236}">
                  <a16:creationId xmlns:a16="http://schemas.microsoft.com/office/drawing/2014/main" id="{B32643B2-4314-4DE7-924F-4EC672974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842"/>
              <a:ext cx="2404" cy="1539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-114300" algn="l"/>
                  <a:tab pos="3771900" algn="l"/>
                  <a:tab pos="3886200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tabLst>
                  <a:tab pos="-114300" algn="l"/>
                  <a:tab pos="3771900" algn="l"/>
                  <a:tab pos="38862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tabLst>
                  <a:tab pos="-114300" algn="l"/>
                  <a:tab pos="3771900" algn="l"/>
                  <a:tab pos="3886200" algn="l"/>
                </a:tabLst>
                <a:defRPr sz="2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tabLst>
                  <a:tab pos="-114300" algn="l"/>
                  <a:tab pos="3771900" algn="l"/>
                  <a:tab pos="3886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-114300" algn="l"/>
                  <a:tab pos="3771900" algn="l"/>
                  <a:tab pos="3886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-114300" algn="l"/>
                  <a:tab pos="3771900" algn="l"/>
                  <a:tab pos="3886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-114300" algn="l"/>
                  <a:tab pos="3771900" algn="l"/>
                  <a:tab pos="3886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-114300" algn="l"/>
                  <a:tab pos="3771900" algn="l"/>
                  <a:tab pos="3886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tabLst>
                  <a:tab pos="-114300" algn="l"/>
                  <a:tab pos="3771900" algn="l"/>
                  <a:tab pos="38862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200">
                  <a:solidFill>
                    <a:srgbClr val="000099"/>
                  </a:solidFill>
                </a:rPr>
                <a:t>La reprise de la séquence </a:t>
              </a:r>
              <a:r>
                <a:rPr lang="fr-FR" altLang="fr-FR" sz="2200">
                  <a:solidFill>
                    <a:srgbClr val="000099"/>
                  </a:solidFill>
                  <a:sym typeface="Symbol" panose="05050102010706020507" pitchFamily="18" charset="2"/>
                </a:rPr>
                <a:t></a:t>
              </a:r>
              <a:r>
                <a:rPr lang="fr-FR" altLang="fr-FR" sz="2200">
                  <a:solidFill>
                    <a:srgbClr val="000099"/>
                  </a:solidFill>
                </a:rPr>
                <a:t>11, 12</a:t>
              </a:r>
              <a:r>
                <a:rPr lang="fr-FR" altLang="fr-FR" sz="2200">
                  <a:solidFill>
                    <a:srgbClr val="000099"/>
                  </a:solidFill>
                  <a:sym typeface="Symbol" panose="05050102010706020507" pitchFamily="18" charset="2"/>
                </a:rPr>
                <a:t></a:t>
              </a:r>
              <a:r>
                <a:rPr lang="fr-FR" altLang="fr-FR" sz="2200">
                  <a:solidFill>
                    <a:srgbClr val="000099"/>
                  </a:solidFill>
                </a:rPr>
                <a:t> est obtenue tant que la réceptivité      n’est pas vraie et que la réceptivité            est vraie.</a:t>
              </a:r>
            </a:p>
          </p:txBody>
        </p:sp>
        <p:graphicFrame>
          <p:nvGraphicFramePr>
            <p:cNvPr id="12298" name="Object 48">
              <a:extLst>
                <a:ext uri="{FF2B5EF4-FFF2-40B4-BE49-F238E27FC236}">
                  <a16:creationId xmlns:a16="http://schemas.microsoft.com/office/drawing/2014/main" id="{37FC9247-DC7E-4805-9CE2-91471E3932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123"/>
            <a:ext cx="36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8" name="Equation" r:id="rId3" imgW="253890" imgH="190417" progId="Equation.3">
                    <p:embed/>
                  </p:oleObj>
                </mc:Choice>
                <mc:Fallback>
                  <p:oleObj name="Equation" r:id="rId3" imgW="253890" imgH="19041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123"/>
                          <a:ext cx="36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50">
              <a:extLst>
                <a:ext uri="{FF2B5EF4-FFF2-40B4-BE49-F238E27FC236}">
                  <a16:creationId xmlns:a16="http://schemas.microsoft.com/office/drawing/2014/main" id="{03556149-4D2F-4020-BBF0-6272789643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4" y="1562"/>
            <a:ext cx="34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9" name="Equation" r:id="rId5" imgW="253780" imgH="164957" progId="Equation.3">
                    <p:embed/>
                  </p:oleObj>
                </mc:Choice>
                <mc:Fallback>
                  <p:oleObj name="Equation" r:id="rId5" imgW="253780" imgH="164957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1562"/>
                          <a:ext cx="34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ure">
  <a:themeElements>
    <a:clrScheme name="Bordur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ur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Bord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C461881304DB4B82E0334C0670E00F" ma:contentTypeVersion="2" ma:contentTypeDescription="Create a new document." ma:contentTypeScope="" ma:versionID="338ce1c2662d92695b8db3d2ed637ea5">
  <xsd:schema xmlns:xsd="http://www.w3.org/2001/XMLSchema" xmlns:xs="http://www.w3.org/2001/XMLSchema" xmlns:p="http://schemas.microsoft.com/office/2006/metadata/properties" xmlns:ns2="0ca12a9c-ad98-48bd-9eb9-60627b43b8c3" targetNamespace="http://schemas.microsoft.com/office/2006/metadata/properties" ma:root="true" ma:fieldsID="47ab3a0f61703ddfee161a0c09f60821" ns2:_="">
    <xsd:import namespace="0ca12a9c-ad98-48bd-9eb9-60627b43b8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12a9c-ad98-48bd-9eb9-60627b43b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FD23E3-61BD-4896-8696-3E4C51EAB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214C35-8219-4ED3-9E19-E457025CD39C}"/>
</file>

<file path=customXml/itemProps3.xml><?xml version="1.0" encoding="utf-8"?>
<ds:datastoreItem xmlns:ds="http://schemas.openxmlformats.org/officeDocument/2006/customXml" ds:itemID="{F717060C-F17E-4B45-B918-86A16299AAE6}"/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Words>1743</Words>
  <Application>Microsoft Office PowerPoint</Application>
  <PresentationFormat>On-screen Show (4:3)</PresentationFormat>
  <Paragraphs>351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Bordure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Kaffel</dc:creator>
  <cp:lastModifiedBy>Ines</cp:lastModifiedBy>
  <cp:revision>1354</cp:revision>
  <dcterms:created xsi:type="dcterms:W3CDTF">2011-09-08T16:17:08Z</dcterms:created>
  <dcterms:modified xsi:type="dcterms:W3CDTF">2020-11-14T20:29:26Z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0x010100F2C461881304DB4B82E0334C0670E00F</vt:lpwstr>
  </property>
</Properties>
</file>