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A2CC03-F9A3-495B-B946-22E4C6C1962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DE9D57-3A83-42AC-AC5E-A831F2C7EAE1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ddress.asp" TargetMode="External"/><Relationship Id="rId7" Type="http://schemas.openxmlformats.org/officeDocument/2006/relationships/hyperlink" Target="https://www.w3schools.com/tags/tag_q.asp" TargetMode="External"/><Relationship Id="rId2" Type="http://schemas.openxmlformats.org/officeDocument/2006/relationships/hyperlink" Target="https://www.w3schools.com/tags/tag_abb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ite.asp" TargetMode="External"/><Relationship Id="rId5" Type="http://schemas.openxmlformats.org/officeDocument/2006/relationships/hyperlink" Target="https://www.w3schools.com/tags/tag_blockquote.asp" TargetMode="External"/><Relationship Id="rId4" Type="http://schemas.openxmlformats.org/officeDocument/2006/relationships/hyperlink" Target="https://www.w3schools.com/tags/tag_bdo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25800"/>
          </a:xfrm>
        </p:spPr>
        <p:txBody>
          <a:bodyPr/>
          <a:lstStyle/>
          <a:p>
            <a:r>
              <a:rPr lang="fr-FR" dirty="0" smtClean="0">
                <a:solidFill>
                  <a:srgbClr val="7030A0"/>
                </a:solidFill>
              </a:rPr>
              <a:t>HTML&amp;CSS&amp;JAVASCRIPT&amp;SEO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xs</a:t>
            </a:r>
            <a:r>
              <a:rPr lang="en-US" dirty="0" smtClean="0"/>
              <a:t> (for phones - screens less than 768px wide)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 (for tablets - screens equal to or greater than 768px wide)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 (for small laptops - screens equal to or greater than 992px wide)</a:t>
            </a:r>
          </a:p>
          <a:p>
            <a:r>
              <a:rPr lang="en-US" dirty="0" err="1" smtClean="0"/>
              <a:t>lg</a:t>
            </a:r>
            <a:r>
              <a:rPr lang="en-US" dirty="0" smtClean="0"/>
              <a:t> (for laptops and desktops - screens equal to or greater than 1200px wide)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making a menu, use </a:t>
            </a:r>
            <a:r>
              <a:rPr lang="en-US" b="1" dirty="0" smtClean="0"/>
              <a:t>&lt;</a:t>
            </a:r>
            <a:r>
              <a:rPr lang="en-US" b="1" dirty="0" err="1" smtClean="0"/>
              <a:t>nav</a:t>
            </a:r>
            <a:r>
              <a:rPr lang="en-US" b="1" dirty="0" smtClean="0"/>
              <a:t>&gt;&lt;/</a:t>
            </a:r>
            <a:r>
              <a:rPr lang="en-US" b="1" dirty="0" err="1" smtClean="0"/>
              <a:t>nav</a:t>
            </a:r>
            <a:r>
              <a:rPr lang="en-US" b="1" dirty="0" smtClean="0"/>
              <a:t>&gt; </a:t>
            </a:r>
            <a:r>
              <a:rPr lang="en-US" dirty="0" smtClean="0"/>
              <a:t>instead of </a:t>
            </a:r>
            <a:r>
              <a:rPr lang="en-US" b="1" dirty="0" smtClean="0"/>
              <a:t>&lt;div&gt;&lt;/div&gt;</a:t>
            </a:r>
            <a:endParaRPr lang="en-US" dirty="0" smtClean="0"/>
          </a:p>
          <a:p>
            <a:r>
              <a:rPr lang="en-US" dirty="0" smtClean="0"/>
              <a:t>When making something bold, use </a:t>
            </a:r>
            <a:r>
              <a:rPr lang="en-US" b="1" dirty="0" smtClean="0"/>
              <a:t>&lt;strong&gt;&lt;/strong&gt;</a:t>
            </a:r>
            <a:r>
              <a:rPr lang="en-US" dirty="0" smtClean="0"/>
              <a:t> instead of </a:t>
            </a:r>
            <a:r>
              <a:rPr lang="en-US" b="1" dirty="0" smtClean="0"/>
              <a:t>&lt;b&gt;&lt;/b&gt;</a:t>
            </a:r>
            <a:endParaRPr lang="en-US" dirty="0" smtClean="0"/>
          </a:p>
          <a:p>
            <a:r>
              <a:rPr lang="en-US" dirty="0" smtClean="0"/>
              <a:t>When making something italic, use </a:t>
            </a:r>
            <a:r>
              <a:rPr lang="en-US" b="1" dirty="0" smtClean="0"/>
              <a:t>&lt;</a:t>
            </a:r>
            <a:r>
              <a:rPr lang="en-US" b="1" dirty="0" err="1" smtClean="0"/>
              <a:t>em</a:t>
            </a:r>
            <a:r>
              <a:rPr lang="en-US" b="1" dirty="0" smtClean="0"/>
              <a:t>&gt;&lt;/</a:t>
            </a:r>
            <a:r>
              <a:rPr lang="en-US" b="1" dirty="0" err="1" smtClean="0"/>
              <a:t>em</a:t>
            </a:r>
            <a:r>
              <a:rPr lang="en-US" b="1" dirty="0" smtClean="0"/>
              <a:t>&gt; </a:t>
            </a:r>
            <a:r>
              <a:rPr lang="en-US" dirty="0" smtClean="0"/>
              <a:t>instead of</a:t>
            </a:r>
            <a:r>
              <a:rPr lang="en-US" b="1" dirty="0" smtClean="0"/>
              <a:t> &lt;</a:t>
            </a:r>
            <a:r>
              <a:rPr lang="en-US" b="1" dirty="0" err="1" smtClean="0"/>
              <a:t>i</a:t>
            </a:r>
            <a:r>
              <a:rPr lang="en-US" b="1" dirty="0" smtClean="0"/>
              <a:t>&gt;&lt;/</a:t>
            </a:r>
            <a:r>
              <a:rPr lang="en-US" b="1" dirty="0" err="1" smtClean="0"/>
              <a:t>i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dirty="0" smtClean="0"/>
              <a:t>When making a footer, use </a:t>
            </a:r>
            <a:r>
              <a:rPr lang="en-US" b="1" dirty="0" smtClean="0"/>
              <a:t>&lt;footer&gt;&lt;/footer&gt; </a:t>
            </a:r>
            <a:r>
              <a:rPr lang="en-US" dirty="0" smtClean="0"/>
              <a:t>instead of a</a:t>
            </a:r>
            <a:r>
              <a:rPr lang="en-US" b="1" dirty="0" smtClean="0"/>
              <a:t> div</a:t>
            </a:r>
            <a:endParaRPr lang="en-US" dirty="0" smtClean="0"/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make a cell span more than one row, use the </a:t>
            </a:r>
            <a:r>
              <a:rPr lang="en-US" dirty="0" err="1" smtClean="0"/>
              <a:t>rowspan</a:t>
            </a:r>
            <a:r>
              <a:rPr lang="en-US" dirty="0"/>
              <a:t> </a:t>
            </a:r>
            <a:r>
              <a:rPr lang="en-US" dirty="0" smtClean="0"/>
              <a:t>attribute:</a:t>
            </a:r>
          </a:p>
          <a:p>
            <a:r>
              <a:rPr lang="en-US" dirty="0" smtClean="0"/>
              <a:t>To </a:t>
            </a:r>
            <a:r>
              <a:rPr lang="en-US" dirty="0"/>
              <a:t>add a caption to a table, </a:t>
            </a:r>
            <a:r>
              <a:rPr lang="en-US" dirty="0" smtClean="0"/>
              <a:t>use the</a:t>
            </a:r>
            <a:r>
              <a:rPr lang="en-US" dirty="0"/>
              <a:t> </a:t>
            </a:r>
            <a:r>
              <a:rPr lang="en-US" dirty="0" smtClean="0"/>
              <a:t>&lt;caption&gt;</a:t>
            </a:r>
            <a:r>
              <a:rPr lang="en-US" dirty="0"/>
              <a:t> </a:t>
            </a:r>
            <a:r>
              <a:rPr lang="en-US" dirty="0" smtClean="0"/>
              <a:t>tag</a:t>
            </a:r>
            <a:endParaRPr lang="en-US" dirty="0"/>
          </a:p>
          <a:p>
            <a:r>
              <a:rPr lang="en-US" dirty="0"/>
              <a:t>An &lt;input&gt; element with pre-defined values in a &lt;</a:t>
            </a:r>
            <a:r>
              <a:rPr lang="en-US" dirty="0" err="1"/>
              <a:t>datalist</a:t>
            </a:r>
            <a:r>
              <a:rPr lang="en-US" dirty="0" smtClean="0"/>
              <a:t>&gt;:</a:t>
            </a:r>
          </a:p>
          <a:p>
            <a:r>
              <a:rPr lang="en-US" dirty="0"/>
              <a:t>The </a:t>
            </a:r>
            <a:r>
              <a:rPr lang="en-US" dirty="0" smtClean="0"/>
              <a:t>&lt;select&gt;</a:t>
            </a:r>
            <a:r>
              <a:rPr lang="en-US" dirty="0"/>
              <a:t> element defines a </a:t>
            </a:r>
            <a:r>
              <a:rPr lang="en-US" b="1" dirty="0"/>
              <a:t>drop-down list</a:t>
            </a:r>
            <a:r>
              <a:rPr lang="en-US" dirty="0" smtClean="0"/>
              <a:t>:</a:t>
            </a:r>
          </a:p>
          <a:p>
            <a:r>
              <a:rPr lang="en-US" dirty="0"/>
              <a:t>You can also use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min</a:t>
            </a:r>
            <a:r>
              <a:rPr lang="en-US" dirty="0"/>
              <a:t> and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dirty="0"/>
              <a:t> attributes to add restrictions to dates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smtClean="0"/>
              <a:t>&lt;input type="range"&gt;</a:t>
            </a:r>
            <a:r>
              <a:rPr lang="en-US" dirty="0"/>
              <a:t> defines a control for entering a number whose exact value is not important (like a slider control). Default range is 0 to 100. However, you can set restrictions on what numbers are accepted with the </a:t>
            </a:r>
            <a:r>
              <a:rPr lang="en-US" dirty="0" smtClean="0"/>
              <a:t>min</a:t>
            </a:r>
            <a:r>
              <a:rPr lang="en-US" dirty="0"/>
              <a:t>, </a:t>
            </a:r>
            <a:r>
              <a:rPr lang="en-US" dirty="0" smtClean="0"/>
              <a:t>max</a:t>
            </a:r>
            <a:r>
              <a:rPr lang="en-US" dirty="0"/>
              <a:t>, and </a:t>
            </a:r>
            <a:r>
              <a:rPr lang="en-US" dirty="0" smtClean="0"/>
              <a:t>step</a:t>
            </a:r>
            <a:r>
              <a:rPr lang="en-US" dirty="0"/>
              <a:t> attributes</a:t>
            </a:r>
            <a:r>
              <a:rPr lang="en-US" dirty="0" smtClean="0"/>
              <a:t>:</a:t>
            </a:r>
          </a:p>
          <a:p>
            <a:r>
              <a:rPr lang="en-US" dirty="0"/>
              <a:t>The </a:t>
            </a:r>
            <a:r>
              <a:rPr lang="en-US" dirty="0" err="1" smtClean="0"/>
              <a:t>readonly</a:t>
            </a:r>
            <a:r>
              <a:rPr lang="en-US" dirty="0"/>
              <a:t> attribute specifies that the input field is read only (cannot be changed):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472518" cy="664371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Websites often display content in multiple columns (like a magazine or newspaper).</a:t>
            </a:r>
          </a:p>
          <a:p>
            <a:r>
              <a:rPr lang="en-US" sz="2600" dirty="0"/>
              <a:t>HTML5 offers new semantic elements that define the different parts of a web page:</a:t>
            </a:r>
          </a:p>
          <a:p>
            <a:pPr fontAlgn="t"/>
            <a:r>
              <a:rPr lang="en-US" sz="2600" dirty="0" smtClean="0"/>
              <a:t>&lt;header&gt; - Defines a header for a document or a section</a:t>
            </a:r>
          </a:p>
          <a:p>
            <a:pPr fontAlgn="t"/>
            <a:r>
              <a:rPr lang="en-US" sz="2600" dirty="0" smtClean="0"/>
              <a:t>&lt;</a:t>
            </a:r>
            <a:r>
              <a:rPr lang="en-US" sz="2600" dirty="0" err="1" smtClean="0"/>
              <a:t>nav</a:t>
            </a:r>
            <a:r>
              <a:rPr lang="en-US" sz="2600" dirty="0" smtClean="0"/>
              <a:t>&gt; - Defines a container for navigation links</a:t>
            </a:r>
          </a:p>
          <a:p>
            <a:pPr fontAlgn="t"/>
            <a:r>
              <a:rPr lang="en-US" sz="2600" dirty="0" smtClean="0"/>
              <a:t>&lt;section&gt; - Defines a section in a document</a:t>
            </a:r>
          </a:p>
          <a:p>
            <a:pPr fontAlgn="t"/>
            <a:r>
              <a:rPr lang="en-US" sz="2600" dirty="0" smtClean="0"/>
              <a:t>&lt;article&gt; - Defines an independent self-contained article</a:t>
            </a:r>
          </a:p>
          <a:p>
            <a:pPr fontAlgn="t"/>
            <a:r>
              <a:rPr lang="en-US" sz="2600" dirty="0" smtClean="0"/>
              <a:t>&lt;aside&gt; - Defines content aside from the content (like a sidebar)</a:t>
            </a:r>
          </a:p>
          <a:p>
            <a:pPr fontAlgn="t"/>
            <a:r>
              <a:rPr lang="en-US" sz="2600" dirty="0" smtClean="0"/>
              <a:t>&lt;footer&gt; - Defines a footer for a document or a section</a:t>
            </a:r>
          </a:p>
          <a:p>
            <a:pPr fontAlgn="t"/>
            <a:r>
              <a:rPr lang="en-US" sz="2600" dirty="0" smtClean="0"/>
              <a:t>&lt;details&gt; - Defines additional details</a:t>
            </a:r>
          </a:p>
          <a:p>
            <a:pPr fontAlgn="t"/>
            <a:r>
              <a:rPr lang="en-US" sz="2600" dirty="0" smtClean="0"/>
              <a:t>&lt;summary&gt; - Defines a heading for the &lt;details&gt; element</a:t>
            </a:r>
          </a:p>
          <a:p>
            <a:pPr fontAlgn="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ML5 Semantic Elem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29222" cy="5807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215106"/>
          </a:xfrm>
        </p:spPr>
        <p:txBody>
          <a:bodyPr>
            <a:normAutofit/>
          </a:bodyPr>
          <a:lstStyle/>
          <a:p>
            <a:r>
              <a:rPr lang="en-US" sz="2400" dirty="0"/>
              <a:t>The &lt;!DOCTYPE html&gt; declaration defines this document to be HTML5</a:t>
            </a:r>
            <a:br>
              <a:rPr lang="en-US" sz="2400" dirty="0"/>
            </a:br>
            <a:r>
              <a:rPr lang="en-US" sz="2400" dirty="0"/>
              <a:t>The &lt;html&gt; element is the root element of an HTML page</a:t>
            </a:r>
            <a:br>
              <a:rPr lang="en-US" sz="2400" dirty="0"/>
            </a:br>
            <a:r>
              <a:rPr lang="en-US" sz="2400" dirty="0"/>
              <a:t>The &lt;head&gt; element contains meta information about the document</a:t>
            </a:r>
            <a:br>
              <a:rPr lang="en-US" sz="2400" dirty="0"/>
            </a:br>
            <a:r>
              <a:rPr lang="en-US" sz="2400" dirty="0"/>
              <a:t>The &lt;title&gt; element specifies a title for the document</a:t>
            </a:r>
            <a:br>
              <a:rPr lang="en-US" sz="2400" dirty="0"/>
            </a:br>
            <a:r>
              <a:rPr lang="en-US" sz="2400" dirty="0"/>
              <a:t>The &lt;body&gt; element contains the visible page content</a:t>
            </a:r>
            <a:br>
              <a:rPr lang="en-US" sz="2400" dirty="0"/>
            </a:br>
            <a:r>
              <a:rPr lang="en-US" sz="2400" dirty="0"/>
              <a:t>The &lt;h1&gt; element defines a large heading</a:t>
            </a:r>
            <a:br>
              <a:rPr lang="en-US" sz="2400" dirty="0"/>
            </a:br>
            <a:r>
              <a:rPr lang="en-US" sz="2400" dirty="0"/>
              <a:t>The &lt;p&gt; element defines a paragraph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 width, and height are provided as attributes: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</a:t>
            </a:r>
            <a:r>
              <a:rPr lang="en-US" dirty="0" smtClean="0"/>
              <a:t>W3Schools.com“ </a:t>
            </a:r>
            <a:r>
              <a:rPr lang="en-US" dirty="0" err="1" smtClean="0"/>
              <a:t>heti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nektbo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feha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el description mta3 el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/>
              <a:t>width="104" height="142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r>
              <a:rPr lang="en-US" dirty="0"/>
              <a:t> is an empty element without a closing tag (the 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r>
              <a:rPr lang="en-US" dirty="0"/>
              <a:t> tag defines a line break).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/>
          </a:bodyPr>
          <a:lstStyle/>
          <a:p>
            <a:r>
              <a:rPr lang="en-US" sz="3200" dirty="0"/>
              <a:t>HTML links are defined with the &lt;a&gt; tag:</a:t>
            </a:r>
            <a:br>
              <a:rPr lang="en-US" sz="3200" dirty="0"/>
            </a:br>
            <a:r>
              <a:rPr lang="en-US" sz="3200" dirty="0"/>
              <a:t>Example</a:t>
            </a:r>
            <a:br>
              <a:rPr lang="en-US" sz="3200" dirty="0"/>
            </a:br>
            <a:r>
              <a:rPr lang="en-US" sz="3200" dirty="0"/>
              <a:t>&lt;a </a:t>
            </a:r>
            <a:r>
              <a:rPr lang="en-US" sz="3200" dirty="0" err="1"/>
              <a:t>href</a:t>
            </a:r>
            <a:r>
              <a:rPr lang="en-US" sz="3200" dirty="0"/>
              <a:t>="https://www.w3schools.com"&gt;This is a link&lt;/a</a:t>
            </a:r>
            <a:r>
              <a:rPr lang="en-US" sz="3200" dirty="0" smtClean="0"/>
              <a:t>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The link's destination is specified in the </a:t>
            </a:r>
            <a:r>
              <a:rPr lang="en-US" sz="3200" dirty="0" err="1"/>
              <a:t>href</a:t>
            </a:r>
            <a:r>
              <a:rPr lang="en-US" sz="3200" dirty="0"/>
              <a:t> attribute. </a:t>
            </a:r>
            <a:br>
              <a:rPr lang="en-US" sz="3200" dirty="0"/>
            </a:br>
            <a:r>
              <a:rPr lang="en-US" sz="3200" dirty="0"/>
              <a:t>Attributes are used to provide additional information about HTML elements.</a:t>
            </a:r>
            <a:br>
              <a:rPr lang="en-US" sz="3200" dirty="0"/>
            </a:br>
            <a:r>
              <a:rPr lang="en-US" sz="3200" dirty="0"/>
              <a:t>You will learn more about attributes in a later chapter.</a:t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The title attribute provides additional "tool-tip" information</a:t>
            </a:r>
          </a:p>
          <a:p>
            <a:r>
              <a:rPr lang="en-US" dirty="0"/>
              <a:t>The </a:t>
            </a:r>
            <a:r>
              <a:rPr lang="en-US" dirty="0" err="1"/>
              <a:t>href</a:t>
            </a:r>
            <a:r>
              <a:rPr lang="en-US" dirty="0"/>
              <a:t> attribute provides address information for links</a:t>
            </a:r>
          </a:p>
          <a:p>
            <a:r>
              <a:rPr lang="en-US" dirty="0"/>
              <a:t>The width and height attributes provide size information for images</a:t>
            </a:r>
          </a:p>
          <a:p>
            <a:r>
              <a:rPr lang="en-US" dirty="0"/>
              <a:t>The alt attribute provides text for screen readers</a:t>
            </a:r>
          </a:p>
          <a:p>
            <a:r>
              <a:rPr lang="en-US" dirty="0"/>
              <a:t>At W3Schools we always use </a:t>
            </a:r>
            <a:r>
              <a:rPr lang="en-US" b="1" dirty="0"/>
              <a:t>lowercase</a:t>
            </a:r>
            <a:r>
              <a:rPr lang="en-US" dirty="0"/>
              <a:t> attribute names</a:t>
            </a:r>
          </a:p>
          <a:p>
            <a:r>
              <a:rPr lang="en-US" dirty="0"/>
              <a:t>At W3Schools we always </a:t>
            </a:r>
            <a:r>
              <a:rPr lang="en-US" b="1" dirty="0"/>
              <a:t>quote</a:t>
            </a:r>
            <a:r>
              <a:rPr lang="en-US" dirty="0"/>
              <a:t> attribute values with double quotes</a:t>
            </a:r>
          </a:p>
          <a:p>
            <a:r>
              <a:rPr lang="en-US" dirty="0">
                <a:solidFill>
                  <a:srgbClr val="FF0000"/>
                </a:solidFill>
              </a:rPr>
              <a:t>Use the &lt;hr&gt; tag to define a thematic change in the content: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 &lt;</a:t>
            </a:r>
            <a:r>
              <a:rPr lang="en-US" dirty="0" err="1"/>
              <a:t>br</a:t>
            </a:r>
            <a:r>
              <a:rPr lang="en-US" dirty="0"/>
              <a:t>&gt; element defines a </a:t>
            </a:r>
            <a:r>
              <a:rPr lang="en-US" b="1" dirty="0"/>
              <a:t>line break</a:t>
            </a:r>
            <a:r>
              <a:rPr lang="en-US" dirty="0"/>
              <a:t>.</a:t>
            </a:r>
          </a:p>
          <a:p>
            <a:r>
              <a:rPr lang="en-US" dirty="0"/>
              <a:t>Use &lt;</a:t>
            </a:r>
            <a:r>
              <a:rPr lang="en-US" dirty="0" err="1"/>
              <a:t>br</a:t>
            </a:r>
            <a:r>
              <a:rPr lang="en-US" dirty="0"/>
              <a:t>&gt; if you want a line break (a new line) without starting a new paragraph: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&lt;p&gt;This is&lt;</a:t>
            </a:r>
            <a:r>
              <a:rPr lang="en-US" dirty="0" err="1"/>
              <a:t>br</a:t>
            </a:r>
            <a:r>
              <a:rPr lang="en-US" dirty="0"/>
              <a:t>&gt;a paragraph&lt;</a:t>
            </a:r>
            <a:r>
              <a:rPr lang="en-US" dirty="0" err="1"/>
              <a:t>br</a:t>
            </a:r>
            <a:r>
              <a:rPr lang="en-US" dirty="0"/>
              <a:t>&gt;with line breaks.&lt;/p&gt;</a:t>
            </a:r>
          </a:p>
          <a:p>
            <a:r>
              <a:rPr lang="en-US" dirty="0"/>
              <a:t>The HTML &lt;pre&gt; element defines preformatted text.</a:t>
            </a:r>
          </a:p>
          <a:p>
            <a:r>
              <a:rPr lang="en-US" dirty="0"/>
              <a:t>The text inside a &lt;pre&gt; element is displayed in a fixed-width font (usually Courier), and it preserves both spaces and line breaks: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the style attribute for styling HTML elements</a:t>
            </a:r>
          </a:p>
          <a:p>
            <a:r>
              <a:rPr lang="en-US" dirty="0"/>
              <a:t>Use background-color for background color</a:t>
            </a:r>
          </a:p>
          <a:p>
            <a:r>
              <a:rPr lang="en-US" dirty="0"/>
              <a:t>Use color for text colors</a:t>
            </a:r>
          </a:p>
          <a:p>
            <a:r>
              <a:rPr lang="en-US" dirty="0"/>
              <a:t>Use font-family for text fonts</a:t>
            </a:r>
          </a:p>
          <a:p>
            <a:r>
              <a:rPr lang="en-US" dirty="0"/>
              <a:t>Use font-size for text sizes</a:t>
            </a:r>
          </a:p>
          <a:p>
            <a:r>
              <a:rPr lang="en-US" dirty="0"/>
              <a:t>Use text-align for text alignment</a:t>
            </a:r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 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/>
              <a:t>&lt;small&gt; - Small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</a:t>
            </a:r>
            <a:r>
              <a:rPr lang="en-US" dirty="0" smtClean="0"/>
              <a:t>text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abbr</a:t>
            </a:r>
            <a:r>
              <a:rPr lang="fr-FR" dirty="0" smtClean="0"/>
              <a:t>&gt;…..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&lt;</a:t>
            </a:r>
            <a:r>
              <a:rPr lang="en-US" dirty="0" err="1" smtClean="0">
                <a:hlinkClick r:id="rId2"/>
              </a:rPr>
              <a:t>abbr</a:t>
            </a:r>
            <a:r>
              <a:rPr lang="en-US" dirty="0" smtClean="0">
                <a:hlinkClick r:id="rId2"/>
              </a:rPr>
              <a:t>&gt;</a:t>
            </a:r>
            <a:r>
              <a:rPr lang="en-US" dirty="0" smtClean="0"/>
              <a:t>Defines an abbreviation or acronym //tama ni9at that el </a:t>
            </a:r>
            <a:r>
              <a:rPr lang="en-US" dirty="0" err="1" smtClean="0"/>
              <a:t>kelma</a:t>
            </a:r>
            <a:r>
              <a:rPr lang="en-US" dirty="0" smtClean="0"/>
              <a:t>//</a:t>
            </a:r>
          </a:p>
          <a:p>
            <a:r>
              <a:rPr lang="en-US" dirty="0" smtClean="0">
                <a:hlinkClick r:id="rId3"/>
              </a:rPr>
              <a:t>&lt;address&gt;</a:t>
            </a:r>
            <a:r>
              <a:rPr lang="en-US" dirty="0" smtClean="0"/>
              <a:t>Defines contact information for the author/owner of a document</a:t>
            </a:r>
          </a:p>
          <a:p>
            <a:r>
              <a:rPr lang="en-US" dirty="0" smtClean="0">
                <a:hlinkClick r:id="rId4"/>
              </a:rPr>
              <a:t>&lt;</a:t>
            </a:r>
            <a:r>
              <a:rPr lang="en-US" dirty="0" err="1" smtClean="0">
                <a:hlinkClick r:id="rId4"/>
              </a:rPr>
              <a:t>bdo</a:t>
            </a:r>
            <a:r>
              <a:rPr lang="en-US" dirty="0" smtClean="0">
                <a:hlinkClick r:id="rId4"/>
              </a:rPr>
              <a:t>&gt;</a:t>
            </a:r>
            <a:r>
              <a:rPr lang="en-US" dirty="0" smtClean="0"/>
              <a:t>Defines the text direction</a:t>
            </a:r>
            <a:r>
              <a:rPr lang="en-US" dirty="0" smtClean="0">
                <a:hlinkClick r:id="rId5"/>
              </a:rPr>
              <a:t>&lt;</a:t>
            </a:r>
            <a:r>
              <a:rPr lang="en-US" dirty="0" err="1" smtClean="0">
                <a:hlinkClick r:id="rId5"/>
              </a:rPr>
              <a:t>blockquote</a:t>
            </a:r>
            <a:r>
              <a:rPr lang="en-US" dirty="0" smtClean="0">
                <a:hlinkClick r:id="rId5"/>
              </a:rPr>
              <a:t>&gt;</a:t>
            </a:r>
            <a:endParaRPr lang="en-US" dirty="0" smtClean="0"/>
          </a:p>
          <a:p>
            <a:r>
              <a:rPr lang="en-US" dirty="0" smtClean="0"/>
              <a:t>Defines a section that is quoted from another source//</a:t>
            </a:r>
            <a:r>
              <a:rPr lang="en-US" dirty="0" err="1" smtClean="0"/>
              <a:t>bel</a:t>
            </a:r>
            <a:r>
              <a:rPr lang="en-US" dirty="0" smtClean="0"/>
              <a:t> ma9lob//</a:t>
            </a:r>
          </a:p>
          <a:p>
            <a:r>
              <a:rPr lang="en-US" dirty="0" smtClean="0">
                <a:hlinkClick r:id="rId6"/>
              </a:rPr>
              <a:t>&lt;cite&gt;</a:t>
            </a:r>
            <a:r>
              <a:rPr lang="en-US" dirty="0" smtClean="0"/>
              <a:t>Defines the title of a work</a:t>
            </a:r>
          </a:p>
          <a:p>
            <a:r>
              <a:rPr lang="en-US" dirty="0" smtClean="0">
                <a:hlinkClick r:id="rId7"/>
              </a:rPr>
              <a:t>&lt;q&gt;</a:t>
            </a:r>
            <a:r>
              <a:rPr lang="en-US" dirty="0" smtClean="0"/>
              <a:t>Defines a short inline quotation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CSS </a:t>
            </a:r>
            <a:r>
              <a:rPr lang="en-US" dirty="0" smtClean="0"/>
              <a:t>float</a:t>
            </a:r>
            <a:r>
              <a:rPr lang="en-US" dirty="0"/>
              <a:t> property to let the image float to the right or to the left of a text</a:t>
            </a:r>
            <a:r>
              <a:rPr lang="en-US" dirty="0" smtClean="0"/>
              <a:t>:</a:t>
            </a:r>
          </a:p>
          <a:p>
            <a:r>
              <a:rPr lang="en-US" dirty="0"/>
              <a:t>If you want the borders to collapse into one border, add the CSS </a:t>
            </a:r>
            <a:r>
              <a:rPr lang="en-US" dirty="0" smtClean="0"/>
              <a:t>border-collapse</a:t>
            </a:r>
            <a:r>
              <a:rPr lang="en-US" dirty="0"/>
              <a:t> property</a:t>
            </a:r>
            <a:r>
              <a:rPr lang="en-US" dirty="0" smtClean="0"/>
              <a:t>:</a:t>
            </a:r>
          </a:p>
          <a:p>
            <a:r>
              <a:rPr lang="en-US" dirty="0"/>
              <a:t>To set the border spacing for a table, use the CSS border-spacing property</a:t>
            </a:r>
            <a:r>
              <a:rPr lang="en-US" dirty="0" smtClean="0"/>
              <a:t>://presek 3aks b3athom//</a:t>
            </a:r>
          </a:p>
          <a:p>
            <a:r>
              <a:rPr lang="en-US" dirty="0"/>
              <a:t>To make a cell span more than one column, use the </a:t>
            </a:r>
            <a:r>
              <a:rPr lang="en-US" dirty="0" err="1" smtClean="0"/>
              <a:t>colspan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 .container class provides a responsive </a:t>
            </a:r>
            <a:r>
              <a:rPr lang="en-US" b="1" dirty="0" smtClean="0"/>
              <a:t>fixed width container</a:t>
            </a:r>
            <a:endParaRPr lang="en-US" dirty="0" smtClean="0"/>
          </a:p>
          <a:p>
            <a:r>
              <a:rPr lang="en-US" dirty="0" smtClean="0"/>
              <a:t>The .container-fluid class provides a </a:t>
            </a:r>
            <a:r>
              <a:rPr lang="en-US" b="1" dirty="0" smtClean="0"/>
              <a:t>full width container</a:t>
            </a:r>
            <a:r>
              <a:rPr lang="en-US" dirty="0" smtClean="0"/>
              <a:t>, spanning the entire width of the viewport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2854</TotalTime>
  <Words>220</Words>
  <Application>Microsoft Office PowerPoint</Application>
  <PresentationFormat>Affichage à l'écran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HTML&amp;CSS&amp;JAVASCRIPT&amp;SEO</vt:lpstr>
      <vt:lpstr>The &lt;!DOCTYPE html&gt; declaration defines this document to be HTML5 The &lt;html&gt; element is the root element of an HTML page The &lt;head&gt; element contains meta information about the document The &lt;title&gt; element specifies a title for the document The &lt;body&gt; element contains the visible page content The &lt;h1&gt; element defines a large heading The &lt;p&gt; element defines a paragraph  </vt:lpstr>
      <vt:lpstr>Diapositive 3</vt:lpstr>
      <vt:lpstr>HTML links are defined with the &lt;a&gt; tag: Example &lt;a href="https://www.w3schools.com"&gt;This is a link&lt;/a&gt; The link's destination is specified in the href attribute.  Attributes are used to provide additional information about HTML elements. You will learn more about attributes in a later chapter. </vt:lpstr>
      <vt:lpstr>Diapositive 5</vt:lpstr>
      <vt:lpstr>Diapositive 6</vt:lpstr>
      <vt:lpstr>Diapositive 7</vt:lpstr>
      <vt:lpstr>Diapositive 8</vt:lpstr>
      <vt:lpstr>CSS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Utilisateur Windows</dc:creator>
  <cp:lastModifiedBy>Utilisateur Windows</cp:lastModifiedBy>
  <cp:revision>4</cp:revision>
  <dcterms:created xsi:type="dcterms:W3CDTF">2018-12-11T20:27:35Z</dcterms:created>
  <dcterms:modified xsi:type="dcterms:W3CDTF">2018-12-13T20:01:39Z</dcterms:modified>
</cp:coreProperties>
</file>