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5" r:id="rId8"/>
    <p:sldId id="264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F6536-A075-44CD-A946-9BC5700E61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cap="none" dirty="0">
                <a:latin typeface="Verdana Pro" panose="020B0604030504040204" pitchFamily="34" charset="0"/>
              </a:rPr>
              <a:t>Cosmos Deep Dive</a:t>
            </a:r>
            <a:endParaRPr lang="en-US" sz="4000" dirty="0">
              <a:latin typeface="Verdana Pro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4DEA4F-D446-4D15-A632-01F19DCB00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Mary A Clark</a:t>
            </a:r>
          </a:p>
          <a:p>
            <a:r>
              <a:rPr lang="en-US" dirty="0"/>
              <a:t>Sr Cloud Solutions Architect</a:t>
            </a:r>
          </a:p>
          <a:p>
            <a:r>
              <a:rPr lang="en-US" dirty="0"/>
              <a:t>Transamerica</a:t>
            </a:r>
          </a:p>
        </p:txBody>
      </p:sp>
    </p:spTree>
    <p:extLst>
      <p:ext uri="{BB962C8B-B14F-4D97-AF65-F5344CB8AC3E}">
        <p14:creationId xmlns:p14="http://schemas.microsoft.com/office/powerpoint/2010/main" val="426382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4F3A0-D93C-486E-9BAF-E374F537C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 errors properly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6D9C0-5DD4-409D-B9A0-CBE9CFE53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put it back into the queue</a:t>
            </a:r>
          </a:p>
          <a:p>
            <a:endParaRPr lang="en-US" dirty="0"/>
          </a:p>
          <a:p>
            <a:r>
              <a:rPr lang="en-US" dirty="0"/>
              <a:t>429s (Busy) – use </a:t>
            </a:r>
            <a:r>
              <a:rPr lang="en-US" dirty="0" err="1"/>
              <a:t>retryAfter</a:t>
            </a:r>
            <a:r>
              <a:rPr lang="en-US" dirty="0"/>
              <a:t> flag</a:t>
            </a:r>
          </a:p>
          <a:p>
            <a:endParaRPr lang="en-US" dirty="0"/>
          </a:p>
          <a:p>
            <a:r>
              <a:rPr lang="en-US" dirty="0"/>
              <a:t>412s (Precondition failed) – Need to reread document and retry</a:t>
            </a:r>
          </a:p>
          <a:p>
            <a:endParaRPr lang="en-US" dirty="0"/>
          </a:p>
          <a:p>
            <a:r>
              <a:rPr lang="en-US" dirty="0"/>
              <a:t>Build 429 retries into cosmos repository base. Build retry for 412s into specific repository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863686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C60F-EB1A-4B64-91BF-826C9DB6F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Provision correctly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A0E04-2152-4769-AADF-9A3D58832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lowest possible RUs settings, 400 for dev and test</a:t>
            </a:r>
          </a:p>
          <a:p>
            <a:r>
              <a:rPr lang="en-US" dirty="0"/>
              <a:t>Use temporary adjustments if needed for load testing. And then set it back</a:t>
            </a:r>
          </a:p>
          <a:p>
            <a:r>
              <a:rPr lang="en-US" dirty="0"/>
              <a:t>Use low-cost regions, not Australia central</a:t>
            </a:r>
          </a:p>
          <a:p>
            <a:endParaRPr lang="en-US" dirty="0"/>
          </a:p>
          <a:p>
            <a:r>
              <a:rPr lang="en-US" dirty="0"/>
              <a:t>Put policies in place if too many contributors.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692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68639-6F67-4BF9-8E0B-D896836A3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Cosmos can be expensive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ED1B8-A3CB-4B47-ABCE-15AE21B2A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59429"/>
            <a:ext cx="9720073" cy="434993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Creating one huge document containing mixed data; nested detail levels, history increases size which adds RUs via cost to inserts, updates, and queries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Microservices that have a more discrete set of processes can more easily adapt to this model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More transactional type systems with many updates will suffer if the collection items are too large and large #’s updates, so consider hybrid part </a:t>
            </a:r>
            <a:r>
              <a:rPr lang="en-US" dirty="0" err="1"/>
              <a:t>sql</a:t>
            </a:r>
            <a:r>
              <a:rPr lang="en-US" dirty="0"/>
              <a:t> server or splitting the document into multiple collections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Accepting the default indexing policy of everything adds RUs to cost of write operations. Thinking you can query any field as it is indexed leads to Cross partition queries - searching by fields that span many partitions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Not making use of secondary regions for read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Not handling 429s correctly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Provisioning more RUs than needed, especially on dev – and not making use of </a:t>
            </a:r>
            <a:r>
              <a:rPr lang="en-US" dirty="0" err="1"/>
              <a:t>CreateOfferQuery</a:t>
            </a:r>
            <a:r>
              <a:rPr lang="en-US" dirty="0"/>
              <a:t> to re-provision RUs temporarily.</a:t>
            </a:r>
          </a:p>
        </p:txBody>
      </p:sp>
    </p:spTree>
    <p:extLst>
      <p:ext uri="{BB962C8B-B14F-4D97-AF65-F5344CB8AC3E}">
        <p14:creationId xmlns:p14="http://schemas.microsoft.com/office/powerpoint/2010/main" val="1371269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27C29-D02D-424C-9DA1-67D3203E6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Watch document size and operations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93A92-C52B-4913-B337-94E5565BF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Split large documents into multiple collections if multiple processes operating simultaneously on the same document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Master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Detail/ Nested Detail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Event History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can reduce overall RUs, and cut down on 412s</a:t>
            </a:r>
          </a:p>
          <a:p>
            <a:pPr marL="0" indent="0">
              <a:buNone/>
            </a:pPr>
            <a:r>
              <a:rPr lang="en-US" dirty="0"/>
              <a:t> Use </a:t>
            </a:r>
            <a:r>
              <a:rPr lang="en-US" dirty="0" err="1"/>
              <a:t>NullValueHandling</a:t>
            </a:r>
            <a:r>
              <a:rPr lang="en-US" dirty="0"/>
              <a:t> ignore on json serializer settings, then any null fields will not take up space in document   e.g. “status” : null</a:t>
            </a:r>
          </a:p>
        </p:txBody>
      </p:sp>
    </p:spTree>
    <p:extLst>
      <p:ext uri="{BB962C8B-B14F-4D97-AF65-F5344CB8AC3E}">
        <p14:creationId xmlns:p14="http://schemas.microsoft.com/office/powerpoint/2010/main" val="886479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F86B3-A865-4625-9ADB-D7B6CEDA6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about Base costs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F2B58-7B91-4818-B0FA-BC399D75F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Create RUs: 5.71 </a:t>
            </a:r>
          </a:p>
          <a:p>
            <a:r>
              <a:rPr lang="en-US" dirty="0"/>
              <a:t>Read RUs: 1.00 </a:t>
            </a:r>
          </a:p>
          <a:p>
            <a:r>
              <a:rPr lang="en-US" b="1" dirty="0"/>
              <a:t>Update RUs: 10.67 </a:t>
            </a:r>
          </a:p>
          <a:p>
            <a:r>
              <a:rPr lang="en-US" dirty="0"/>
              <a:t>Delete RUs: 5.71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547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D3648-117B-40D8-80B0-2645F905B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indexing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D004C-FDEA-4AAE-B362-A7F08855C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19456" lvl="2" indent="0">
              <a:spcAft>
                <a:spcPts val="0"/>
              </a:spcAft>
              <a:buNone/>
            </a:pPr>
            <a:r>
              <a:rPr lang="en-US" dirty="0"/>
              <a:t>{</a:t>
            </a:r>
          </a:p>
          <a:p>
            <a:pPr marL="219456" lvl="2" indent="0">
              <a:spcAft>
                <a:spcPts val="0"/>
              </a:spcAft>
              <a:buNone/>
            </a:pPr>
            <a:r>
              <a:rPr lang="en-US" dirty="0"/>
              <a:t>"</a:t>
            </a:r>
            <a:r>
              <a:rPr lang="en-US" dirty="0" err="1"/>
              <a:t>indexingMode</a:t>
            </a:r>
            <a:r>
              <a:rPr lang="en-US" dirty="0"/>
              <a:t>": "consistent",</a:t>
            </a:r>
          </a:p>
          <a:p>
            <a:pPr marL="219456" lvl="2" indent="0">
              <a:spcAft>
                <a:spcPts val="0"/>
              </a:spcAft>
              <a:buNone/>
            </a:pPr>
            <a:r>
              <a:rPr lang="en-US" dirty="0"/>
              <a:t>"automatic": true,</a:t>
            </a:r>
          </a:p>
          <a:p>
            <a:pPr marL="365760" lvl="3" indent="0">
              <a:spcAft>
                <a:spcPts val="0"/>
              </a:spcAft>
              <a:buNone/>
            </a:pPr>
            <a:r>
              <a:rPr lang="en-US" dirty="0"/>
              <a:t>"</a:t>
            </a:r>
            <a:r>
              <a:rPr lang="en-US" dirty="0" err="1"/>
              <a:t>includedPaths</a:t>
            </a:r>
            <a:r>
              <a:rPr lang="en-US" dirty="0"/>
              <a:t>": [</a:t>
            </a:r>
          </a:p>
          <a:p>
            <a:pPr marL="365760" lvl="3" indent="0">
              <a:spcAft>
                <a:spcPts val="0"/>
              </a:spcAft>
              <a:buNone/>
            </a:pPr>
            <a:r>
              <a:rPr lang="en-US" dirty="0"/>
              <a:t>{</a:t>
            </a:r>
          </a:p>
          <a:p>
            <a:pPr marL="365760" lvl="3" indent="0">
              <a:spcAft>
                <a:spcPts val="0"/>
              </a:spcAft>
              <a:buNone/>
            </a:pPr>
            <a:r>
              <a:rPr lang="en-US" dirty="0"/>
              <a:t>"path": "/*"</a:t>
            </a:r>
          </a:p>
          <a:p>
            <a:pPr marL="365760" lvl="3" indent="0">
              <a:spcAft>
                <a:spcPts val="0"/>
              </a:spcAft>
              <a:buNone/>
            </a:pPr>
            <a:r>
              <a:rPr lang="en-US" dirty="0"/>
              <a:t>}</a:t>
            </a:r>
          </a:p>
          <a:p>
            <a:pPr marL="219456" lvl="2" indent="0">
              <a:spcAft>
                <a:spcPts val="0"/>
              </a:spcAft>
              <a:buNone/>
            </a:pPr>
            <a:r>
              <a:rPr lang="en-US" dirty="0"/>
              <a:t>],</a:t>
            </a:r>
          </a:p>
          <a:p>
            <a:pPr marL="219456" lvl="2" indent="0">
              <a:spcAft>
                <a:spcPts val="0"/>
              </a:spcAft>
              <a:buNone/>
            </a:pPr>
            <a:r>
              <a:rPr lang="en-US" dirty="0"/>
              <a:t>"</a:t>
            </a:r>
            <a:r>
              <a:rPr lang="en-US" dirty="0" err="1"/>
              <a:t>excludedPaths</a:t>
            </a:r>
            <a:r>
              <a:rPr lang="en-US" dirty="0"/>
              <a:t>": [</a:t>
            </a:r>
          </a:p>
          <a:p>
            <a:pPr marL="365760" lvl="3" indent="0">
              <a:spcAft>
                <a:spcPts val="0"/>
              </a:spcAft>
              <a:buNone/>
            </a:pPr>
            <a:r>
              <a:rPr lang="en-US" dirty="0"/>
              <a:t>{</a:t>
            </a:r>
          </a:p>
          <a:p>
            <a:pPr marL="365760" lvl="3" indent="0">
              <a:spcAft>
                <a:spcPts val="0"/>
              </a:spcAft>
              <a:buNone/>
            </a:pPr>
            <a:r>
              <a:rPr lang="en-US" dirty="0"/>
              <a:t>"path": "/\"_</a:t>
            </a:r>
            <a:r>
              <a:rPr lang="en-US" dirty="0" err="1"/>
              <a:t>etag</a:t>
            </a:r>
            <a:r>
              <a:rPr lang="en-US" dirty="0"/>
              <a:t>\"/?"</a:t>
            </a:r>
          </a:p>
          <a:p>
            <a:pPr marL="365760" lvl="3" indent="0">
              <a:spcAft>
                <a:spcPts val="0"/>
              </a:spcAft>
              <a:buNone/>
            </a:pPr>
            <a:r>
              <a:rPr lang="en-US" dirty="0"/>
              <a:t>}</a:t>
            </a:r>
          </a:p>
          <a:p>
            <a:pPr marL="219456" lvl="2" indent="0">
              <a:spcAft>
                <a:spcPts val="0"/>
              </a:spcAft>
              <a:buNone/>
            </a:pPr>
            <a:r>
              <a:rPr lang="en-US" dirty="0"/>
              <a:t>]</a:t>
            </a:r>
          </a:p>
          <a:p>
            <a:pPr marL="219456" lvl="2" indent="0">
              <a:spcAft>
                <a:spcPts val="0"/>
              </a:spcAft>
              <a:buNone/>
            </a:pPr>
            <a:r>
              <a:rPr lang="en-US" dirty="0"/>
              <a:t>}</a:t>
            </a:r>
          </a:p>
          <a:p>
            <a:r>
              <a:rPr lang="en-US" dirty="0"/>
              <a:t>Only include searched fields Id, and Dates </a:t>
            </a:r>
            <a:r>
              <a:rPr lang="en-US" dirty="0" err="1"/>
              <a:t>etc</a:t>
            </a:r>
            <a:r>
              <a:rPr lang="en-US" dirty="0"/>
              <a:t> that cannot be in a cross index collection.</a:t>
            </a:r>
          </a:p>
        </p:txBody>
      </p:sp>
    </p:spTree>
    <p:extLst>
      <p:ext uri="{BB962C8B-B14F-4D97-AF65-F5344CB8AC3E}">
        <p14:creationId xmlns:p14="http://schemas.microsoft.com/office/powerpoint/2010/main" val="2851258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776AA-2743-44A9-A8ED-29B7B78A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cross index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98E37-C1CD-4975-AE44-FCEEC648D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1418253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Build other cross index collections using heavily searched fields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E.g. Customer and Orders scenario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Orders Index collection contains items keyed by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customerId_IndexEnum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which then contain list of order ids for that customer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145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F7DDE-AD87-4E7F-9E8A-5CEA76C35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Index Orders by </a:t>
            </a:r>
            <a:r>
              <a:rPr lang="en-US" dirty="0" err="1"/>
              <a:t>customerid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202016-A776-44A7-8D17-BFDD42C450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3802" y="2286000"/>
            <a:ext cx="8500534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114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EAF8B-1457-47F1-934D-81227E1D4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aside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4A250-243F-412C-961B-82C2FFD39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When you know you will have 1-N processes reading the new cosmos document to perform some operation, consider the cache aside pattern to save the read overhead.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Build into the repository implementation</a:t>
            </a:r>
          </a:p>
          <a:p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GetById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- Look in Redis cache  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If found return the document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Else read from cosmos (and place in cache)</a:t>
            </a:r>
          </a:p>
          <a:p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</a:rPr>
              <a:t>Update document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Update Cosmos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Update Cache</a:t>
            </a:r>
          </a:p>
        </p:txBody>
      </p:sp>
    </p:spTree>
    <p:extLst>
      <p:ext uri="{BB962C8B-B14F-4D97-AF65-F5344CB8AC3E}">
        <p14:creationId xmlns:p14="http://schemas.microsoft.com/office/powerpoint/2010/main" val="3000788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5B9BA-066E-4400-8E72-094BBBF31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Secondary region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4A4A4-F895-474D-9894-EE9085CD5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obtain true cross region failure, you need to setup multi-region cosmos write/read or write/write so take advantage of using second region for read. </a:t>
            </a:r>
          </a:p>
          <a:p>
            <a:pPr marL="128016" lvl="1" indent="0">
              <a:buNone/>
            </a:pPr>
            <a:endParaRPr lang="en-US" dirty="0"/>
          </a:p>
          <a:p>
            <a:pPr lvl="1"/>
            <a:r>
              <a:rPr lang="en-US" dirty="0"/>
              <a:t>A website doing lookups</a:t>
            </a:r>
          </a:p>
          <a:p>
            <a:pPr marL="128016" lvl="1" indent="0">
              <a:buNone/>
            </a:pPr>
            <a:endParaRPr lang="en-US" dirty="0"/>
          </a:p>
          <a:p>
            <a:pPr lvl="1"/>
            <a:r>
              <a:rPr lang="en-US" dirty="0"/>
              <a:t>A process (</a:t>
            </a:r>
            <a:r>
              <a:rPr lang="en-US" dirty="0" err="1"/>
              <a:t>webjob</a:t>
            </a:r>
            <a:r>
              <a:rPr lang="en-US" dirty="0"/>
              <a:t> or function) that runs intermittently</a:t>
            </a:r>
          </a:p>
        </p:txBody>
      </p:sp>
    </p:spTree>
    <p:extLst>
      <p:ext uri="{BB962C8B-B14F-4D97-AF65-F5344CB8AC3E}">
        <p14:creationId xmlns:p14="http://schemas.microsoft.com/office/powerpoint/2010/main" val="11037336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19829</TotalTime>
  <Words>539</Words>
  <Application>Microsoft Office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Tw Cen MT</vt:lpstr>
      <vt:lpstr>Tw Cen MT Condensed</vt:lpstr>
      <vt:lpstr>Verdana</vt:lpstr>
      <vt:lpstr>Verdana Pro</vt:lpstr>
      <vt:lpstr>Wingdings</vt:lpstr>
      <vt:lpstr>Wingdings 3</vt:lpstr>
      <vt:lpstr>Integral</vt:lpstr>
      <vt:lpstr>Cosmos Deep Dive</vt:lpstr>
      <vt:lpstr>Cosmos can be expensive</vt:lpstr>
      <vt:lpstr>Watch document size and operations</vt:lpstr>
      <vt:lpstr>Think about Base costs</vt:lpstr>
      <vt:lpstr>Default indexing policy</vt:lpstr>
      <vt:lpstr>Use cross index collections</vt:lpstr>
      <vt:lpstr>Cross Index Orders by customerid</vt:lpstr>
      <vt:lpstr>Cache aside pattern</vt:lpstr>
      <vt:lpstr>Secondary region</vt:lpstr>
      <vt:lpstr>Handle errors properly</vt:lpstr>
      <vt:lpstr>Provision correctly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Cosmos Deep Dive</dc:title>
  <dc:creator>Mary Clark</dc:creator>
  <cp:lastModifiedBy>Mary Clark</cp:lastModifiedBy>
  <cp:revision>31</cp:revision>
  <dcterms:created xsi:type="dcterms:W3CDTF">2019-10-28T19:35:26Z</dcterms:created>
  <dcterms:modified xsi:type="dcterms:W3CDTF">2019-11-22T19:27:49Z</dcterms:modified>
</cp:coreProperties>
</file>