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71" r:id="rId11"/>
    <p:sldId id="262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613A-E9A0-49CF-9ADA-A5661F29826D}" type="datetimeFigureOut">
              <a:rPr lang="en-CA" smtClean="0"/>
              <a:t>25/11/2015</a:t>
            </a:fld>
            <a:endParaRPr lang="en-C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87B7B-A6B2-4426-9430-88CE8C3B2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19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8F0F4-A153-49BC-A712-9831D29285ED}" type="datetimeFigureOut">
              <a:rPr lang="en-CA" smtClean="0"/>
              <a:t>25/11/2015</a:t>
            </a:fld>
            <a:endParaRPr lang="en-C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C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4C78C-DF8F-4922-A1EE-BD70D47593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07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5105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46" name="Picture 2" descr="http://www.wired.com/wp-content/uploads/2015/09/neutral_button-01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29985" r="6871" b="32535"/>
          <a:stretch/>
        </p:blipFill>
        <p:spPr bwMode="auto">
          <a:xfrm>
            <a:off x="-8964" y="6493994"/>
            <a:ext cx="2357717" cy="3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tatic.dnaindia.com/sites/default/files/2015/05/03/333140-facbook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480547"/>
            <a:ext cx="381000" cy="3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theverge.com/2014/6/12/5803080/facebook-advertising-browsing-habits-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3.jpeg"/><Relationship Id="rId4" Type="http://schemas.openxmlformats.org/officeDocument/2006/relationships/hyperlink" Target="https://www.youtube.com/watch?v=NgegOMT966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ews.com.au/technology/online/social/facebook-manipulated-feeds-of-users-to-show-only-positive-or-negative-posts-to-study-emotional-responses/news-story/d02d07b28624755e6f0aa8b9742bd7c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tar.com/business/tech_news/2014/06/30/facebook_allowed_researchers_to_influence_users_in_2012_study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thestar.com/business/tech_news/2014/06/30/facebook_allowed_researchers_to_influence_users_in_2012_stud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The Facebook Study: A Personal Account of Data Science, Ethics and Change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Guest speaker: </a:t>
            </a:r>
            <a:r>
              <a:rPr lang="en-US" dirty="0" smtClean="0"/>
              <a:t>Prof. Jeff </a:t>
            </a:r>
            <a:r>
              <a:rPr lang="en-US" dirty="0"/>
              <a:t>Hancock</a:t>
            </a:r>
          </a:p>
        </p:txBody>
      </p:sp>
      <p:pic>
        <p:nvPicPr>
          <p:cNvPr id="7170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-19049"/>
            <a:ext cx="9144000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happened after the study was published?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I downloaded the </a:t>
            </a:r>
            <a:r>
              <a:rPr lang="en-US" dirty="0" smtClean="0"/>
              <a:t>paper:</a:t>
            </a:r>
          </a:p>
        </p:txBody>
      </p:sp>
      <p:pic>
        <p:nvPicPr>
          <p:cNvPr id="1026" name="Picture 2" descr="C:\Users\Maryi\Desktop\Editor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9" y="2276173"/>
            <a:ext cx="4468812" cy="421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yi\Desktop\Editor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76" y="189471"/>
            <a:ext cx="6900523" cy="62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1066800" y="1905000"/>
            <a:ext cx="3429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7 Rectángulo redondeado"/>
          <p:cNvSpPr/>
          <p:nvPr/>
        </p:nvSpPr>
        <p:spPr>
          <a:xfrm>
            <a:off x="1066800" y="2514600"/>
            <a:ext cx="3429000" cy="5628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8 Rectángulo redondeado"/>
          <p:cNvSpPr/>
          <p:nvPr/>
        </p:nvSpPr>
        <p:spPr>
          <a:xfrm>
            <a:off x="1066800" y="3839496"/>
            <a:ext cx="3429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066800" y="4372896"/>
            <a:ext cx="3429000" cy="5628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08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Facebook </a:t>
            </a:r>
            <a:r>
              <a:rPr lang="en-US" dirty="0"/>
              <a:t>presentation: </a:t>
            </a:r>
            <a:endParaRPr lang="en-CA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err="1" smtClean="0"/>
              <a:t>Another</a:t>
            </a:r>
            <a:r>
              <a:rPr lang="es-CO" dirty="0" smtClean="0"/>
              <a:t> </a:t>
            </a:r>
            <a:r>
              <a:rPr lang="es-CO" dirty="0" err="1" smtClean="0"/>
              <a:t>way</a:t>
            </a:r>
            <a:r>
              <a:rPr lang="es-CO" dirty="0" smtClean="0"/>
              <a:t> to </a:t>
            </a:r>
            <a:r>
              <a:rPr lang="es-CO" dirty="0" err="1" smtClean="0"/>
              <a:t>see</a:t>
            </a:r>
            <a:r>
              <a:rPr lang="es-CO" dirty="0" smtClean="0"/>
              <a:t> </a:t>
            </a:r>
            <a:r>
              <a:rPr lang="es-CO" dirty="0" err="1" smtClean="0"/>
              <a:t>it</a:t>
            </a:r>
            <a:r>
              <a:rPr lang="es-CO" dirty="0" smtClean="0"/>
              <a:t>:</a:t>
            </a:r>
          </a:p>
          <a:p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 </a:t>
            </a:r>
            <a:endParaRPr lang="en-CA" dirty="0"/>
          </a:p>
        </p:txBody>
      </p:sp>
      <p:pic>
        <p:nvPicPr>
          <p:cNvPr id="4098" name="Picture 2" descr="http://growingsocialmedia.com/wp-content/uploads/2014/11/downloa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b="19543"/>
          <a:stretch/>
        </p:blipFill>
        <p:spPr bwMode="auto">
          <a:xfrm>
            <a:off x="4162425" y="2667000"/>
            <a:ext cx="3429000" cy="128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_cTcIFr95ts/U2BYiaaPHpI/AAAAAAAAB0g/j4NakhukVE8/s1600/6+or+9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4848224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does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Facebook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says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http://blogs-images.forbes.com/jacquelynsmith/files/2012/02/0fB56nCgpifgR_297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905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think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..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Do </a:t>
            </a:r>
            <a:r>
              <a:rPr lang="en-CA" dirty="0"/>
              <a:t>you know what of your photos, tweets or posts are shared to an open public?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would you feel if those photos, tweets or posts were used for another purposes? (e.g., commercials, politics, research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4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questions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http://en.hdyo.org/assets/ask-question-3-2d87064cddbd5d5eb6f24d40d6b8b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38239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Facebook emotion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thenextweb.com/wp-content/blogs.dir/1/files/2015/06/Facebook_featu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49" y="2209800"/>
            <a:ext cx="6066028" cy="30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o/x/W/U/H/0/ssss-hi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49" y="3810000"/>
            <a:ext cx="2378951" cy="23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Guest speaker: Prof. Jeff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Hancock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57600" y="3200400"/>
            <a:ext cx="5029200" cy="292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Professor </a:t>
            </a:r>
            <a:r>
              <a:rPr lang="en-US" sz="2800" dirty="0"/>
              <a:t>in the Departments of Communication and Information Science at Cornell University.</a:t>
            </a:r>
            <a:endParaRPr lang="en-CA" sz="2800" dirty="0"/>
          </a:p>
        </p:txBody>
      </p:sp>
      <p:pic>
        <p:nvPicPr>
          <p:cNvPr id="2050" name="Picture 2" descr="http://sourcedigit.com/wp-content/uploads/2012/12/JeffHanc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28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rie.cornell.edu/images/project/cuseal_full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Experimental evidence of massive-scale emotional contagion through social networks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Maryi Arciniegas</a:t>
            </a:r>
            <a:endParaRPr lang="en-US" dirty="0"/>
          </a:p>
        </p:txBody>
      </p:sp>
      <p:pic>
        <p:nvPicPr>
          <p:cNvPr id="5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-19049"/>
            <a:ext cx="9144000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Purpose &amp; Participants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Researchers </a:t>
            </a:r>
            <a:r>
              <a:rPr lang="en-US" dirty="0"/>
              <a:t>wanted to test whether emotional contagion </a:t>
            </a:r>
            <a:r>
              <a:rPr lang="en-US" dirty="0" smtClean="0"/>
              <a:t>occurs </a:t>
            </a:r>
            <a:r>
              <a:rPr lang="en-US" dirty="0"/>
              <a:t>outside of </a:t>
            </a:r>
            <a:r>
              <a:rPr lang="en-US" dirty="0" smtClean="0"/>
              <a:t>in-person </a:t>
            </a:r>
            <a:r>
              <a:rPr lang="en-US" dirty="0"/>
              <a:t>interaction between individuals by reducing the amount of personal content in the News </a:t>
            </a:r>
            <a:r>
              <a:rPr lang="en-US" dirty="0" smtClean="0"/>
              <a:t>Feed.</a:t>
            </a:r>
          </a:p>
          <a:p>
            <a:r>
              <a:rPr lang="en-US" dirty="0" smtClean="0"/>
              <a:t>Participants: people </a:t>
            </a:r>
            <a:r>
              <a:rPr lang="en-US" dirty="0"/>
              <a:t>who viewed Facebook in English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1 week </a:t>
            </a:r>
            <a:r>
              <a:rPr lang="en-US" dirty="0"/>
              <a:t>January 11th - 18th 2012 ~</a:t>
            </a:r>
            <a:r>
              <a:rPr lang="en-US" dirty="0" smtClean="0"/>
              <a:t>155.000 </a:t>
            </a:r>
            <a:r>
              <a:rPr lang="en-US" dirty="0"/>
              <a:t>participants were </a:t>
            </a:r>
            <a:r>
              <a:rPr lang="en-US" dirty="0" smtClean="0"/>
              <a:t>randomly selected.</a:t>
            </a:r>
          </a:p>
          <a:p>
            <a:r>
              <a:rPr lang="en-US" dirty="0" smtClean="0"/>
              <a:t>Parallel experiments:</a:t>
            </a:r>
          </a:p>
          <a:p>
            <a:pPr lvl="1"/>
            <a:r>
              <a:rPr lang="en-US" dirty="0" smtClean="0"/>
              <a:t>Positive emotions: </a:t>
            </a:r>
            <a:r>
              <a:rPr lang="en-US" dirty="0"/>
              <a:t>exposure to </a:t>
            </a:r>
            <a:r>
              <a:rPr lang="en-US" dirty="0" smtClean="0"/>
              <a:t>friends’ </a:t>
            </a:r>
            <a:r>
              <a:rPr lang="en-US" i="1" dirty="0"/>
              <a:t>positive</a:t>
            </a:r>
            <a:r>
              <a:rPr lang="en-US" dirty="0"/>
              <a:t> emotional content in their </a:t>
            </a:r>
            <a:r>
              <a:rPr lang="en-US" dirty="0" smtClean="0"/>
              <a:t>News feed </a:t>
            </a:r>
            <a:r>
              <a:rPr lang="en-US" dirty="0"/>
              <a:t>was </a:t>
            </a:r>
            <a:r>
              <a:rPr lang="en-US" dirty="0" smtClean="0"/>
              <a:t>reduced.</a:t>
            </a:r>
          </a:p>
          <a:p>
            <a:pPr lvl="1"/>
            <a:r>
              <a:rPr lang="en-US" dirty="0" smtClean="0"/>
              <a:t>Negative emotions: </a:t>
            </a:r>
            <a:r>
              <a:rPr lang="en-US" dirty="0"/>
              <a:t>exposure to </a:t>
            </a:r>
            <a:r>
              <a:rPr lang="en-US" dirty="0" smtClean="0"/>
              <a:t>friends’ </a:t>
            </a:r>
            <a:r>
              <a:rPr lang="en-US" i="1" dirty="0"/>
              <a:t>negative</a:t>
            </a:r>
            <a:r>
              <a:rPr lang="en-US" dirty="0"/>
              <a:t> emotional content in their </a:t>
            </a:r>
            <a:r>
              <a:rPr lang="en-US" dirty="0" smtClean="0"/>
              <a:t>News feed </a:t>
            </a:r>
            <a:r>
              <a:rPr lang="en-US" dirty="0"/>
              <a:t>was </a:t>
            </a:r>
            <a:r>
              <a:rPr lang="en-US" dirty="0" smtClean="0"/>
              <a:t>reduced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4837"/>
            <a:ext cx="8229600" cy="71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Mean number of positive (Upper) and negative (Lower) emotion words (percent) generated people, by condition.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343400" cy="415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1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Conclusion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 “Emotions </a:t>
            </a:r>
            <a:r>
              <a:rPr lang="en-US" i="1" dirty="0"/>
              <a:t>expressed by friends, via online social networks, influence our own moods, constituting, to our knowledge, the first experimental evidence for massive is scale emotional contagion via social </a:t>
            </a:r>
            <a:r>
              <a:rPr lang="en-US" i="1" dirty="0" smtClean="0"/>
              <a:t>networks.”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happened after the study was published?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Public concern about the approach, </a:t>
            </a:r>
            <a:r>
              <a:rPr lang="en-US" i="1" dirty="0" smtClean="0"/>
              <a:t>was that Ethical?</a:t>
            </a:r>
          </a:p>
        </p:txBody>
      </p:sp>
      <p:pic>
        <p:nvPicPr>
          <p:cNvPr id="5" name="Picture 2" descr="http://www.daniel-mitchell.com/blog/wp-content/uploads/2013/05/facebook-head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3"/>
          <a:stretch/>
        </p:blipFill>
        <p:spPr bwMode="auto">
          <a:xfrm>
            <a:off x="0" y="1538288"/>
            <a:ext cx="9144000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henextweb.com/wp-content/blogs.dir/1/files/2015/06/Facebook_featu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4" y="3395518"/>
            <a:ext cx="4705925" cy="23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ker.com/cliparts/o/x/W/U/H/0/ssss-hi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1845551" cy="18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9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312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Facebook Study: A Personal Account of Data Science, Ethics and Change</vt:lpstr>
      <vt:lpstr>Facebook emotion study</vt:lpstr>
      <vt:lpstr>Guest speaker: Prof. Jeff Hancock</vt:lpstr>
      <vt:lpstr>Experimental evidence of massive-scale emotional contagion through social networks</vt:lpstr>
      <vt:lpstr>Purpose &amp; Participants</vt:lpstr>
      <vt:lpstr>Methodology</vt:lpstr>
      <vt:lpstr>Results </vt:lpstr>
      <vt:lpstr>Conclusion </vt:lpstr>
      <vt:lpstr>What happened after the study was published?</vt:lpstr>
      <vt:lpstr>What happened after the study was published?</vt:lpstr>
      <vt:lpstr>PowerPoint Presentation</vt:lpstr>
      <vt:lpstr>What is next?</vt:lpstr>
      <vt:lpstr>What does Facebook says?</vt:lpstr>
      <vt:lpstr>To think about..</vt:lpstr>
      <vt:lpstr>Comments or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evidence of massive-scale emotional contagion through social networks</dc:title>
  <dc:creator>Maryi</dc:creator>
  <cp:lastModifiedBy>Maryi</cp:lastModifiedBy>
  <cp:revision>21</cp:revision>
  <dcterms:created xsi:type="dcterms:W3CDTF">2006-08-16T00:00:00Z</dcterms:created>
  <dcterms:modified xsi:type="dcterms:W3CDTF">2015-11-25T17:42:41Z</dcterms:modified>
</cp:coreProperties>
</file>